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4"/>
    <p:sldMasterId id="2147483720" r:id="rId5"/>
  </p:sldMasterIdLst>
  <p:notesMasterIdLst>
    <p:notesMasterId r:id="rId19"/>
  </p:notesMasterIdLst>
  <p:sldIdLst>
    <p:sldId id="576" r:id="rId6"/>
    <p:sldId id="748" r:id="rId7"/>
    <p:sldId id="798" r:id="rId8"/>
    <p:sldId id="801" r:id="rId9"/>
    <p:sldId id="806" r:id="rId10"/>
    <p:sldId id="802" r:id="rId11"/>
    <p:sldId id="803" r:id="rId12"/>
    <p:sldId id="807" r:id="rId13"/>
    <p:sldId id="808" r:id="rId14"/>
    <p:sldId id="805" r:id="rId15"/>
    <p:sldId id="809" r:id="rId16"/>
    <p:sldId id="799" r:id="rId17"/>
    <p:sldId id="800" r:id="rId18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99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18" autoAdjust="0"/>
    <p:restoredTop sz="87995" autoAdjust="0"/>
  </p:normalViewPr>
  <p:slideViewPr>
    <p:cSldViewPr>
      <p:cViewPr varScale="1">
        <p:scale>
          <a:sx n="73" d="100"/>
          <a:sy n="73" d="100"/>
        </p:scale>
        <p:origin x="908" y="75"/>
      </p:cViewPr>
      <p:guideLst>
        <p:guide orient="horz" pos="180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DF0BC0-C258-4143-80A7-62AF4EC59403}" type="datetimeFigureOut">
              <a:rPr lang="en-US" smtClean="0"/>
              <a:t>8/18/2019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647654-ACFE-458A-85AD-C598074A1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807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9351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8/18/2019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973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8/18/2019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580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8/18/2019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8477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80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1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42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23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04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66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47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8/18/2019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6345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8/18/2019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4055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3333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67">
                <a:solidFill>
                  <a:schemeClr val="tx1">
                    <a:tint val="75000"/>
                  </a:schemeClr>
                </a:solidFill>
              </a:defRPr>
            </a:lvl1pPr>
            <a:lvl2pPr marL="38098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76197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3pPr>
            <a:lvl4pPr marL="1142954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4pPr>
            <a:lvl5pPr marL="1523939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5pPr>
            <a:lvl6pPr marL="1904924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6pPr>
            <a:lvl7pPr marL="2285909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7pPr>
            <a:lvl8pPr marL="2666893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8pPr>
            <a:lvl9pPr marL="3047878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8/18/2019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5758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333"/>
            </a:lvl1pPr>
            <a:lvl2pPr>
              <a:defRPr sz="2000"/>
            </a:lvl2pPr>
            <a:lvl3pPr>
              <a:defRPr sz="1667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333"/>
            </a:lvl1pPr>
            <a:lvl2pPr>
              <a:defRPr sz="2000"/>
            </a:lvl2pPr>
            <a:lvl3pPr>
              <a:defRPr sz="1667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8/18/2019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9879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000"/>
            </a:lvl1pPr>
            <a:lvl2pPr>
              <a:defRPr sz="1667"/>
            </a:lvl2pPr>
            <a:lvl3pPr>
              <a:defRPr sz="15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000"/>
            </a:lvl1pPr>
            <a:lvl2pPr>
              <a:defRPr sz="1667"/>
            </a:lvl2pPr>
            <a:lvl3pPr>
              <a:defRPr sz="15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8/18/2019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8463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8/18/2019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8528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8/18/2019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7230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167"/>
            </a:lvl1pPr>
            <a:lvl2pPr marL="380985" indent="0">
              <a:buNone/>
              <a:defRPr sz="1000"/>
            </a:lvl2pPr>
            <a:lvl3pPr marL="761970" indent="0">
              <a:buNone/>
              <a:defRPr sz="833"/>
            </a:lvl3pPr>
            <a:lvl4pPr marL="1142954" indent="0">
              <a:buNone/>
              <a:defRPr sz="750"/>
            </a:lvl4pPr>
            <a:lvl5pPr marL="1523939" indent="0">
              <a:buNone/>
              <a:defRPr sz="750"/>
            </a:lvl5pPr>
            <a:lvl6pPr marL="1904924" indent="0">
              <a:buNone/>
              <a:defRPr sz="750"/>
            </a:lvl6pPr>
            <a:lvl7pPr marL="2285909" indent="0">
              <a:buNone/>
              <a:defRPr sz="750"/>
            </a:lvl7pPr>
            <a:lvl8pPr marL="2666893" indent="0">
              <a:buNone/>
              <a:defRPr sz="750"/>
            </a:lvl8pPr>
            <a:lvl9pPr marL="3047878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8/18/2019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6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8/18/2019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9283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67"/>
            </a:lvl1pPr>
            <a:lvl2pPr marL="380985" indent="0">
              <a:buNone/>
              <a:defRPr sz="1000"/>
            </a:lvl2pPr>
            <a:lvl3pPr marL="761970" indent="0">
              <a:buNone/>
              <a:defRPr sz="833"/>
            </a:lvl3pPr>
            <a:lvl4pPr marL="1142954" indent="0">
              <a:buNone/>
              <a:defRPr sz="750"/>
            </a:lvl4pPr>
            <a:lvl5pPr marL="1523939" indent="0">
              <a:buNone/>
              <a:defRPr sz="750"/>
            </a:lvl5pPr>
            <a:lvl6pPr marL="1904924" indent="0">
              <a:buNone/>
              <a:defRPr sz="750"/>
            </a:lvl6pPr>
            <a:lvl7pPr marL="2285909" indent="0">
              <a:buNone/>
              <a:defRPr sz="750"/>
            </a:lvl7pPr>
            <a:lvl8pPr marL="2666893" indent="0">
              <a:buNone/>
              <a:defRPr sz="750"/>
            </a:lvl8pPr>
            <a:lvl9pPr marL="3047878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8/18/2019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2445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8/18/2019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2701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8/18/2019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843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8/18/2019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301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8/18/2019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364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8/18/2019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03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8/18/2019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069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8/18/2019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582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8/18/2019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663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8/18/2019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767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248A81-1217-4603-BECF-21BE9C9D1DB8}" type="datetimeFigureOut">
              <a:rPr lang="en-US" smtClean="0"/>
              <a:t>8/18/2019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2106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A564F-B806-4D89-BA12-F9F17827150A}" type="datetimeFigureOut">
              <a:rPr lang="en-US" smtClean="0"/>
              <a:pPr/>
              <a:t>8/18/2019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786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761970" rtl="0" eaLnBrk="1" latinLnBrk="0" hangingPunct="1">
        <a:spcBef>
          <a:spcPct val="0"/>
        </a:spcBef>
        <a:buNone/>
        <a:defRPr sz="36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5739" indent="-285739" algn="l" defTabSz="7619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defTabSz="761970" rtl="0" eaLnBrk="1" latinLnBrk="0" hangingPunct="1">
        <a:spcBef>
          <a:spcPct val="20000"/>
        </a:spcBef>
        <a:buFont typeface="Arial" pitchFamily="34" charset="0"/>
        <a:buChar char="–"/>
        <a:defRPr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defTabSz="761970" rtl="0" eaLnBrk="1" latinLnBrk="0" hangingPunct="1">
        <a:spcBef>
          <a:spcPct val="20000"/>
        </a:spcBef>
        <a:buFont typeface="Arial" pitchFamily="34" charset="0"/>
        <a:buChar char="–"/>
        <a:defRPr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defTabSz="761970" rtl="0" eaLnBrk="1" latinLnBrk="0" hangingPunct="1">
        <a:spcBef>
          <a:spcPct val="20000"/>
        </a:spcBef>
        <a:buFont typeface="Arial" pitchFamily="34" charset="0"/>
        <a:buChar char="»"/>
        <a:defRPr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8" y="0"/>
            <a:ext cx="9134272" cy="619810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71600" y="1485900"/>
            <a:ext cx="6646371" cy="2554545"/>
          </a:xfrm>
          <a:prstGeom prst="rect">
            <a:avLst/>
          </a:prstGeom>
          <a:noFill/>
          <a:scene3d>
            <a:camera prst="orthographicFront"/>
            <a:lightRig rig="soft" dir="t"/>
          </a:scene3d>
          <a:sp3d>
            <a:bevelT/>
          </a:sp3d>
        </p:spPr>
        <p:txBody>
          <a:bodyPr wrap="none" rtlCol="0">
            <a:spAutoFit/>
            <a:sp3d contourW="12700" prstMaterial="plastic">
              <a:extrusionClr>
                <a:srgbClr val="66FF99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zh-CN" altLang="en-US" sz="8000" b="1" dirty="0" smtClean="0">
                <a:ln w="1587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我们所顾念的 </a:t>
            </a:r>
            <a:endParaRPr lang="en-US" altLang="zh-CN" sz="8000" b="1" dirty="0" smtClean="0">
              <a:ln w="15875"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/>
            <a:r>
              <a:rPr lang="zh-CN" altLang="en-US" sz="8000" b="1" dirty="0" smtClean="0">
                <a:ln w="1587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（</a:t>
            </a:r>
            <a:r>
              <a:rPr lang="en-US" altLang="zh-CN" sz="8000" b="1" dirty="0" smtClean="0">
                <a:ln w="1587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9</a:t>
            </a:r>
            <a:r>
              <a:rPr lang="zh-CN" altLang="en-US" sz="8000" b="1" dirty="0" smtClean="0">
                <a:ln w="1587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）</a:t>
            </a:r>
            <a:endParaRPr lang="en-US" altLang="zh-CN" sz="8000" b="1" dirty="0">
              <a:ln w="15875"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42012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/>
          <p:cNvCxnSpPr/>
          <p:nvPr/>
        </p:nvCxnSpPr>
        <p:spPr>
          <a:xfrm>
            <a:off x="0" y="968789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76200" y="1028700"/>
            <a:ext cx="5562600" cy="3477875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zh-CN" altLang="en-US" sz="22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约 </a:t>
            </a:r>
            <a:r>
              <a:rPr lang="en-US" altLang="zh-CN" sz="22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4:21 </a:t>
            </a:r>
            <a:r>
              <a:rPr lang="zh-CN" altLang="en-US" sz="22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耶稣说：妇人，你当信我。时候将到，你们拜父，也不在这山上，也不在耶路撒冷。</a:t>
            </a:r>
            <a:r>
              <a:rPr lang="en-US" altLang="zh-CN" sz="22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4:22 </a:t>
            </a:r>
            <a:r>
              <a:rPr lang="zh-CN" altLang="en-US" sz="22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你们所拜的，你们不知道；我们所拜的，我们知道，因为救恩是从犹太人出来的。</a:t>
            </a:r>
            <a:r>
              <a:rPr lang="en-US" altLang="zh-CN" sz="22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4:23 </a:t>
            </a:r>
            <a:r>
              <a:rPr lang="zh-CN" altLang="en-US" sz="2200" b="1" dirty="0" smtClean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时候将到，如今就是了，那真正拜父的，要用心灵和诚实拜他，因为父要这样的人拜他 </a:t>
            </a:r>
            <a:r>
              <a:rPr lang="en-US" altLang="zh-CN" sz="2200" b="1" dirty="0" smtClean="0">
                <a:solidFill>
                  <a:srgbClr val="00B050"/>
                </a:solidFill>
                <a:ea typeface="Microsoft YaHei" panose="020B0503020204020204" pitchFamily="34" charset="-122"/>
              </a:rPr>
              <a:t>(the true worshipers will worship the Father in spirit and truth)</a:t>
            </a:r>
            <a:r>
              <a:rPr lang="zh-CN" altLang="en-US" sz="2200" b="1" dirty="0" smtClean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r>
              <a:rPr lang="en-US" altLang="zh-CN" sz="22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4:24 </a:t>
            </a:r>
            <a:r>
              <a:rPr lang="zh-CN" altLang="en-US" sz="22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神是个灵，所以拜他的必须用心灵和诚实拜他。」</a:t>
            </a:r>
            <a:endParaRPr lang="en-US" altLang="zh-CN" sz="2200" b="1" dirty="0" smtClean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00200" y="0"/>
            <a:ext cx="6248400" cy="954107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zh-CN" altLang="en-US" sz="5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回归</a:t>
            </a:r>
            <a:r>
              <a:rPr lang="zh-CN" altLang="en-US" sz="5600" b="1" dirty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神造人的原意</a:t>
            </a:r>
          </a:p>
        </p:txBody>
      </p:sp>
      <p:sp>
        <p:nvSpPr>
          <p:cNvPr id="2" name="Rectangle 1"/>
          <p:cNvSpPr/>
          <p:nvPr/>
        </p:nvSpPr>
        <p:spPr>
          <a:xfrm>
            <a:off x="5562600" y="1052209"/>
            <a:ext cx="3514928" cy="193899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彼前2:4 主乃活石，固然是被人所弃的，却是被神所拣选、所宝贵的。2:5 </a:t>
            </a:r>
            <a:r>
              <a:rPr lang="en-US" sz="2000" b="1" dirty="0" err="1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你们来到主面前，也就象活石，被建造成为灵宫，作圣洁的祭司，</a:t>
            </a:r>
            <a:r>
              <a:rPr lang="en-US" sz="2000" b="1" dirty="0" err="1" smtClean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藉着耶稣基督奉献神所悦纳的灵祭</a:t>
            </a:r>
            <a:r>
              <a:rPr lang="en-US" sz="2000" b="1" dirty="0" smtClean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endParaRPr lang="en-US" sz="20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563411" y="3074620"/>
            <a:ext cx="3514928" cy="255454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来</a:t>
            </a:r>
            <a:r>
              <a:rPr lang="en-US" altLang="zh-CN" sz="2000" b="1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13:14 </a:t>
            </a:r>
            <a:r>
              <a:rPr lang="zh-CN" altLang="en-US" sz="2000" b="1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我们在这里本没有常存的城，乃是寻求那将来的城。</a:t>
            </a:r>
            <a:r>
              <a:rPr lang="en-US" altLang="zh-CN" sz="2000" b="1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13:15 </a:t>
            </a:r>
            <a:r>
              <a:rPr lang="zh-CN" altLang="en-US" sz="2000" b="1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我们应当靠着耶稣，常常以颂赞为祭献给神，这就是那承认主名之人嘴唇的果子。</a:t>
            </a:r>
            <a:r>
              <a:rPr lang="en-US" altLang="zh-CN" sz="2000" b="1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13:16 </a:t>
            </a:r>
            <a:r>
              <a:rPr lang="zh-CN" altLang="en-US" sz="2000" b="1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只是不可忘记行善和捐</a:t>
            </a:r>
            <a:r>
              <a:rPr lang="zh-CN" altLang="en-US" sz="2000" b="1" dirty="0" smtClean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输（</a:t>
            </a:r>
            <a:r>
              <a:rPr lang="en-US" altLang="zh-CN" sz="2000" b="1" dirty="0" err="1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koinonia</a:t>
            </a:r>
            <a:r>
              <a:rPr lang="zh-CN" altLang="en-US" sz="2000" b="1" dirty="0" smtClean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）的</a:t>
            </a:r>
            <a:r>
              <a:rPr lang="zh-CN" altLang="en-US" sz="2000" b="1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事；因为这样的祭，是神所喜悦的。</a:t>
            </a:r>
            <a:endParaRPr lang="en-US" sz="2000" b="1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95350" y="4566485"/>
            <a:ext cx="3924300" cy="707886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lvl="0"/>
            <a:r>
              <a:rPr lang="zh-CN" altLang="en-US" sz="4000" b="1" noProof="0" dirty="0" smtClean="0">
                <a:solidFill>
                  <a:srgbClr val="FFC000"/>
                </a:solidFill>
                <a:effectLst>
                  <a:glow rad="76200">
                    <a:schemeClr val="tx1"/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追求属灵的实际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>
                <a:glow rad="76200">
                  <a:schemeClr val="tx1"/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09489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/>
          <p:cNvCxnSpPr/>
          <p:nvPr/>
        </p:nvCxnSpPr>
        <p:spPr>
          <a:xfrm>
            <a:off x="0" y="968789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76200" y="1028700"/>
            <a:ext cx="5562600" cy="3477875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zh-CN" altLang="en-US" sz="22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约 </a:t>
            </a:r>
            <a:r>
              <a:rPr lang="en-US" altLang="zh-CN" sz="22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4:21 </a:t>
            </a:r>
            <a:r>
              <a:rPr lang="zh-CN" altLang="en-US" sz="22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耶稣说：妇人，你当信我。时候将到，你们拜父，也不在这山上，也不在耶路撒冷。</a:t>
            </a:r>
            <a:r>
              <a:rPr lang="en-US" altLang="zh-CN" sz="22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4:22 </a:t>
            </a:r>
            <a:r>
              <a:rPr lang="zh-CN" altLang="en-US" sz="22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你们所拜的，你们不知道；我们所拜的，我们知道，因为救恩是从犹太人出来的。</a:t>
            </a:r>
            <a:r>
              <a:rPr lang="en-US" altLang="zh-CN" sz="22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4:23 </a:t>
            </a:r>
            <a:r>
              <a:rPr lang="zh-CN" altLang="en-US" sz="2200" b="1" dirty="0" smtClean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时候将到，如今就是了，那真正拜父的，要用心灵和诚实拜他，因为父要这样的人拜他 </a:t>
            </a:r>
            <a:r>
              <a:rPr lang="en-US" altLang="zh-CN" sz="2200" b="1" dirty="0" smtClean="0">
                <a:solidFill>
                  <a:srgbClr val="00B050"/>
                </a:solidFill>
                <a:ea typeface="Microsoft YaHei" panose="020B0503020204020204" pitchFamily="34" charset="-122"/>
              </a:rPr>
              <a:t>(the true worshipers will worship the Father in spirit and truth)</a:t>
            </a:r>
            <a:r>
              <a:rPr lang="zh-CN" altLang="en-US" sz="2200" b="1" dirty="0" smtClean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r>
              <a:rPr lang="en-US" altLang="zh-CN" sz="22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4:24 </a:t>
            </a:r>
            <a:r>
              <a:rPr lang="zh-CN" altLang="en-US" sz="22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神是个灵，所以拜他的必须用心灵和诚实拜他。」</a:t>
            </a:r>
            <a:endParaRPr lang="en-US" altLang="zh-CN" sz="2200" b="1" dirty="0" smtClean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00200" y="0"/>
            <a:ext cx="6248400" cy="954107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zh-CN" altLang="en-US" sz="5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回归</a:t>
            </a:r>
            <a:r>
              <a:rPr lang="zh-CN" altLang="en-US" sz="5600" b="1" dirty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神造人的原意</a:t>
            </a:r>
          </a:p>
        </p:txBody>
      </p:sp>
      <p:sp>
        <p:nvSpPr>
          <p:cNvPr id="2" name="Rectangle 1"/>
          <p:cNvSpPr/>
          <p:nvPr/>
        </p:nvSpPr>
        <p:spPr>
          <a:xfrm>
            <a:off x="5562600" y="1052209"/>
            <a:ext cx="3514928" cy="193899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彼前2:4 主乃活石，固然是被人所弃的，却是被神所拣选、所宝贵的。2:5 </a:t>
            </a:r>
            <a:r>
              <a:rPr lang="en-US" sz="2000" b="1" dirty="0" err="1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你们来到主面前，也就象活石，被建造成为灵宫，作圣洁的祭司，</a:t>
            </a:r>
            <a:r>
              <a:rPr lang="en-US" sz="2000" b="1" dirty="0" err="1" smtClean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藉着耶稣基督奉献神所悦纳的灵祭</a:t>
            </a:r>
            <a:r>
              <a:rPr lang="en-US" sz="2000" b="1" dirty="0" smtClean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endParaRPr lang="en-US" sz="20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563411" y="3074620"/>
            <a:ext cx="3514928" cy="193899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sz="2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利</a:t>
            </a:r>
            <a:r>
              <a:rPr lang="en-US" altLang="zh-CN" sz="2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7:12 </a:t>
            </a:r>
            <a:r>
              <a:rPr lang="zh-CN" altLang="en-US" sz="2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他若为感谢献上，就要用调油的无酵饼和抹油的无酵薄饼，并用油调匀细麵做的饼，与感谢祭一同献上。</a:t>
            </a:r>
            <a:r>
              <a:rPr lang="en-US" altLang="zh-CN" sz="2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7:13 </a:t>
            </a:r>
            <a:r>
              <a:rPr lang="zh-CN" altLang="en-US" sz="2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要用有酵的饼和为感谢献的平安祭，与供物一同献上。</a:t>
            </a:r>
            <a:endParaRPr lang="en-US" sz="20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95350" y="4566485"/>
            <a:ext cx="3924300" cy="707886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lvl="0"/>
            <a:r>
              <a:rPr lang="zh-CN" altLang="en-US" sz="4000" b="1" noProof="0" dirty="0" smtClean="0">
                <a:solidFill>
                  <a:srgbClr val="FFC000"/>
                </a:solidFill>
                <a:effectLst>
                  <a:glow rad="76200">
                    <a:schemeClr val="tx1"/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追求属灵的实际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>
                <a:glow rad="76200">
                  <a:schemeClr val="tx1"/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19252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/>
          <p:cNvCxnSpPr/>
          <p:nvPr/>
        </p:nvCxnSpPr>
        <p:spPr>
          <a:xfrm>
            <a:off x="0" y="968789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76200" y="1028700"/>
            <a:ext cx="5562600" cy="4493538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zh-CN" altLang="en-US" sz="2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约</a:t>
            </a:r>
            <a:r>
              <a:rPr lang="en-US" altLang="zh-CN" sz="2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4:25 </a:t>
            </a:r>
            <a:r>
              <a:rPr lang="zh-CN" altLang="en-US" sz="2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妇人说：「我知道弥赛</a:t>
            </a:r>
            <a:r>
              <a:rPr lang="zh-CN" altLang="en-US" sz="22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亚要</a:t>
            </a:r>
            <a:r>
              <a:rPr lang="zh-CN" altLang="en-US" sz="2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来；他来了，必将一切的事都告诉我们。」</a:t>
            </a:r>
            <a:r>
              <a:rPr lang="en-US" altLang="zh-CN" sz="2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4:26 </a:t>
            </a:r>
            <a:r>
              <a:rPr lang="zh-CN" altLang="en-US" sz="2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耶稣说：「这和你说话的就是他！」</a:t>
            </a:r>
            <a:r>
              <a:rPr lang="en-US" altLang="zh-CN" sz="2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4:27 </a:t>
            </a:r>
            <a:r>
              <a:rPr lang="zh-CN" altLang="en-US" sz="2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当下门徒回来，就希奇耶稣和一个妇人说话；只是没有人说：「你是要甚么？」或说：「你为甚么和他说话？」</a:t>
            </a:r>
            <a:r>
              <a:rPr lang="en-US" altLang="zh-CN" sz="2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4:28 </a:t>
            </a:r>
            <a:r>
              <a:rPr lang="zh-CN" altLang="en-US" sz="2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那妇人就留下水罐子，往城里去，对众人说：</a:t>
            </a:r>
            <a:r>
              <a:rPr lang="en-US" altLang="zh-CN" sz="2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4:29 </a:t>
            </a:r>
            <a:r>
              <a:rPr lang="zh-CN" altLang="en-US" sz="2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「你们来看！有一个人将我素来所行的一切事都给我说出来了，莫非这就是基督吗？</a:t>
            </a:r>
            <a:r>
              <a:rPr lang="zh-CN" altLang="en-US" sz="22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」</a:t>
            </a:r>
            <a:r>
              <a:rPr lang="en-US" altLang="zh-CN" sz="22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4:31 </a:t>
            </a:r>
            <a:r>
              <a:rPr lang="zh-CN" altLang="en-US" sz="2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这其间，门徒对耶稣说：「拉比，请吃。」</a:t>
            </a:r>
            <a:r>
              <a:rPr lang="en-US" altLang="zh-CN" sz="2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4:32 </a:t>
            </a:r>
            <a:r>
              <a:rPr lang="zh-CN" altLang="en-US" sz="2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耶稣说：「我有食物吃，是你们不知道的。</a:t>
            </a:r>
            <a:r>
              <a:rPr lang="zh-CN" altLang="en-US" sz="22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」</a:t>
            </a:r>
            <a:r>
              <a:rPr lang="en-US" altLang="zh-CN" sz="2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4:33 </a:t>
            </a:r>
            <a:r>
              <a:rPr lang="zh-CN" altLang="en-US" sz="2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门徒就彼此对问说：「莫非有人拿甚么给他吃吗？」</a:t>
            </a:r>
          </a:p>
        </p:txBody>
      </p:sp>
      <p:pic>
        <p:nvPicPr>
          <p:cNvPr id="2050" name="Picture 2" descr="Image result for jesus and samaritan woman image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2" b="9610"/>
          <a:stretch/>
        </p:blipFill>
        <p:spPr bwMode="auto">
          <a:xfrm>
            <a:off x="5787957" y="1133117"/>
            <a:ext cx="3048000" cy="4389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600200" y="0"/>
            <a:ext cx="6248400" cy="954107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zh-CN" altLang="en-US" sz="5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回归</a:t>
            </a:r>
            <a:r>
              <a:rPr lang="zh-CN" altLang="en-US" sz="5600" b="1" dirty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神造人的原意</a:t>
            </a:r>
          </a:p>
        </p:txBody>
      </p:sp>
    </p:spTree>
    <p:extLst>
      <p:ext uri="{BB962C8B-B14F-4D97-AF65-F5344CB8AC3E}">
        <p14:creationId xmlns:p14="http://schemas.microsoft.com/office/powerpoint/2010/main" val="1445298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/>
          <p:cNvCxnSpPr/>
          <p:nvPr/>
        </p:nvCxnSpPr>
        <p:spPr>
          <a:xfrm>
            <a:off x="0" y="968789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76200" y="1028700"/>
            <a:ext cx="5562600" cy="3477875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zh-CN" altLang="en-US" sz="22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约</a:t>
            </a:r>
            <a:r>
              <a:rPr lang="en-US" altLang="zh-CN" sz="22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4:34 </a:t>
            </a:r>
            <a:r>
              <a:rPr lang="zh-CN" altLang="en-US" sz="2200" b="1" dirty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耶稣说：「我的食物就是遵行差我来者的旨意，做成他的工。</a:t>
            </a:r>
            <a:r>
              <a:rPr lang="en-US" altLang="zh-CN" sz="2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4:35 </a:t>
            </a:r>
            <a:r>
              <a:rPr lang="zh-CN" altLang="en-US" sz="2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你们岂不说</a:t>
            </a:r>
            <a:r>
              <a:rPr lang="en-US" altLang="zh-CN" sz="2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『</a:t>
            </a:r>
            <a:r>
              <a:rPr lang="zh-CN" altLang="en-US" sz="2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到收割的时候还有四个月</a:t>
            </a:r>
            <a:r>
              <a:rPr lang="en-US" altLang="zh-CN" sz="2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』</a:t>
            </a:r>
            <a:r>
              <a:rPr lang="zh-CN" altLang="en-US" sz="2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吗？我告诉你们，举目向田观看，庄稼已经熟</a:t>
            </a:r>
            <a:r>
              <a:rPr lang="zh-CN" altLang="en-US" sz="22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了，</a:t>
            </a:r>
            <a:r>
              <a:rPr lang="zh-CN" altLang="en-US" sz="2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可以收割了。</a:t>
            </a:r>
            <a:r>
              <a:rPr lang="en-US" altLang="zh-CN" sz="2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4:36 </a:t>
            </a:r>
            <a:r>
              <a:rPr lang="zh-CN" altLang="en-US" sz="2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收割的人得工价，积蓄五榖到永生，叫撒种的和收割的一同快乐。</a:t>
            </a:r>
            <a:r>
              <a:rPr lang="en-US" altLang="zh-CN" sz="2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4:37 </a:t>
            </a:r>
            <a:r>
              <a:rPr lang="zh-CN" altLang="en-US" sz="2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俗语说：：</a:t>
            </a:r>
            <a:r>
              <a:rPr lang="en-US" altLang="zh-CN" sz="2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『</a:t>
            </a:r>
            <a:r>
              <a:rPr lang="zh-CN" altLang="en-US" sz="2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那人撒种，这人收割</a:t>
            </a:r>
            <a:r>
              <a:rPr lang="en-US" altLang="zh-CN" sz="2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』</a:t>
            </a:r>
            <a:r>
              <a:rPr lang="zh-CN" altLang="en-US" sz="2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，这话可见是真的。</a:t>
            </a:r>
            <a:r>
              <a:rPr lang="en-US" altLang="zh-CN" sz="2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4:38 </a:t>
            </a:r>
            <a:r>
              <a:rPr lang="zh-CN" altLang="en-US" sz="2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我差你们去收你们所没有劳苦的；别人劳苦，你们享受他们所劳苦的。」</a:t>
            </a:r>
          </a:p>
        </p:txBody>
      </p:sp>
      <p:pic>
        <p:nvPicPr>
          <p:cNvPr id="2050" name="Picture 2" descr="Image result for jesus and samaritan woman image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2" b="9610"/>
          <a:stretch/>
        </p:blipFill>
        <p:spPr bwMode="auto">
          <a:xfrm>
            <a:off x="5787957" y="1133117"/>
            <a:ext cx="3048000" cy="4389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600200" y="0"/>
            <a:ext cx="6248400" cy="954107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zh-CN" altLang="en-US" sz="5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回归</a:t>
            </a:r>
            <a:r>
              <a:rPr lang="zh-CN" altLang="en-US" sz="5600" b="1" dirty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神造人的原意</a:t>
            </a:r>
          </a:p>
        </p:txBody>
      </p:sp>
      <p:sp>
        <p:nvSpPr>
          <p:cNvPr id="6" name="Rectangle 5"/>
          <p:cNvSpPr/>
          <p:nvPr/>
        </p:nvSpPr>
        <p:spPr>
          <a:xfrm>
            <a:off x="990600" y="4566485"/>
            <a:ext cx="3998879" cy="707886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lvl="0"/>
            <a:r>
              <a:rPr lang="zh-CN" altLang="en-US" sz="4000" b="1" noProof="0" dirty="0" smtClean="0">
                <a:solidFill>
                  <a:srgbClr val="FFC000"/>
                </a:solidFill>
                <a:effectLst>
                  <a:glow rad="76200">
                    <a:schemeClr val="tx1"/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去</a:t>
            </a:r>
            <a:r>
              <a:rPr lang="zh-CN" altLang="en-US" sz="4000" b="1" noProof="0" dirty="0" smtClean="0">
                <a:solidFill>
                  <a:srgbClr val="FFC000"/>
                </a:solidFill>
                <a:effectLst>
                  <a:glow rad="76200">
                    <a:schemeClr val="tx1"/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除对神的限制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>
                <a:glow rad="76200">
                  <a:schemeClr val="tx1"/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74277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/>
          <p:cNvCxnSpPr/>
          <p:nvPr/>
        </p:nvCxnSpPr>
        <p:spPr>
          <a:xfrm>
            <a:off x="0" y="968789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800600" y="1104900"/>
            <a:ext cx="4190122" cy="424731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  <a:sp3d contourW="12700" prstMaterial="plastic">
              <a:extrusionClr>
                <a:srgbClr val="66FF99"/>
              </a:extrusionClr>
              <a:contourClr>
                <a:schemeClr val="bg1"/>
              </a:contourClr>
            </a:sp3d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 w="15875"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神与我们相交最基本的原则是爱（</a:t>
            </a:r>
            <a:r>
              <a:rPr kumimoji="0" lang="en-US" altLang="zh-CN" sz="2400" b="1" i="0" u="none" strike="noStrike" kern="1200" cap="none" spc="0" normalizeH="0" baseline="0" noProof="0" dirty="0" smtClean="0">
                <a:ln w="15875"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agape</a:t>
            </a:r>
            <a:r>
              <a:rPr kumimoji="0" lang="zh-CN" altLang="en-US" sz="2400" b="1" i="0" u="none" strike="noStrike" kern="1200" cap="none" spc="0" normalizeH="0" baseline="0" noProof="0" dirty="0" smtClean="0">
                <a:ln w="15875"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）</a:t>
            </a:r>
            <a:endParaRPr kumimoji="0" lang="en-US" altLang="zh-CN" sz="2400" b="1" i="0" u="none" strike="noStrike" kern="1200" cap="none" spc="0" normalizeH="0" baseline="0" noProof="0" dirty="0" smtClean="0">
              <a:ln w="15875">
                <a:noFill/>
              </a:ln>
              <a:solidFill>
                <a:srgbClr val="00B05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zh-CN" altLang="en-US" sz="2400" b="1" dirty="0" smtClean="0">
                <a:ln w="15875">
                  <a:noFill/>
                </a:ln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新约圣经定义的相交或团契就是分享基督的生命（包括所含的神之道、随之而来的圣灵，及由此生命彰显而有的果子）</a:t>
            </a:r>
            <a:endParaRPr lang="en-US" altLang="zh-CN" sz="2400" b="1" dirty="0" smtClean="0">
              <a:ln w="15875">
                <a:noFill/>
              </a:ln>
              <a:solidFill>
                <a:srgbClr val="00B05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zh-CN" altLang="en-US" sz="2400" b="1" dirty="0" smtClean="0">
                <a:ln w="15875">
                  <a:noFill/>
                </a:ln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人</a:t>
            </a:r>
            <a:r>
              <a:rPr lang="zh-CN" altLang="en-US" sz="2400" b="1" dirty="0">
                <a:ln w="15875">
                  <a:noFill/>
                </a:ln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生命的本质是属灵的，人心真正寻求和享受的东西也是属灵</a:t>
            </a:r>
            <a:r>
              <a:rPr lang="zh-CN" altLang="en-US" sz="2400" b="1" dirty="0" smtClean="0">
                <a:ln w="15875">
                  <a:noFill/>
                </a:ln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的</a:t>
            </a:r>
            <a:endParaRPr lang="en-US" altLang="zh-CN" sz="2400" b="1" dirty="0">
              <a:ln w="15875">
                <a:noFill/>
              </a:ln>
              <a:solidFill>
                <a:srgbClr val="00B05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6200" y="1028700"/>
            <a:ext cx="4724400" cy="4493538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zh-CN" altLang="en-US" sz="2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林后</a:t>
            </a:r>
            <a:r>
              <a:rPr lang="en-US" altLang="zh-CN" sz="2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4:6 </a:t>
            </a:r>
            <a:r>
              <a:rPr lang="zh-CN" altLang="en-US" sz="2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那吩咐光从黑暗里照出来的神，已经照在我们心里，叫我们得知神荣耀的光显在耶稣基督的面上。</a:t>
            </a:r>
            <a:r>
              <a:rPr lang="en-US" altLang="zh-CN" sz="2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4:7 </a:t>
            </a:r>
            <a:r>
              <a:rPr lang="zh-CN" altLang="en-US" sz="2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我们有这宝贝放在瓦器里，要显明这莫大的能力是出于神，不是出于我</a:t>
            </a:r>
            <a:r>
              <a:rPr lang="zh-CN" altLang="en-US" sz="22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们。。。</a:t>
            </a:r>
            <a:r>
              <a:rPr lang="en-US" altLang="zh-CN" sz="22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4:16 </a:t>
            </a:r>
            <a:r>
              <a:rPr lang="zh-CN" altLang="en-US" sz="2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所以，我们不丧胆。外体虽然毁坏，内心却一天新似一天。</a:t>
            </a:r>
            <a:r>
              <a:rPr lang="en-US" altLang="zh-CN" sz="2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4:17 </a:t>
            </a:r>
            <a:r>
              <a:rPr lang="zh-CN" altLang="en-US" sz="2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我们这至暂至轻的苦楚，要为我们成就极重无比、永远的荣耀。</a:t>
            </a:r>
            <a:r>
              <a:rPr lang="en-US" altLang="zh-CN" sz="2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4:18 </a:t>
            </a:r>
            <a:r>
              <a:rPr lang="zh-CN" altLang="en-US" sz="22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原来我们不是顾</a:t>
            </a:r>
            <a:r>
              <a:rPr lang="zh-CN" altLang="en-US" sz="2200" b="1" dirty="0" smtClean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念 </a:t>
            </a:r>
            <a:r>
              <a:rPr lang="en-US" altLang="zh-CN" sz="2200" b="1" dirty="0" smtClean="0">
                <a:ea typeface="Microsoft YaHei" panose="020B0503020204020204" pitchFamily="34" charset="-122"/>
              </a:rPr>
              <a:t>(</a:t>
            </a:r>
            <a:r>
              <a:rPr lang="en-US" altLang="zh-CN" sz="2200" b="1" dirty="0" err="1" smtClean="0">
                <a:ea typeface="Microsoft YaHei" panose="020B0503020204020204" pitchFamily="34" charset="-122"/>
              </a:rPr>
              <a:t>skopeo</a:t>
            </a:r>
            <a:r>
              <a:rPr lang="en-US" altLang="zh-CN" sz="2200" b="1" dirty="0" smtClean="0">
                <a:ea typeface="Microsoft YaHei" panose="020B0503020204020204" pitchFamily="34" charset="-122"/>
              </a:rPr>
              <a:t>; root: </a:t>
            </a:r>
            <a:r>
              <a:rPr lang="en-US" altLang="zh-CN" sz="2200" b="1" dirty="0" err="1" smtClean="0">
                <a:ea typeface="Microsoft YaHei" panose="020B0503020204020204" pitchFamily="34" charset="-122"/>
              </a:rPr>
              <a:t>skopos</a:t>
            </a:r>
            <a:r>
              <a:rPr lang="en-US" altLang="zh-CN" sz="2200" b="1" dirty="0" smtClean="0">
                <a:ea typeface="Microsoft YaHei" panose="020B0503020204020204" pitchFamily="34" charset="-122"/>
              </a:rPr>
              <a:t>, watch, sentry or scout) </a:t>
            </a:r>
            <a:r>
              <a:rPr lang="zh-CN" altLang="en-US" sz="2200" b="1" dirty="0" smtClean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所</a:t>
            </a:r>
            <a:r>
              <a:rPr lang="zh-CN" altLang="en-US" sz="22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见的，乃是顾念所不见的</a:t>
            </a:r>
            <a:r>
              <a:rPr lang="zh-CN" altLang="en-US" sz="2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；因为所见的是暂时的，所不见的是永远的</a:t>
            </a:r>
            <a:r>
              <a:rPr lang="zh-CN" altLang="en-US" sz="22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endParaRPr lang="zh-CN" altLang="en-US" sz="22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0"/>
            <a:ext cx="8763000" cy="954107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5600" b="1" dirty="0" smtClean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与神相交所需要的三个</a:t>
            </a:r>
            <a:r>
              <a:rPr kumimoji="0" lang="zh-CN" altLang="en-US" sz="5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观念</a:t>
            </a:r>
            <a:endParaRPr kumimoji="0" lang="zh-CN" altLang="en-US" sz="5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3828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/>
          <p:cNvCxnSpPr/>
          <p:nvPr/>
        </p:nvCxnSpPr>
        <p:spPr>
          <a:xfrm>
            <a:off x="0" y="968789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800600" y="1104900"/>
            <a:ext cx="4190122" cy="424731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  <a:sp3d contourW="12700" prstMaterial="plastic">
              <a:extrusionClr>
                <a:srgbClr val="66FF99"/>
              </a:extrusionClr>
              <a:contourClr>
                <a:schemeClr val="bg1"/>
              </a:contourClr>
            </a:sp3d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 w="15875"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神与我们相交最基本的原则是爱（</a:t>
            </a:r>
            <a:r>
              <a:rPr kumimoji="0" lang="en-US" altLang="zh-CN" sz="2400" b="1" i="0" u="none" strike="noStrike" kern="1200" cap="none" spc="0" normalizeH="0" baseline="0" noProof="0" dirty="0" smtClean="0">
                <a:ln w="15875"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agape</a:t>
            </a:r>
            <a:r>
              <a:rPr kumimoji="0" lang="zh-CN" altLang="en-US" sz="2400" b="1" i="0" u="none" strike="noStrike" kern="1200" cap="none" spc="0" normalizeH="0" baseline="0" noProof="0" dirty="0" smtClean="0">
                <a:ln w="15875"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）</a:t>
            </a:r>
            <a:endParaRPr kumimoji="0" lang="en-US" altLang="zh-CN" sz="2400" b="1" i="0" u="none" strike="noStrike" kern="1200" cap="none" spc="0" normalizeH="0" baseline="0" noProof="0" dirty="0" smtClean="0">
              <a:ln w="15875">
                <a:noFill/>
              </a:ln>
              <a:solidFill>
                <a:srgbClr val="00B05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zh-CN" altLang="en-US" sz="2400" b="1" dirty="0" smtClean="0">
                <a:ln w="15875">
                  <a:noFill/>
                </a:ln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新约圣经定义的相交或团契就是分享基督的生命（包括所含的神之道、随之而来的圣灵，及由此生命彰显而有的果子）</a:t>
            </a:r>
            <a:endParaRPr lang="en-US" altLang="zh-CN" sz="2400" b="1" dirty="0" smtClean="0">
              <a:ln w="15875">
                <a:noFill/>
              </a:ln>
              <a:solidFill>
                <a:srgbClr val="00B05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zh-CN" altLang="en-US" sz="2400" b="1" dirty="0" smtClean="0">
                <a:ln w="15875">
                  <a:noFill/>
                </a:ln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人</a:t>
            </a:r>
            <a:r>
              <a:rPr lang="zh-CN" altLang="en-US" sz="2400" b="1" dirty="0">
                <a:ln w="15875">
                  <a:noFill/>
                </a:ln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生命的本质是属灵的，人心真正寻求和享受的东西也是属灵</a:t>
            </a:r>
            <a:r>
              <a:rPr lang="zh-CN" altLang="en-US" sz="2400" b="1" dirty="0" smtClean="0">
                <a:ln w="15875">
                  <a:noFill/>
                </a:ln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的</a:t>
            </a:r>
            <a:endParaRPr lang="en-US" altLang="zh-CN" sz="2400" b="1" dirty="0">
              <a:ln w="15875">
                <a:noFill/>
              </a:ln>
              <a:solidFill>
                <a:srgbClr val="00B05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188909" y="1990012"/>
            <a:ext cx="566158" cy="119298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188909" y="3882780"/>
            <a:ext cx="566158" cy="119298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051" y="3206447"/>
            <a:ext cx="3048000" cy="1963794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630" y="1181100"/>
            <a:ext cx="3336421" cy="2016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Down Arrow 12"/>
          <p:cNvSpPr/>
          <p:nvPr/>
        </p:nvSpPr>
        <p:spPr>
          <a:xfrm flipV="1">
            <a:off x="1360109" y="1562730"/>
            <a:ext cx="609600" cy="1428214"/>
          </a:xfrm>
          <a:prstGeom prst="downArrow">
            <a:avLst/>
          </a:prstGeom>
          <a:solidFill>
            <a:srgbClr val="FF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Down Arrow 13"/>
          <p:cNvSpPr/>
          <p:nvPr/>
        </p:nvSpPr>
        <p:spPr>
          <a:xfrm flipV="1">
            <a:off x="1512509" y="3633852"/>
            <a:ext cx="609600" cy="1428214"/>
          </a:xfrm>
          <a:prstGeom prst="downArrow">
            <a:avLst/>
          </a:prstGeom>
          <a:solidFill>
            <a:srgbClr val="FF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Right Brace 14"/>
          <p:cNvSpPr/>
          <p:nvPr/>
        </p:nvSpPr>
        <p:spPr>
          <a:xfrm>
            <a:off x="3742476" y="2376552"/>
            <a:ext cx="321458" cy="2514600"/>
          </a:xfrm>
          <a:prstGeom prst="rightBrace">
            <a:avLst/>
          </a:prstGeom>
          <a:ln w="508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002002" y="2990944"/>
            <a:ext cx="800219" cy="111825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属灵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600200" y="0"/>
            <a:ext cx="6248400" cy="954107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zh-CN" altLang="en-US" sz="5600" b="1" dirty="0" smtClean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回归</a:t>
            </a:r>
            <a:r>
              <a:rPr lang="zh-CN" altLang="en-US" sz="5600" b="1" dirty="0" smtClean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神</a:t>
            </a:r>
            <a:r>
              <a:rPr lang="zh-CN" altLang="en-US" sz="5600" b="1" dirty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造人的原意</a:t>
            </a:r>
          </a:p>
        </p:txBody>
      </p:sp>
    </p:spTree>
    <p:extLst>
      <p:ext uri="{BB962C8B-B14F-4D97-AF65-F5344CB8AC3E}">
        <p14:creationId xmlns:p14="http://schemas.microsoft.com/office/powerpoint/2010/main" val="858972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/>
          <p:cNvCxnSpPr/>
          <p:nvPr/>
        </p:nvCxnSpPr>
        <p:spPr>
          <a:xfrm>
            <a:off x="0" y="968789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76200" y="1028700"/>
            <a:ext cx="5562600" cy="3631763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zh-CN" altLang="en-US" sz="22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约 </a:t>
            </a:r>
            <a:r>
              <a:rPr lang="en-US" altLang="zh-CN" sz="22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4:13-14 </a:t>
            </a:r>
            <a:r>
              <a:rPr lang="zh-CN" altLang="en-US" sz="2200" b="1" dirty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耶稣回答说：凡喝这水的还要再渴</a:t>
            </a:r>
            <a:r>
              <a:rPr lang="zh-CN" altLang="en-US" sz="2200" b="1" dirty="0" smtClean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；人</a:t>
            </a:r>
            <a:r>
              <a:rPr lang="zh-CN" altLang="en-US" sz="2200" b="1" dirty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若喝我所赐的水就永远不渴。我所赐的水要在他里头成为泉源，直涌到永生。</a:t>
            </a:r>
            <a:r>
              <a:rPr lang="zh-CN" altLang="en-US" sz="2200" b="1" dirty="0" smtClean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」</a:t>
            </a:r>
            <a:endParaRPr lang="en-US" altLang="zh-CN" sz="2200" b="1" dirty="0" smtClean="0">
              <a:solidFill>
                <a:srgbClr val="00B05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spcAft>
                <a:spcPts val="1200"/>
              </a:spcAft>
            </a:pPr>
            <a:r>
              <a:rPr lang="zh-CN" altLang="en-US" sz="22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约 </a:t>
            </a:r>
            <a:r>
              <a:rPr lang="en-US" altLang="zh-CN" sz="22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4:15 </a:t>
            </a:r>
            <a:r>
              <a:rPr lang="zh-CN" altLang="en-US" sz="2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妇人说：「先生，请把这水赐给我，叫我不渴，也不用来这么远打水。」</a:t>
            </a:r>
            <a:r>
              <a:rPr lang="en-US" altLang="zh-CN" sz="2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4:16 </a:t>
            </a:r>
            <a:r>
              <a:rPr lang="zh-CN" altLang="en-US" sz="2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耶稣说：「你去叫你丈夫也到这里来。」</a:t>
            </a:r>
            <a:r>
              <a:rPr lang="en-US" altLang="zh-CN" sz="2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4:17 </a:t>
            </a:r>
            <a:r>
              <a:rPr lang="zh-CN" altLang="en-US" sz="2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妇人说：「我没有丈夫。」耶稣说：「你说没有丈夫是不错的。</a:t>
            </a:r>
            <a:r>
              <a:rPr lang="en-US" altLang="zh-CN" sz="2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4:18 </a:t>
            </a:r>
            <a:r>
              <a:rPr lang="zh-CN" altLang="en-US" sz="2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你已经有五个丈夫，你现在有的并不是你的丈夫。你这话是真的。」</a:t>
            </a:r>
            <a:endParaRPr lang="en-US" altLang="zh-CN" sz="2200" b="1" dirty="0" smtClean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2050" name="Picture 2" descr="Image result for jesus and samaritan woman image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2" b="9610"/>
          <a:stretch/>
        </p:blipFill>
        <p:spPr bwMode="auto">
          <a:xfrm>
            <a:off x="5787957" y="1133117"/>
            <a:ext cx="3048000" cy="4389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600200" y="0"/>
            <a:ext cx="6248400" cy="954107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zh-CN" altLang="en-US" sz="5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回归</a:t>
            </a:r>
            <a:r>
              <a:rPr lang="zh-CN" altLang="en-US" sz="5600" b="1" dirty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神造人的原意</a:t>
            </a:r>
          </a:p>
        </p:txBody>
      </p:sp>
      <p:sp>
        <p:nvSpPr>
          <p:cNvPr id="6" name="Rectangle 5"/>
          <p:cNvSpPr/>
          <p:nvPr/>
        </p:nvSpPr>
        <p:spPr>
          <a:xfrm>
            <a:off x="468549" y="4720373"/>
            <a:ext cx="5333999" cy="707886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lvl="0"/>
            <a:r>
              <a:rPr lang="zh-CN" altLang="en-US" sz="4000" b="1" noProof="0" dirty="0" smtClean="0">
                <a:solidFill>
                  <a:srgbClr val="FFC000"/>
                </a:solidFill>
                <a:effectLst>
                  <a:glow rad="76200">
                    <a:schemeClr val="tx1"/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明白自</a:t>
            </a:r>
            <a:r>
              <a:rPr lang="zh-CN" altLang="en-US" sz="4000" b="1" noProof="0" dirty="0" smtClean="0">
                <a:solidFill>
                  <a:srgbClr val="FFC000"/>
                </a:solidFill>
                <a:effectLst>
                  <a:glow rad="76200">
                    <a:schemeClr val="tx1"/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己问题的根源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>
                <a:glow rad="76200">
                  <a:schemeClr val="tx1"/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02517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/>
          <p:cNvCxnSpPr/>
          <p:nvPr/>
        </p:nvCxnSpPr>
        <p:spPr>
          <a:xfrm>
            <a:off x="0" y="968789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76200" y="1028700"/>
            <a:ext cx="5562600" cy="3447098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zh-CN" altLang="en-US" sz="22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约 </a:t>
            </a:r>
            <a:r>
              <a:rPr lang="en-US" altLang="zh-CN" sz="22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4:13-14 </a:t>
            </a:r>
            <a:r>
              <a:rPr lang="zh-CN" altLang="en-US" sz="2200" b="1" dirty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耶稣回答说：凡喝这水的还要再渴</a:t>
            </a:r>
            <a:r>
              <a:rPr lang="zh-CN" altLang="en-US" sz="2200" b="1" dirty="0" smtClean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；人</a:t>
            </a:r>
            <a:r>
              <a:rPr lang="zh-CN" altLang="en-US" sz="2200" b="1" dirty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若喝我所赐的水就永远不渴。我所赐的水要在他里头成为泉源，直涌到永生。</a:t>
            </a:r>
            <a:r>
              <a:rPr lang="zh-CN" altLang="en-US" sz="2200" b="1" dirty="0" smtClean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」</a:t>
            </a:r>
            <a:endParaRPr lang="en-US" altLang="zh-CN" sz="2200" b="1" dirty="0" smtClean="0">
              <a:solidFill>
                <a:srgbClr val="00B05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spcAft>
                <a:spcPts val="1200"/>
              </a:spcAft>
            </a:pPr>
            <a:r>
              <a:rPr lang="zh-CN" altLang="en-US" sz="2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约</a:t>
            </a:r>
            <a:r>
              <a:rPr lang="en-US" altLang="zh-CN" sz="2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7:37 </a:t>
            </a:r>
            <a:r>
              <a:rPr lang="zh-CN" altLang="en-US" sz="2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节期的末日，就是最大之日，耶稣站着高声说：人若渴了，可以到我这里来喝。</a:t>
            </a:r>
            <a:r>
              <a:rPr lang="en-US" altLang="zh-CN" sz="2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7:38 </a:t>
            </a:r>
            <a:r>
              <a:rPr lang="zh-CN" altLang="en-US" sz="2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信我的人就如经上所说：从他腹中要流出活水的江河来。</a:t>
            </a:r>
          </a:p>
          <a:p>
            <a:pPr>
              <a:spcAft>
                <a:spcPts val="1200"/>
              </a:spcAft>
            </a:pPr>
            <a:r>
              <a:rPr lang="zh-CN" altLang="en-US" sz="22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约</a:t>
            </a:r>
            <a:r>
              <a:rPr lang="en-US" altLang="zh-CN" sz="2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6:35 </a:t>
            </a:r>
            <a:r>
              <a:rPr lang="zh-CN" altLang="en-US" sz="2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耶稣说：我就是生命的粮。到我这里来的，必定不饿；信我的，永远不渴</a:t>
            </a:r>
            <a:r>
              <a:rPr lang="zh-CN" altLang="en-US" sz="22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endParaRPr lang="en-US" altLang="zh-CN" sz="2200" b="1" dirty="0" smtClean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2050" name="Picture 2" descr="Image result for jesus and samaritan woman image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2" b="9610"/>
          <a:stretch/>
        </p:blipFill>
        <p:spPr bwMode="auto">
          <a:xfrm>
            <a:off x="5787957" y="1133117"/>
            <a:ext cx="3048000" cy="4389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600200" y="0"/>
            <a:ext cx="6248400" cy="954107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zh-CN" altLang="en-US" sz="5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回归</a:t>
            </a:r>
            <a:r>
              <a:rPr lang="zh-CN" altLang="en-US" sz="5600" b="1" dirty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神造人的原意</a:t>
            </a:r>
          </a:p>
        </p:txBody>
      </p:sp>
      <p:sp>
        <p:nvSpPr>
          <p:cNvPr id="8" name="Rectangle 7"/>
          <p:cNvSpPr/>
          <p:nvPr/>
        </p:nvSpPr>
        <p:spPr>
          <a:xfrm>
            <a:off x="468549" y="4720373"/>
            <a:ext cx="5333999" cy="707886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lvl="0"/>
            <a:r>
              <a:rPr lang="zh-CN" altLang="en-US" sz="4000" b="1" noProof="0" dirty="0" smtClean="0">
                <a:solidFill>
                  <a:srgbClr val="FFC000"/>
                </a:solidFill>
                <a:effectLst>
                  <a:glow rad="76200">
                    <a:schemeClr val="tx1"/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明白自</a:t>
            </a:r>
            <a:r>
              <a:rPr lang="zh-CN" altLang="en-US" sz="4000" b="1" noProof="0" dirty="0" smtClean="0">
                <a:solidFill>
                  <a:srgbClr val="FFC000"/>
                </a:solidFill>
                <a:effectLst>
                  <a:glow rad="76200">
                    <a:schemeClr val="tx1"/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己问题的根源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>
                <a:glow rad="76200">
                  <a:schemeClr val="tx1"/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19465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/>
          <p:cNvCxnSpPr/>
          <p:nvPr/>
        </p:nvCxnSpPr>
        <p:spPr>
          <a:xfrm>
            <a:off x="0" y="968789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76200" y="1028700"/>
            <a:ext cx="5562600" cy="3477875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zh-CN" altLang="en-US" sz="22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约 </a:t>
            </a:r>
            <a:r>
              <a:rPr lang="en-US" altLang="zh-CN" sz="22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4:21 </a:t>
            </a:r>
            <a:r>
              <a:rPr lang="zh-CN" altLang="en-US" sz="22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耶稣说：妇人，你当信我。时候将到，你们拜父，也不在这山上，也不在耶路撒冷。</a:t>
            </a:r>
            <a:r>
              <a:rPr lang="en-US" altLang="zh-CN" sz="22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4:22 </a:t>
            </a:r>
            <a:r>
              <a:rPr lang="zh-CN" altLang="en-US" sz="22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你们所拜的，你们不知道；我们所拜的，我们知道，因为救恩是从犹太人出来的。</a:t>
            </a:r>
            <a:r>
              <a:rPr lang="en-US" altLang="zh-CN" sz="22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4:23 </a:t>
            </a:r>
            <a:r>
              <a:rPr lang="zh-CN" altLang="en-US" sz="2200" b="1" dirty="0" smtClean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时候将到，如今就是了，那真正拜父的，要用心灵和诚实拜他，因为父要这样的人拜他 </a:t>
            </a:r>
            <a:r>
              <a:rPr lang="en-US" altLang="zh-CN" sz="2200" b="1" dirty="0" smtClean="0">
                <a:solidFill>
                  <a:srgbClr val="00B050"/>
                </a:solidFill>
                <a:ea typeface="Microsoft YaHei" panose="020B0503020204020204" pitchFamily="34" charset="-122"/>
              </a:rPr>
              <a:t>(the true worshipers will worship the Father in spirit and truth)</a:t>
            </a:r>
            <a:r>
              <a:rPr lang="zh-CN" altLang="en-US" sz="2200" b="1" dirty="0" smtClean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r>
              <a:rPr lang="en-US" altLang="zh-CN" sz="22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4:24 </a:t>
            </a:r>
            <a:r>
              <a:rPr lang="zh-CN" altLang="en-US" sz="22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神是个灵，所以拜他的必须用心灵和诚实拜他。」</a:t>
            </a:r>
            <a:endParaRPr lang="en-US" altLang="zh-CN" sz="2200" b="1" dirty="0" smtClean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2050" name="Picture 2" descr="Image result for jesus and samaritan woman image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2" b="9610"/>
          <a:stretch/>
        </p:blipFill>
        <p:spPr bwMode="auto">
          <a:xfrm>
            <a:off x="5787957" y="1133117"/>
            <a:ext cx="3048000" cy="4389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600200" y="0"/>
            <a:ext cx="6248400" cy="954107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zh-CN" altLang="en-US" sz="5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回归</a:t>
            </a:r>
            <a:r>
              <a:rPr lang="zh-CN" altLang="en-US" sz="5600" b="1" dirty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神造人的原意</a:t>
            </a:r>
          </a:p>
        </p:txBody>
      </p:sp>
      <p:sp>
        <p:nvSpPr>
          <p:cNvPr id="6" name="Rectangle 5"/>
          <p:cNvSpPr/>
          <p:nvPr/>
        </p:nvSpPr>
        <p:spPr>
          <a:xfrm>
            <a:off x="895350" y="4566485"/>
            <a:ext cx="3924300" cy="707886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lvl="0"/>
            <a:r>
              <a:rPr lang="zh-CN" altLang="en-US" sz="4000" b="1" noProof="0" dirty="0" smtClean="0">
                <a:solidFill>
                  <a:srgbClr val="FFC000"/>
                </a:solidFill>
                <a:effectLst>
                  <a:glow rad="76200">
                    <a:schemeClr val="tx1"/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追求属灵的实际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>
                <a:glow rad="76200">
                  <a:schemeClr val="tx1"/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19569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/>
          <p:cNvCxnSpPr/>
          <p:nvPr/>
        </p:nvCxnSpPr>
        <p:spPr>
          <a:xfrm>
            <a:off x="0" y="968789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76200" y="1028700"/>
            <a:ext cx="5562600" cy="3477875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zh-CN" altLang="en-US" sz="22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约 </a:t>
            </a:r>
            <a:r>
              <a:rPr lang="en-US" altLang="zh-CN" sz="22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4:21 </a:t>
            </a:r>
            <a:r>
              <a:rPr lang="zh-CN" altLang="en-US" sz="22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耶稣说：妇人，你当信我。时候将到，你们拜父，也不在这山上，也不在耶路撒冷。</a:t>
            </a:r>
            <a:r>
              <a:rPr lang="en-US" altLang="zh-CN" sz="22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4:22 </a:t>
            </a:r>
            <a:r>
              <a:rPr lang="zh-CN" altLang="en-US" sz="22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你们所拜的，你们不知道；我们所拜的，我们知道，因为救恩是从犹太人出来的。</a:t>
            </a:r>
            <a:r>
              <a:rPr lang="en-US" altLang="zh-CN" sz="22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4:23 </a:t>
            </a:r>
            <a:r>
              <a:rPr lang="zh-CN" altLang="en-US" sz="2200" b="1" dirty="0" smtClean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时候将到，如今就是了，那真正拜父的，要用心灵和诚实拜他，因为父要这样的人拜他 </a:t>
            </a:r>
            <a:r>
              <a:rPr lang="en-US" altLang="zh-CN" sz="2200" b="1" dirty="0" smtClean="0">
                <a:solidFill>
                  <a:srgbClr val="00B050"/>
                </a:solidFill>
                <a:ea typeface="Microsoft YaHei" panose="020B0503020204020204" pitchFamily="34" charset="-122"/>
              </a:rPr>
              <a:t>(the true worshipers will worship the Father in spirit and truth)</a:t>
            </a:r>
            <a:r>
              <a:rPr lang="zh-CN" altLang="en-US" sz="2200" b="1" dirty="0" smtClean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r>
              <a:rPr lang="en-US" altLang="zh-CN" sz="22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4:24 </a:t>
            </a:r>
            <a:r>
              <a:rPr lang="zh-CN" altLang="en-US" sz="22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神是个灵，所以拜他的必须用心灵和诚实拜他。」</a:t>
            </a:r>
            <a:endParaRPr lang="en-US" altLang="zh-CN" sz="2200" b="1" dirty="0" smtClean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00200" y="0"/>
            <a:ext cx="6248400" cy="954107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zh-CN" altLang="en-US" sz="5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回归</a:t>
            </a:r>
            <a:r>
              <a:rPr lang="zh-CN" altLang="en-US" sz="5600" b="1" dirty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神造人的原意</a:t>
            </a:r>
          </a:p>
        </p:txBody>
      </p:sp>
      <p:sp>
        <p:nvSpPr>
          <p:cNvPr id="2" name="Rectangle 1"/>
          <p:cNvSpPr/>
          <p:nvPr/>
        </p:nvSpPr>
        <p:spPr>
          <a:xfrm>
            <a:off x="5562600" y="1052209"/>
            <a:ext cx="3514928" cy="255454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sz="2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来</a:t>
            </a:r>
            <a:r>
              <a:rPr lang="en-US" altLang="zh-CN" sz="2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9:23 </a:t>
            </a:r>
            <a:r>
              <a:rPr lang="zh-CN" altLang="en-US" sz="2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照着天上样式作的物件必须用这些祭物去洁净；但那天上的本物自然当用更美的祭物去洁净。</a:t>
            </a:r>
            <a:r>
              <a:rPr lang="en-US" altLang="zh-CN" sz="2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9:24 </a:t>
            </a:r>
            <a:r>
              <a:rPr lang="zh-CN" altLang="en-US" sz="2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因为基督并不是进了人手所造的圣所（这不过是真圣所的影象），乃是进了天堂，如今为我们显在神面前；</a:t>
            </a:r>
            <a:endParaRPr lang="en-US" sz="20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95350" y="4566485"/>
            <a:ext cx="3924300" cy="707886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lvl="0"/>
            <a:r>
              <a:rPr lang="zh-CN" altLang="en-US" sz="4000" b="1" noProof="0" dirty="0" smtClean="0">
                <a:solidFill>
                  <a:srgbClr val="FFC000"/>
                </a:solidFill>
                <a:effectLst>
                  <a:glow rad="76200">
                    <a:schemeClr val="tx1"/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追求属灵的实际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>
                <a:glow rad="76200">
                  <a:schemeClr val="tx1"/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96247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/>
          <p:cNvCxnSpPr/>
          <p:nvPr/>
        </p:nvCxnSpPr>
        <p:spPr>
          <a:xfrm>
            <a:off x="0" y="968789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76200" y="1028700"/>
            <a:ext cx="5562600" cy="3477875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zh-CN" altLang="en-US" sz="22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约 </a:t>
            </a:r>
            <a:r>
              <a:rPr lang="en-US" altLang="zh-CN" sz="22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4:21 </a:t>
            </a:r>
            <a:r>
              <a:rPr lang="zh-CN" altLang="en-US" sz="22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耶稣说：妇人，你当信我。时候将到，你们拜父，也不在这山上，也不在耶路撒冷。</a:t>
            </a:r>
            <a:r>
              <a:rPr lang="en-US" altLang="zh-CN" sz="22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4:22 </a:t>
            </a:r>
            <a:r>
              <a:rPr lang="zh-CN" altLang="en-US" sz="22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你们所拜的，你们不知道；我们所拜的，我们知道，因为救恩是从犹太人出来的。</a:t>
            </a:r>
            <a:r>
              <a:rPr lang="en-US" altLang="zh-CN" sz="22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4:23 </a:t>
            </a:r>
            <a:r>
              <a:rPr lang="zh-CN" altLang="en-US" sz="2200" b="1" dirty="0" smtClean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时候将到，如今就是了，那真正拜父的，要用心灵和诚实拜他，因为父要这样的人拜他 </a:t>
            </a:r>
            <a:r>
              <a:rPr lang="en-US" altLang="zh-CN" sz="2200" b="1" dirty="0" smtClean="0">
                <a:solidFill>
                  <a:srgbClr val="00B050"/>
                </a:solidFill>
                <a:ea typeface="Microsoft YaHei" panose="020B0503020204020204" pitchFamily="34" charset="-122"/>
              </a:rPr>
              <a:t>(the true worshipers will worship the Father in spirit and truth)</a:t>
            </a:r>
            <a:r>
              <a:rPr lang="zh-CN" altLang="en-US" sz="2200" b="1" dirty="0" smtClean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r>
              <a:rPr lang="en-US" altLang="zh-CN" sz="22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4:24 </a:t>
            </a:r>
            <a:r>
              <a:rPr lang="zh-CN" altLang="en-US" sz="22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神是个灵，所以拜他的必须用心灵和诚实拜他。」</a:t>
            </a:r>
            <a:endParaRPr lang="en-US" altLang="zh-CN" sz="2200" b="1" dirty="0" smtClean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00200" y="0"/>
            <a:ext cx="6248400" cy="954107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zh-CN" altLang="en-US" sz="5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回归</a:t>
            </a:r>
            <a:r>
              <a:rPr lang="zh-CN" altLang="en-US" sz="5600" b="1" dirty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神造人的原意</a:t>
            </a:r>
          </a:p>
        </p:txBody>
      </p:sp>
      <p:sp>
        <p:nvSpPr>
          <p:cNvPr id="2" name="Rectangle 1"/>
          <p:cNvSpPr/>
          <p:nvPr/>
        </p:nvSpPr>
        <p:spPr>
          <a:xfrm>
            <a:off x="5562600" y="1052209"/>
            <a:ext cx="3514928" cy="317009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sz="2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启</a:t>
            </a:r>
            <a:r>
              <a:rPr lang="en-US" altLang="zh-CN" sz="2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4:6 </a:t>
            </a:r>
            <a:r>
              <a:rPr lang="zh-CN" altLang="en-US" sz="2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宝座前好象一个玻璃海，如同水晶。宝座中和宝座周围有四个活物，前后遍体都满了眼睛。</a:t>
            </a:r>
            <a:r>
              <a:rPr lang="en-US" altLang="zh-CN" sz="2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4:7 </a:t>
            </a:r>
            <a:r>
              <a:rPr lang="zh-CN" altLang="en-US" sz="2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第一个活物象狮子，第二个象牛犊，第叁个脸面象人，第四个象飞鹰。</a:t>
            </a:r>
            <a:r>
              <a:rPr lang="en-US" altLang="zh-CN" sz="2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4:8 </a:t>
            </a:r>
            <a:r>
              <a:rPr lang="zh-CN" altLang="en-US" sz="2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四活物各有六个翅膀，遍体内外都满了眼睛。他们昼夜不住的说：圣哉！圣哉！圣哉！主神是昔在、今在、以后永在的全能者</a:t>
            </a:r>
            <a:r>
              <a:rPr lang="zh-CN" altLang="en-US" sz="20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endParaRPr lang="en-US" sz="20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95350" y="4566485"/>
            <a:ext cx="3924300" cy="707886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lvl="0"/>
            <a:r>
              <a:rPr lang="zh-CN" altLang="en-US" sz="4000" b="1" noProof="0" dirty="0" smtClean="0">
                <a:solidFill>
                  <a:srgbClr val="FFC000"/>
                </a:solidFill>
                <a:effectLst>
                  <a:glow rad="76200">
                    <a:schemeClr val="tx1"/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追求属灵的实际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>
                <a:glow rad="76200">
                  <a:schemeClr val="tx1"/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13056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/>
          <p:cNvCxnSpPr/>
          <p:nvPr/>
        </p:nvCxnSpPr>
        <p:spPr>
          <a:xfrm>
            <a:off x="0" y="968789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76200" y="1028700"/>
            <a:ext cx="5562600" cy="3477875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zh-CN" altLang="en-US" sz="22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约 </a:t>
            </a:r>
            <a:r>
              <a:rPr lang="en-US" altLang="zh-CN" sz="22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4:21 </a:t>
            </a:r>
            <a:r>
              <a:rPr lang="zh-CN" altLang="en-US" sz="22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耶稣说：妇人，你当信我。时候将到，你们拜父，也不在这山上，也不在耶路撒冷。</a:t>
            </a:r>
            <a:r>
              <a:rPr lang="en-US" altLang="zh-CN" sz="22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4:22 </a:t>
            </a:r>
            <a:r>
              <a:rPr lang="zh-CN" altLang="en-US" sz="22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你们所拜的，你们不知道；我们所拜的，我们知道，因为救恩是从犹太人出来的。</a:t>
            </a:r>
            <a:r>
              <a:rPr lang="en-US" altLang="zh-CN" sz="22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4:23 </a:t>
            </a:r>
            <a:r>
              <a:rPr lang="zh-CN" altLang="en-US" sz="2200" b="1" dirty="0" smtClean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时候将到，如今就是了，那真正拜父的，要用心灵和诚实拜他，因为父要这样的人拜他 </a:t>
            </a:r>
            <a:r>
              <a:rPr lang="en-US" altLang="zh-CN" sz="2200" b="1" dirty="0" smtClean="0">
                <a:solidFill>
                  <a:srgbClr val="00B050"/>
                </a:solidFill>
                <a:ea typeface="Microsoft YaHei" panose="020B0503020204020204" pitchFamily="34" charset="-122"/>
              </a:rPr>
              <a:t>(the true worshipers will worship the Father in spirit and truth)</a:t>
            </a:r>
            <a:r>
              <a:rPr lang="zh-CN" altLang="en-US" sz="2200" b="1" dirty="0" smtClean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r>
              <a:rPr lang="en-US" altLang="zh-CN" sz="22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4:24 </a:t>
            </a:r>
            <a:r>
              <a:rPr lang="zh-CN" altLang="en-US" sz="22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神是个灵，所以拜他的必须用心灵和诚实拜他。」</a:t>
            </a:r>
            <a:endParaRPr lang="en-US" altLang="zh-CN" sz="2200" b="1" dirty="0" smtClean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00200" y="0"/>
            <a:ext cx="6248400" cy="954107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zh-CN" altLang="en-US" sz="5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回归</a:t>
            </a:r>
            <a:r>
              <a:rPr lang="zh-CN" altLang="en-US" sz="5600" b="1" dirty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神造人的原意</a:t>
            </a:r>
          </a:p>
        </p:txBody>
      </p:sp>
      <p:sp>
        <p:nvSpPr>
          <p:cNvPr id="2" name="Rectangle 1"/>
          <p:cNvSpPr/>
          <p:nvPr/>
        </p:nvSpPr>
        <p:spPr>
          <a:xfrm>
            <a:off x="5562600" y="1052209"/>
            <a:ext cx="3514928" cy="378565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sz="2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启</a:t>
            </a:r>
            <a:r>
              <a:rPr lang="en-US" altLang="zh-CN" sz="20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4:9 </a:t>
            </a:r>
            <a:r>
              <a:rPr lang="zh-CN" altLang="en-US" sz="2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每逢四活物将荣耀、尊贵、感谢归给那坐在宝座上、活到永永远远者的时候，</a:t>
            </a:r>
            <a:r>
              <a:rPr lang="en-US" altLang="zh-CN" sz="2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4:10 </a:t>
            </a:r>
            <a:r>
              <a:rPr lang="zh-CN" altLang="en-US" sz="2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那二十四位长老就俯伏在坐宝座的面前敬拜那活到永永远远的，又把他们的冠冕放在宝座前，说：</a:t>
            </a:r>
            <a:r>
              <a:rPr lang="en-US" altLang="zh-CN" sz="2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4:11 </a:t>
            </a:r>
            <a:r>
              <a:rPr lang="zh-CN" altLang="en-US" sz="2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我们的主，我们的神，你是</a:t>
            </a:r>
            <a:r>
              <a:rPr lang="zh-CN" altLang="en-US" sz="2000" b="1" dirty="0" smtClean="0">
                <a:solidFill>
                  <a:srgbClr val="00B050"/>
                </a:solidFill>
                <a:ea typeface="Microsoft YaHei" panose="020B0503020204020204" pitchFamily="34" charset="-122"/>
              </a:rPr>
              <a:t>配 </a:t>
            </a:r>
            <a:r>
              <a:rPr lang="en-US" altLang="zh-CN" sz="2000" b="1" dirty="0" smtClean="0">
                <a:solidFill>
                  <a:srgbClr val="00B050"/>
                </a:solidFill>
                <a:ea typeface="Microsoft YaHei" panose="020B0503020204020204" pitchFamily="34" charset="-122"/>
              </a:rPr>
              <a:t>(</a:t>
            </a:r>
            <a:r>
              <a:rPr lang="en-US" altLang="zh-CN" sz="2000" b="1" dirty="0">
                <a:solidFill>
                  <a:srgbClr val="00B050"/>
                </a:solidFill>
                <a:ea typeface="Microsoft YaHei" panose="020B0503020204020204" pitchFamily="34" charset="-122"/>
              </a:rPr>
              <a:t>G514 </a:t>
            </a:r>
            <a:r>
              <a:rPr lang="el-GR" altLang="zh-CN" sz="2000" b="1" dirty="0">
                <a:solidFill>
                  <a:srgbClr val="00B050"/>
                </a:solidFill>
                <a:ea typeface="Microsoft YaHei" panose="020B0503020204020204" pitchFamily="34" charset="-122"/>
              </a:rPr>
              <a:t>ἄξιος </a:t>
            </a:r>
            <a:r>
              <a:rPr lang="en-US" altLang="zh-CN" sz="2000" b="1" dirty="0" err="1" smtClean="0">
                <a:solidFill>
                  <a:srgbClr val="00B050"/>
                </a:solidFill>
                <a:ea typeface="Microsoft YaHei" panose="020B0503020204020204" pitchFamily="34" charset="-122"/>
              </a:rPr>
              <a:t>axios</a:t>
            </a:r>
            <a:r>
              <a:rPr lang="en-US" altLang="zh-CN" sz="2000" b="1" dirty="0">
                <a:solidFill>
                  <a:srgbClr val="00B050"/>
                </a:solidFill>
                <a:ea typeface="Microsoft YaHei" panose="020B0503020204020204" pitchFamily="34" charset="-122"/>
              </a:rPr>
              <a:t>, of similar weight or value</a:t>
            </a:r>
            <a:r>
              <a:rPr lang="en-US" altLang="zh-CN" sz="2000" b="1" dirty="0" smtClean="0">
                <a:solidFill>
                  <a:srgbClr val="00B050"/>
                </a:solidFill>
                <a:ea typeface="Microsoft YaHei" panose="020B0503020204020204" pitchFamily="34" charset="-122"/>
              </a:rPr>
              <a:t>) </a:t>
            </a:r>
            <a:r>
              <a:rPr lang="zh-CN" altLang="en-US" sz="20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得</a:t>
            </a:r>
            <a:r>
              <a:rPr lang="zh-CN" altLang="en-US" sz="2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荣耀、尊贵、权柄的；因为你创造了万物，并且万物是因你的旨意被创造而有的。</a:t>
            </a:r>
            <a:endParaRPr lang="en-US" sz="20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95350" y="4566485"/>
            <a:ext cx="3924300" cy="707886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lvl="0"/>
            <a:r>
              <a:rPr lang="zh-CN" altLang="en-US" sz="4000" b="1" noProof="0" dirty="0" smtClean="0">
                <a:solidFill>
                  <a:srgbClr val="FFC000"/>
                </a:solidFill>
                <a:effectLst>
                  <a:glow rad="76200">
                    <a:schemeClr val="tx1"/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追求属灵的实际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>
                <a:glow rad="76200">
                  <a:schemeClr val="tx1"/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96044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650CF762AE7594886EEB61DBC512435" ma:contentTypeVersion="0" ma:contentTypeDescription="Create a new document." ma:contentTypeScope="" ma:versionID="ac8759a319ee6a20e23f251f52b29d78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3a58bf80af4c871034140dbab71aa97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B81EEF0-C477-4DE5-A8BD-E3E11713BD2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3192CEE-5900-482E-BE20-28652FF1739B}">
  <ds:schemaRefs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F365D0BD-88B8-4028-8150-DE6518ADD3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17519</TotalTime>
  <Words>2759</Words>
  <Application>Microsoft Office PowerPoint</Application>
  <PresentationFormat>On-screen Show (16:10)</PresentationFormat>
  <Paragraphs>52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Microsoft YaHei</vt:lpstr>
      <vt:lpstr>Arial</vt:lpstr>
      <vt:lpstr>Calibri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YZ</dc:creator>
  <cp:lastModifiedBy>Zhao, Yan [CHEM]</cp:lastModifiedBy>
  <cp:revision>764</cp:revision>
  <dcterms:created xsi:type="dcterms:W3CDTF">2011-09-04T18:01:24Z</dcterms:created>
  <dcterms:modified xsi:type="dcterms:W3CDTF">2019-08-18T13:02:53Z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0x0101009650CF762AE7594886EEB61DBC512435</vt:lpwstr>
  </property>
</Properties>
</file>