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  <p:sldMasterId id="2147483732" r:id="rId6"/>
  </p:sldMasterIdLst>
  <p:notesMasterIdLst>
    <p:notesMasterId r:id="rId23"/>
  </p:notesMasterIdLst>
  <p:sldIdLst>
    <p:sldId id="576" r:id="rId7"/>
    <p:sldId id="757" r:id="rId8"/>
    <p:sldId id="758" r:id="rId9"/>
    <p:sldId id="759" r:id="rId10"/>
    <p:sldId id="738" r:id="rId11"/>
    <p:sldId id="739" r:id="rId12"/>
    <p:sldId id="743" r:id="rId13"/>
    <p:sldId id="761" r:id="rId14"/>
    <p:sldId id="762" r:id="rId15"/>
    <p:sldId id="770" r:id="rId16"/>
    <p:sldId id="764" r:id="rId17"/>
    <p:sldId id="765" r:id="rId18"/>
    <p:sldId id="766" r:id="rId19"/>
    <p:sldId id="772" r:id="rId20"/>
    <p:sldId id="771" r:id="rId21"/>
    <p:sldId id="748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7995" autoAdjust="0"/>
  </p:normalViewPr>
  <p:slideViewPr>
    <p:cSldViewPr>
      <p:cViewPr varScale="1">
        <p:scale>
          <a:sx n="73" d="100"/>
          <a:sy n="73" d="100"/>
        </p:scale>
        <p:origin x="908" y="7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2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9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6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33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4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9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5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2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7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w://bible.*?id=36.3.1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w://bible.*?id=36.3.1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w://bible.*?id=36.3.1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w://bible.*?id=16.12.44" TargetMode="External"/><Relationship Id="rId2" Type="http://schemas.openxmlformats.org/officeDocument/2006/relationships/hyperlink" Target="tw://bible.*?id=36.3.1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0"/>
            <a:ext cx="9134272" cy="619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485900"/>
            <a:ext cx="6646371" cy="255454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我们所顾念的 </a:t>
            </a:r>
            <a:endParaRPr lang="en-US" altLang="zh-CN" sz="8000" b="1" dirty="0" smtClean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0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sz="80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0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6382648" y="3238500"/>
            <a:ext cx="2761352" cy="205931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104900"/>
            <a:ext cx="6096000" cy="24622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世上有一件虚空的事，就是义人所遭遇的，反照恶人所行的；又有恶人所遭遇的，反照义人所行的。我说，这也是虚空。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我就称赞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乐 </a:t>
            </a:r>
            <a:r>
              <a:rPr lang="en-US" altLang="zh-CN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2200" b="1" dirty="0">
                <a:solidFill>
                  <a:srgbClr val="00B050"/>
                </a:solidFill>
              </a:rPr>
              <a:t>H8057 </a:t>
            </a:r>
            <a:r>
              <a:rPr lang="he-IL" sz="2200" b="1" dirty="0">
                <a:solidFill>
                  <a:srgbClr val="00B050"/>
                </a:solidFill>
              </a:rPr>
              <a:t>שִׂמחָה </a:t>
            </a:r>
            <a:r>
              <a:rPr lang="en-US" sz="2200" b="1" dirty="0">
                <a:solidFill>
                  <a:srgbClr val="00B050"/>
                </a:solidFill>
              </a:rPr>
              <a:t>, </a:t>
            </a:r>
            <a:r>
              <a:rPr lang="en-US" sz="2200" b="1" dirty="0" err="1">
                <a:solidFill>
                  <a:srgbClr val="00B050"/>
                </a:solidFill>
              </a:rPr>
              <a:t>simchah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原来人在日光之下，莫强如吃喝快乐；因为他在日光之下，　神赐他一生的年日，要从劳碌中，时常享受所得的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2" descr="Image result for puzz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62062"/>
            <a:ext cx="2363330" cy="23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278" y="3866652"/>
            <a:ext cx="5565843" cy="14311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2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14:13 </a:t>
            </a:r>
            <a:r>
              <a:rPr lang="zh-CN" altLang="en-US" sz="2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人在喜笑中，</a:t>
            </a:r>
            <a:r>
              <a:rPr lang="zh-CN" altLang="en-US" sz="2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2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也忧愁；</a:t>
            </a:r>
            <a:r>
              <a:rPr lang="zh-CN" altLang="en-US" sz="29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快乐</a:t>
            </a:r>
            <a:r>
              <a:rPr lang="en-US" altLang="zh-CN" sz="29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2900" b="1" dirty="0">
                <a:solidFill>
                  <a:srgbClr val="00B050"/>
                </a:solidFill>
              </a:rPr>
              <a:t>H8057 </a:t>
            </a:r>
            <a:r>
              <a:rPr lang="he-IL" sz="2900" b="1" dirty="0">
                <a:solidFill>
                  <a:srgbClr val="00B050"/>
                </a:solidFill>
              </a:rPr>
              <a:t>שִׂמחָה </a:t>
            </a:r>
            <a:r>
              <a:rPr lang="en-US" sz="2900" b="1" dirty="0">
                <a:solidFill>
                  <a:srgbClr val="00B050"/>
                </a:solidFill>
              </a:rPr>
              <a:t>, </a:t>
            </a:r>
            <a:r>
              <a:rPr lang="en-US" sz="2900" b="1" dirty="0" err="1">
                <a:solidFill>
                  <a:srgbClr val="00B050"/>
                </a:solidFill>
              </a:rPr>
              <a:t>simchah</a:t>
            </a:r>
            <a:r>
              <a:rPr lang="en-US" altLang="zh-CN" sz="29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</a:t>
            </a:r>
            <a:r>
              <a:rPr lang="zh-CN" altLang="en-US" sz="2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极就</a:t>
            </a:r>
            <a:r>
              <a:rPr lang="zh-CN" altLang="en-US" sz="2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生愁苦。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104900"/>
            <a:ext cx="6096000" cy="28007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16:8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我将耶和华常摆在我面前，因他在我右边，我便不至摇动。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16:9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因此，我的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欢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 </a:t>
            </a:r>
            <a:r>
              <a:rPr lang="en-US" altLang="zh-CN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2200" b="1" dirty="0">
                <a:solidFill>
                  <a:srgbClr val="00B050"/>
                </a:solidFill>
              </a:rPr>
              <a:t>H8055 </a:t>
            </a:r>
            <a:r>
              <a:rPr lang="he-IL" sz="2200" b="1" dirty="0">
                <a:solidFill>
                  <a:srgbClr val="00B050"/>
                </a:solidFill>
              </a:rPr>
              <a:t>שָׂמחַ 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</a:rPr>
              <a:t>samach</a:t>
            </a:r>
            <a:r>
              <a:rPr lang="en-US" altLang="zh-CN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我的灵（原文是荣耀）快乐；我的肉身也要安然居住。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16:10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因为你必不将我的灵魂撇在阴间，也不叫你的圣者见朽坏。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16:11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你必将生命的道路指示我。在你面前有满足的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喜乐 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2200" b="1" dirty="0">
                <a:solidFill>
                  <a:srgbClr val="00B050"/>
                </a:solidFill>
              </a:rPr>
              <a:t>H8057 </a:t>
            </a:r>
            <a:r>
              <a:rPr lang="he-IL" sz="2200" b="1" dirty="0">
                <a:solidFill>
                  <a:srgbClr val="00B050"/>
                </a:solidFill>
              </a:rPr>
              <a:t>שִׂמחָה </a:t>
            </a:r>
            <a:r>
              <a:rPr lang="en-US" sz="2200" b="1" dirty="0">
                <a:solidFill>
                  <a:srgbClr val="00B050"/>
                </a:solidFill>
              </a:rPr>
              <a:t>, </a:t>
            </a:r>
            <a:r>
              <a:rPr lang="en-US" sz="2200" b="1" dirty="0" err="1">
                <a:solidFill>
                  <a:srgbClr val="00B050"/>
                </a:solidFill>
              </a:rPr>
              <a:t>simchah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；在你右手中有永远的福乐。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922690"/>
            <a:ext cx="5410200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第三个重要的观念：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人生命的本质是属灵的，人心真正寻求和享受的东西也是属灵的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328710"/>
            <a:ext cx="1828800" cy="1909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45" t="20165" r="4529" b="6983"/>
          <a:stretch/>
        </p:blipFill>
        <p:spPr>
          <a:xfrm>
            <a:off x="6382648" y="3238500"/>
            <a:ext cx="2761352" cy="2059313"/>
          </a:xfrm>
          <a:prstGeom prst="rect">
            <a:avLst/>
          </a:prstGeom>
        </p:spPr>
      </p:pic>
      <p:pic>
        <p:nvPicPr>
          <p:cNvPr id="8" name="Picture 2" descr="Image result for puzz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62062"/>
            <a:ext cx="2363330" cy="23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028700"/>
            <a:ext cx="6096000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赛</a:t>
            </a:r>
            <a:r>
              <a:rPr lang="en-US" altLang="zh-CN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61:1 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主耶和华的灵在我身上；因为耶和华用膏膏我，叫我传好信息给谦卑的人（或译：传福音给贫穷的人），差遣我医好伤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的人，报告被掳的得释放，被囚的出监牢；</a:t>
            </a:r>
            <a:r>
              <a:rPr lang="en-US" altLang="zh-CN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61:2 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报告耶和华的恩年，和我们神报仇的日子；安慰一切悲哀的人，</a:t>
            </a:r>
            <a:r>
              <a:rPr lang="en-US" altLang="zh-CN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61:3 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赐华冠与锡安悲哀的人，代替灰尘；喜乐油代替悲哀；赞美衣代替忧伤之灵；使他们称为公义树，是耶和华所栽的，叫他得荣耀</a:t>
            </a:r>
            <a:r>
              <a:rPr lang="zh-CN" altLang="en-US" sz="21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61:4 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他们必修造已</a:t>
            </a:r>
          </a:p>
        </p:txBody>
      </p:sp>
      <p:sp>
        <p:nvSpPr>
          <p:cNvPr id="7" name="Rectangle 6"/>
          <p:cNvSpPr/>
          <p:nvPr/>
        </p:nvSpPr>
        <p:spPr>
          <a:xfrm>
            <a:off x="90387" y="3607475"/>
            <a:ext cx="9244519" cy="206210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1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久的荒场，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建立先前凄凉之处，重修历代荒凉之城。</a:t>
            </a:r>
            <a:r>
              <a:rPr lang="en-US" altLang="zh-CN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61:5 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那时，外人必起来牧放你们的羊群；外邦人必作你们耕种田地的，修理葡萄园的。</a:t>
            </a:r>
            <a:r>
              <a:rPr lang="en-US" altLang="zh-CN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61:6 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你们倒要称为耶和华的祭司；人必称你们为我们　神的仆役。你们必吃用列国的财物，因得他们的荣耀自夸。</a:t>
            </a:r>
            <a:r>
              <a:rPr lang="en-US" altLang="zh-CN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61:7 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你们必得加倍的好处，代替所受的羞辱；分中所得的喜乐，必代替所受的凌辱。在境内必得加倍的产业；永远</a:t>
            </a:r>
            <a:r>
              <a:rPr lang="zh-CN" altLang="en-US" sz="21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之</a:t>
            </a:r>
            <a:r>
              <a:rPr lang="zh-CN" altLang="en-US" sz="21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乐 </a:t>
            </a:r>
            <a:r>
              <a:rPr lang="en-US" altLang="zh-CN" sz="21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2100" b="1" dirty="0">
                <a:solidFill>
                  <a:srgbClr val="00B050"/>
                </a:solidFill>
              </a:rPr>
              <a:t>H8057 </a:t>
            </a:r>
            <a:r>
              <a:rPr lang="he-IL" sz="2100" b="1" dirty="0">
                <a:solidFill>
                  <a:srgbClr val="00B050"/>
                </a:solidFill>
              </a:rPr>
              <a:t>שִׂמחָה </a:t>
            </a:r>
            <a:r>
              <a:rPr lang="en-US" sz="2100" b="1" dirty="0">
                <a:solidFill>
                  <a:srgbClr val="00B050"/>
                </a:solidFill>
              </a:rPr>
              <a:t>, </a:t>
            </a:r>
            <a:r>
              <a:rPr lang="en-US" sz="2100" b="1" dirty="0" err="1">
                <a:solidFill>
                  <a:srgbClr val="00B050"/>
                </a:solidFill>
              </a:rPr>
              <a:t>simchah</a:t>
            </a:r>
            <a:r>
              <a:rPr lang="en-US" altLang="zh-CN" sz="21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1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</a:t>
            </a:r>
            <a:r>
              <a:rPr lang="zh-CN" altLang="en-US" sz="21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归与你</a:t>
            </a:r>
            <a:r>
              <a:rPr lang="zh-CN" altLang="en-US" sz="21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们。</a:t>
            </a:r>
            <a:endParaRPr lang="zh-CN" altLang="en-US" sz="21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2" descr="Image result for æå¾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32035"/>
            <a:ext cx="2312194" cy="23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28700"/>
            <a:ext cx="4724400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12:2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仰望为我们信心创始成终的耶稣（或作：仰望那将真道创始成终的耶稣）。他因那摆在前面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喜乐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G5479 </a:t>
            </a:r>
            <a:r>
              <a:rPr lang="el-GR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χαρά </a:t>
            </a:r>
            <a:r>
              <a:rPr lang="en-US" altLang="zh-CN" sz="2300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chara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en-US" altLang="zh-CN" sz="23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就轻看羞辱，忍受了十字架的苦难，便坐在神宝座的右边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15:11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这些事我已经对你们说了，是要叫我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喜乐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G5479 </a:t>
            </a:r>
            <a:r>
              <a:rPr lang="el-GR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χαρά </a:t>
            </a:r>
            <a:r>
              <a:rPr lang="en-US" altLang="zh-CN" sz="2300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chara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存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在你们心里，并叫你们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喜乐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G5479 </a:t>
            </a:r>
            <a:r>
              <a:rPr lang="el-GR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χαρά </a:t>
            </a:r>
            <a:r>
              <a:rPr lang="en-US" altLang="zh-CN" sz="2300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chara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以满足。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1068" y="1181100"/>
            <a:ext cx="4038600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G5479 </a:t>
            </a:r>
            <a:r>
              <a:rPr lang="el-GR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χαρά </a:t>
            </a:r>
            <a:r>
              <a:rPr lang="en-US" sz="22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chara</a:t>
            </a:r>
            <a:r>
              <a:rPr 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(cha-</a:t>
            </a:r>
            <a:r>
              <a:rPr lang="en-US" sz="22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ra</a:t>
            </a:r>
            <a:r>
              <a:rPr 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')</a:t>
            </a:r>
          </a:p>
          <a:p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Total KJV Occurrences: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</a:rPr>
              <a:t> 44 </a:t>
            </a:r>
            <a:endParaRPr lang="en-US" sz="22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gladness, 2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greatly,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joy, 37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  <a:hlinkClick r:id="rId3"/>
            </a:endParaRP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joyful, 1 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joyfully,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joyfulness,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joyous, </a:t>
            </a:r>
            <a:r>
              <a:rPr 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9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28700"/>
            <a:ext cx="4724400" cy="272382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14:17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因为神的国不在乎吃喝，只在乎公义、和平，并圣灵中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喜乐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G5479 </a:t>
            </a:r>
            <a:r>
              <a:rPr lang="el-GR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χαρά </a:t>
            </a:r>
            <a:r>
              <a:rPr lang="en-US" altLang="zh-CN" sz="2300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chara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15:13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但愿使人有盼望的神，因信将诸般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喜乐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G5479 </a:t>
            </a:r>
            <a:r>
              <a:rPr lang="el-GR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χαρά </a:t>
            </a:r>
            <a:r>
              <a:rPr lang="en-US" altLang="zh-CN" sz="2300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chara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平安充满你们的心，使你们藉着圣灵的能力大有盼望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1068" y="1181100"/>
            <a:ext cx="4038600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G5479 </a:t>
            </a:r>
            <a:r>
              <a:rPr lang="el-GR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χαρά </a:t>
            </a:r>
            <a:r>
              <a:rPr lang="en-US" sz="22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chara</a:t>
            </a:r>
            <a:r>
              <a:rPr 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(cha-</a:t>
            </a:r>
            <a:r>
              <a:rPr lang="en-US" sz="22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ra</a:t>
            </a:r>
            <a:r>
              <a:rPr 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')</a:t>
            </a:r>
          </a:p>
          <a:p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Total KJV Occurrences: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</a:rPr>
              <a:t> 44 </a:t>
            </a:r>
            <a:endParaRPr lang="en-US" sz="22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gladness, 2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greatly,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joy, 37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  <a:hlinkClick r:id="rId3"/>
            </a:endParaRP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joyful, 1 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joyfully,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joyfulness,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joyous, </a:t>
            </a:r>
            <a:r>
              <a:rPr 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1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28700"/>
            <a:ext cx="4724400" cy="48013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圣灵所结的果子，就是仁爱、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</a:t>
            </a:r>
            <a:r>
              <a:rPr lang="zh-CN" altLang="en-US" sz="23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乐 </a:t>
            </a:r>
            <a:r>
              <a:rPr lang="en-US" altLang="zh-CN" sz="23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300" b="1" dirty="0" smtClean="0">
                <a:solidFill>
                  <a:srgbClr val="00B050"/>
                </a:solidFill>
                <a:latin typeface="+mj-lt"/>
                <a:ea typeface="Microsoft YaHei" panose="020B0503020204020204" pitchFamily="34" charset="-122"/>
              </a:rPr>
              <a:t>G5479 </a:t>
            </a:r>
            <a:r>
              <a:rPr lang="el-GR" altLang="zh-CN" sz="2300" b="1" dirty="0">
                <a:solidFill>
                  <a:srgbClr val="00B050"/>
                </a:solidFill>
                <a:latin typeface="+mj-lt"/>
                <a:ea typeface="Microsoft YaHei" panose="020B0503020204020204" pitchFamily="34" charset="-122"/>
              </a:rPr>
              <a:t>χαρά </a:t>
            </a:r>
            <a:r>
              <a:rPr lang="en-US" altLang="zh-CN" sz="2300" b="1" dirty="0" err="1">
                <a:solidFill>
                  <a:srgbClr val="00B050"/>
                </a:solidFill>
                <a:latin typeface="+mj-lt"/>
                <a:ea typeface="Microsoft YaHei" panose="020B0503020204020204" pitchFamily="34" charset="-122"/>
              </a:rPr>
              <a:t>chara</a:t>
            </a:r>
            <a:r>
              <a:rPr lang="en-US" altLang="zh-CN" sz="2300" b="1" dirty="0">
                <a:solidFill>
                  <a:srgbClr val="00B050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3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和平、忍耐、恩慈、良善、信实、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温柔、节</a:t>
            </a:r>
            <a:r>
              <a:rPr lang="zh-CN" altLang="en-US" sz="2300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制</a:t>
            </a:r>
            <a:r>
              <a:rPr lang="zh-CN" altLang="en-US" sz="23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3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你们要靠主常常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</a:t>
            </a:r>
            <a:r>
              <a:rPr lang="zh-CN" altLang="en-US" sz="23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乐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3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G5463 </a:t>
            </a:r>
            <a:r>
              <a:rPr lang="el-GR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χαίρω </a:t>
            </a:r>
            <a:r>
              <a:rPr lang="en-US" altLang="zh-CN" sz="2300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chairo</a:t>
            </a:r>
            <a:r>
              <a:rPr lang="en-US" altLang="zh-CN" sz="23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我再说，你们要喜乐。</a:t>
            </a:r>
            <a:endParaRPr lang="en-US" altLang="zh-CN" sz="2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帖前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要常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喜乐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G5463 </a:t>
            </a:r>
            <a:r>
              <a:rPr lang="el-GR" altLang="zh-CN" sz="23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χαίρω </a:t>
            </a:r>
            <a:r>
              <a:rPr lang="en-US" altLang="zh-CN" sz="2300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chairo</a:t>
            </a:r>
            <a:r>
              <a:rPr lang="en-US" altLang="zh-CN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不住的祷告，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凡事谢恩；因为这是神在基督耶稣里向你们所定的旨意。</a:t>
            </a:r>
          </a:p>
          <a:p>
            <a:pPr>
              <a:spcAft>
                <a:spcPts val="1200"/>
              </a:spcAft>
            </a:pPr>
            <a:endParaRPr lang="zh-CN" altLang="en-US" sz="2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1068" y="1181100"/>
            <a:ext cx="4038600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G5479 </a:t>
            </a:r>
            <a:r>
              <a:rPr lang="el-GR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χαρά </a:t>
            </a:r>
            <a:r>
              <a:rPr lang="en-US" sz="22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chara</a:t>
            </a:r>
            <a:r>
              <a:rPr 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(cha-</a:t>
            </a:r>
            <a:r>
              <a:rPr lang="en-US" sz="22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ra</a:t>
            </a:r>
            <a:r>
              <a:rPr 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')</a:t>
            </a:r>
          </a:p>
          <a:p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Total KJV Occurrences: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</a:rPr>
              <a:t> 44 </a:t>
            </a:r>
            <a:endParaRPr lang="en-US" sz="22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gladness, 2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greatly,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joy, 37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  <a:hlinkClick r:id="rId3"/>
            </a:endParaRP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joyful, 1 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joyfully,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joyfulness, 1</a:t>
            </a:r>
          </a:p>
          <a:p>
            <a:pPr marL="64008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joyous, </a:t>
            </a:r>
            <a:r>
              <a:rPr 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4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324100"/>
            <a:ext cx="4190122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第二个重要的观念：</a:t>
            </a:r>
            <a:endParaRPr kumimoji="0" lang="en-US" altLang="zh-CN" sz="225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25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104900"/>
            <a:ext cx="4190122" cy="1154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第一个重要的观念：</a:t>
            </a:r>
            <a:endParaRPr kumimoji="0" lang="en-US" altLang="zh-CN" sz="225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神与我们相交最基本的原则是爱（</a:t>
            </a:r>
            <a:r>
              <a:rPr kumimoji="0" lang="en-US" altLang="zh-CN" sz="22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agape</a:t>
            </a:r>
            <a:r>
              <a:rPr kumimoji="0" lang="zh-CN" altLang="en-US" sz="22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25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028700"/>
            <a:ext cx="47244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那吩咐光从黑暗里照出来的神，已经照在我们心里，叫我们得知神荣耀的光显在耶稣基督的面上。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我们有这宝贝放在瓦器里，要显明这莫大的能力是出于神，不是出于我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们。。。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所以，我们不丧胆。外体虽然毁坏，内心却一天新似一天。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我们这至暂至轻的苦楚，要为我们成就极重无比、永远的荣耀。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原来我们不是顾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念</a:t>
            </a:r>
            <a:r>
              <a:rPr lang="en-US" altLang="zh-CN" sz="2200" b="1" dirty="0"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 smtClean="0">
                <a:ea typeface="Microsoft YaHei" panose="020B0503020204020204" pitchFamily="34" charset="-122"/>
              </a:rPr>
              <a:t>skopeo</a:t>
            </a:r>
            <a:r>
              <a:rPr lang="en-US" altLang="zh-CN" sz="2200" b="1" dirty="0" smtClean="0">
                <a:ea typeface="Microsoft YaHei" panose="020B0503020204020204" pitchFamily="34" charset="-122"/>
              </a:rPr>
              <a:t>; root: </a:t>
            </a:r>
            <a:r>
              <a:rPr lang="en-US" altLang="zh-CN" sz="2200" b="1" dirty="0" err="1" smtClean="0">
                <a:ea typeface="Microsoft YaHei" panose="020B0503020204020204" pitchFamily="34" charset="-122"/>
              </a:rPr>
              <a:t>skopos</a:t>
            </a:r>
            <a:r>
              <a:rPr lang="en-US" altLang="zh-CN" sz="2200" b="1" dirty="0" smtClean="0">
                <a:ea typeface="Microsoft YaHei" panose="020B0503020204020204" pitchFamily="34" charset="-122"/>
              </a:rPr>
              <a:t>, watch, sentry or scout)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见的，乃是顾念所不见的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；因为所见的是暂时的，所不见的是永远的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2671" y="4241021"/>
            <a:ext cx="4208051" cy="11310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第三个重要的观念：</a:t>
            </a:r>
            <a:endParaRPr kumimoji="0" lang="en-US" altLang="zh-CN" sz="225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人生命的本质是属灵的，人心真正寻求和享受的东西也是属灵的</a:t>
            </a:r>
            <a:endParaRPr kumimoji="0" lang="en-US" altLang="zh-CN" sz="225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099173"/>
            <a:ext cx="1295400" cy="16158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" name="Picture 4" descr="Image result for æ èå¨å¾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9" y="1257300"/>
            <a:ext cx="1468877" cy="14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æ èå¨å¾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23" y="876300"/>
            <a:ext cx="1468877" cy="14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æ èå¨å¾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22" y="4119440"/>
            <a:ext cx="1468877" cy="14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0"/>
            <a:ext cx="68580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何让内心被神充满</a:t>
            </a:r>
            <a:r>
              <a:rPr kumimoji="0" lang="en-US" altLang="zh-CN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7690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1028700"/>
            <a:ext cx="3352800" cy="461664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100" b="1" dirty="0"/>
              <a:t>弗3:14 因此，我在父面前屈膝，3:15 （</a:t>
            </a:r>
            <a:r>
              <a:rPr lang="en-US" sz="2100" b="1" dirty="0" err="1"/>
              <a:t>天上地上的各家，都是从他得名</a:t>
            </a:r>
            <a:r>
              <a:rPr lang="en-US" sz="2100" b="1" dirty="0"/>
              <a:t>。）3:16 求他按着他丰盛的荣耀，藉着他的灵，叫你们心里的力量刚强起来，3:17 使基督因你们的信，住在你们</a:t>
            </a:r>
            <a:r>
              <a:rPr lang="en-US" sz="2100" b="1" dirty="0">
                <a:solidFill>
                  <a:srgbClr val="FF0000"/>
                </a:solidFill>
              </a:rPr>
              <a:t>心</a:t>
            </a:r>
            <a:r>
              <a:rPr lang="en-US" sz="2100" b="1" dirty="0"/>
              <a:t>里，叫你们的</a:t>
            </a:r>
            <a:r>
              <a:rPr lang="en-US" sz="2100" b="1" dirty="0">
                <a:solidFill>
                  <a:srgbClr val="00B050"/>
                </a:solidFill>
              </a:rPr>
              <a:t>爱</a:t>
            </a:r>
            <a:r>
              <a:rPr lang="en-US" sz="2100" b="1" dirty="0"/>
              <a:t>心有根有基，3:18 能以和众圣徒一同明白基督的</a:t>
            </a:r>
            <a:r>
              <a:rPr lang="en-US" sz="2100" b="1" dirty="0">
                <a:solidFill>
                  <a:srgbClr val="00B050"/>
                </a:solidFill>
              </a:rPr>
              <a:t>爱</a:t>
            </a:r>
            <a:r>
              <a:rPr lang="en-US" sz="2100" b="1" dirty="0"/>
              <a:t>是何等长阔高深，3:19 </a:t>
            </a:r>
            <a:r>
              <a:rPr lang="en-US" sz="2100" b="1" dirty="0" err="1"/>
              <a:t>并知道这</a:t>
            </a:r>
            <a:r>
              <a:rPr lang="en-US" sz="2100" b="1" dirty="0" err="1">
                <a:solidFill>
                  <a:srgbClr val="00B050"/>
                </a:solidFill>
              </a:rPr>
              <a:t>爱</a:t>
            </a:r>
            <a:r>
              <a:rPr lang="en-US" sz="2100" b="1" dirty="0" err="1"/>
              <a:t>是过于人所能测度的，</a:t>
            </a:r>
            <a:r>
              <a:rPr lang="en-US" sz="2100" b="1" dirty="0" err="1">
                <a:solidFill>
                  <a:srgbClr val="00B050"/>
                </a:solidFill>
              </a:rPr>
              <a:t>便叫神一切所充满的，充满了你们</a:t>
            </a:r>
            <a:r>
              <a:rPr lang="en-US" sz="2100" b="1" dirty="0">
                <a:solidFill>
                  <a:srgbClr val="00B050"/>
                </a:solidFill>
              </a:rPr>
              <a:t>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1028700"/>
            <a:ext cx="5638800" cy="45807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200" b="1" dirty="0" err="1" smtClean="0"/>
              <a:t>Eph</a:t>
            </a:r>
            <a:r>
              <a:rPr lang="en-US" altLang="zh-CN" sz="2200" b="1" dirty="0" smtClean="0"/>
              <a:t> </a:t>
            </a:r>
            <a:r>
              <a:rPr lang="en-US" sz="2200" b="1" dirty="0" smtClean="0"/>
              <a:t>3:14 </a:t>
            </a:r>
            <a:r>
              <a:rPr lang="en-US" sz="2200" b="1" dirty="0"/>
              <a:t>For this reason I bow my knees to the Father of our Lord Jesus Christ,3:15 from whom the whole family in heaven and earth is named,3:16 that He would grant you, according to the riches of His glory, to be strengthened with might through His Spirit in the inner man,3:17 that Christ may dwell in your </a:t>
            </a:r>
            <a:r>
              <a:rPr lang="en-US" sz="2200" b="1" dirty="0">
                <a:solidFill>
                  <a:srgbClr val="FF0000"/>
                </a:solidFill>
              </a:rPr>
              <a:t>hearts</a:t>
            </a:r>
            <a:r>
              <a:rPr lang="en-US" sz="2200" b="1" dirty="0"/>
              <a:t> through faith; that you, being rooted and grounded in </a:t>
            </a:r>
            <a:r>
              <a:rPr lang="en-US" sz="2200" b="1" dirty="0">
                <a:solidFill>
                  <a:srgbClr val="00B050"/>
                </a:solidFill>
              </a:rPr>
              <a:t>love</a:t>
            </a:r>
            <a:r>
              <a:rPr lang="en-US" sz="2200" b="1" dirty="0"/>
              <a:t>,3:18 may be able to comprehend with all the saints what is the width and length and depth and height–3:19 to know the </a:t>
            </a:r>
            <a:r>
              <a:rPr lang="en-US" sz="2200" b="1" dirty="0">
                <a:solidFill>
                  <a:srgbClr val="00B050"/>
                </a:solidFill>
              </a:rPr>
              <a:t>love</a:t>
            </a:r>
            <a:r>
              <a:rPr lang="en-US" sz="2200" b="1" dirty="0"/>
              <a:t> of Christ which passes knowledge; </a:t>
            </a:r>
            <a:r>
              <a:rPr lang="en-US" sz="2200" b="1" dirty="0">
                <a:solidFill>
                  <a:srgbClr val="00B050"/>
                </a:solidFill>
              </a:rPr>
              <a:t>that you may be filled with all 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5474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eart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1585"/>
            <a:ext cx="4800600" cy="4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83610" y="2019300"/>
            <a:ext cx="3283790" cy="2514600"/>
            <a:chOff x="2583610" y="2019300"/>
            <a:chExt cx="3283790" cy="2514600"/>
          </a:xfrm>
        </p:grpSpPr>
        <p:pic>
          <p:nvPicPr>
            <p:cNvPr id="18" name="Picture 2" descr="Image result for balance no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75971" y="2019300"/>
              <a:ext cx="2907052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583610" y="2705100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神</a:t>
              </a:r>
              <a:endPara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真爱</a:t>
              </a: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28571" y="2171700"/>
              <a:ext cx="13388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神</a:t>
              </a:r>
              <a:endPara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不爱我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1075" y="1082392"/>
            <a:ext cx="3539996" cy="4543371"/>
            <a:chOff x="-31075" y="1082392"/>
            <a:chExt cx="3539996" cy="4543371"/>
          </a:xfrm>
        </p:grpSpPr>
        <p:sp>
          <p:nvSpPr>
            <p:cNvPr id="14" name="TextBox 13"/>
            <p:cNvSpPr txBox="1"/>
            <p:nvPr/>
          </p:nvSpPr>
          <p:spPr>
            <a:xfrm>
              <a:off x="-28491" y="1082392"/>
              <a:ext cx="231449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他为我死</a:t>
              </a:r>
              <a:endPara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他给</a:t>
              </a: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我祂的义</a:t>
              </a:r>
              <a:endPara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他给我他的</a:t>
              </a: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生命</a:t>
              </a:r>
              <a:endPara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075" y="3615687"/>
              <a:ext cx="2850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他赐给我他所有的属灵福气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2048" y="4610100"/>
              <a:ext cx="3510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他做</a:t>
              </a: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这一切是</a:t>
              </a: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因</a:t>
              </a: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为想和我永远在一起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22" name="Picture 4" descr="The sad father hands over the younger son’s share of the inheritance. – Slid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60" y="1042607"/>
            <a:ext cx="1367879" cy="10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72545" y="1094741"/>
            <a:ext cx="2771455" cy="4555093"/>
            <a:chOff x="6372545" y="1094741"/>
            <a:chExt cx="2771455" cy="4555093"/>
          </a:xfrm>
        </p:grpSpPr>
        <p:sp>
          <p:nvSpPr>
            <p:cNvPr id="23" name="TextBox 22"/>
            <p:cNvSpPr txBox="1"/>
            <p:nvPr/>
          </p:nvSpPr>
          <p:spPr>
            <a:xfrm>
              <a:off x="6372545" y="1094741"/>
              <a:ext cx="2771455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最需要祂时却找不到祂</a:t>
              </a:r>
              <a:endPara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祂对我的要求太不切实际</a:t>
              </a:r>
              <a:endPara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祂不在乎我的感受和想法</a:t>
              </a:r>
              <a:endPara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祂不听我祷告</a:t>
              </a:r>
              <a:endPara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祂是一个高高在上的神</a:t>
              </a:r>
              <a:r>
                <a:rPr kumimoji="0" lang="en-US" altLang="zh-CN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…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629400" y="4381500"/>
              <a:ext cx="2438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629400" y="1409700"/>
              <a:ext cx="2438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629400" y="18669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2400300"/>
              <a:ext cx="2438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629400" y="28575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29400" y="3390900"/>
              <a:ext cx="2438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629400" y="3848100"/>
              <a:ext cx="213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629400" y="4914900"/>
              <a:ext cx="2438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629400" y="5372100"/>
              <a:ext cx="2057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28600" y="0"/>
            <a:ext cx="8763000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</a:t>
            </a: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何才能</a:t>
            </a: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用心感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受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神的爱</a:t>
            </a:r>
            <a:r>
              <a:rPr kumimoji="0" lang="zh-CN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6769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192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相信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神爱我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之后呢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19" y="1101929"/>
            <a:ext cx="2795081" cy="2096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64149"/>
            <a:ext cx="2667000" cy="2765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087137"/>
            <a:ext cx="5334000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为义人死，是少有的；为仁人死、或者有敢做的。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唯有基督在我们还作罪人的时候为我们死，神的爱就在此向我们显明了。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现在我们既靠着他的血称义，就更要藉着他免去神的忿怒。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因为我们作仇敌的时候，且藉着神儿子的死，得与神和好；既已和好，就更要因他的生得救了。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不但如此，我们既藉着我主耶稣基督得与神和好，也就</a:t>
            </a: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藉着他以神为乐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rejoice </a:t>
            </a:r>
            <a:r>
              <a:rPr lang="en-US" altLang="zh-CN" sz="2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in God through our Lord Jesus Christ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144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781300"/>
            <a:ext cx="4190122" cy="28469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400" b="1" dirty="0">
                <a:ln w="15875">
                  <a:noFill/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第二</a:t>
            </a: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新约圣经定义的相交或团契就是分享基督的生命（包括所含的神之道、随之而来的圣灵，及由此生命彰显而有的果子）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104900"/>
            <a:ext cx="4190122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第一个重要的观念：</a:t>
            </a:r>
            <a:endParaRPr kumimoji="0" lang="en-US" altLang="zh-CN" sz="3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神与我们相交最基本的原则是爱（</a:t>
            </a:r>
            <a:r>
              <a:rPr kumimoji="0" lang="en-US" altLang="zh-CN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agape</a:t>
            </a:r>
            <a:r>
              <a:rPr kumimoji="0" lang="zh-CN" altLang="en-US" sz="2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900" b="1" i="0" u="none" strike="noStrike" kern="1200" cap="none" spc="0" normalizeH="0" baseline="0" noProof="0" dirty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028700"/>
            <a:ext cx="4648200" cy="43396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我们将所看见、所听见的传给你们，使你们与我们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交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300" b="1" dirty="0">
                <a:ea typeface="Microsoft YaHei" panose="020B0503020204020204" pitchFamily="34" charset="-122"/>
              </a:rPr>
              <a:t>have fellowship </a:t>
            </a:r>
            <a:r>
              <a:rPr lang="en-US" altLang="zh-CN" sz="2300" b="1" dirty="0" smtClean="0">
                <a:ea typeface="Microsoft YaHei" panose="020B0503020204020204" pitchFamily="34" charset="-122"/>
              </a:rPr>
              <a:t>with</a:t>
            </a:r>
            <a:r>
              <a:rPr lang="zh-CN" altLang="en-US" sz="2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 。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我们乃是与父并他儿子耶稣基督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相交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的。</a:t>
            </a:r>
            <a:r>
              <a:rPr lang="en-US" altLang="zh-CN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我们将这些话写给你们，</a:t>
            </a:r>
            <a:r>
              <a:rPr lang="zh-CN" altLang="en-US" sz="23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使你们的喜乐充足。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0"/>
            <a:ext cx="6629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</a:t>
            </a:r>
            <a:r>
              <a:rPr lang="zh-CN" altLang="en-US" sz="5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么就叫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以神为乐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2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136" y="1094747"/>
            <a:ext cx="6096000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H8057 </a:t>
            </a:r>
            <a:r>
              <a:rPr lang="he-IL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שִׂמחָה </a:t>
            </a:r>
            <a:r>
              <a:rPr 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simchah</a:t>
            </a:r>
            <a:r>
              <a:rPr 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(sim-chaw')</a:t>
            </a:r>
          </a:p>
          <a:p>
            <a:r>
              <a:rPr 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Total </a:t>
            </a: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KJV Occurrences: 93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6136" y="2247900"/>
            <a:ext cx="2968557" cy="209288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exceeding, 1</a:t>
            </a:r>
          </a:p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exceeding</a:t>
            </a: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ly</a:t>
            </a: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glad</a:t>
            </a: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gladness</a:t>
            </a:r>
            <a:r>
              <a:rPr lang="en-US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 </a:t>
            </a:r>
            <a:r>
              <a:rPr lang="zh-CN" alt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sz="2600" b="1" dirty="0" smtClean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joy</a:t>
            </a:r>
            <a:r>
              <a:rPr lang="en-US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42</a:t>
            </a:r>
            <a:endParaRPr lang="zh-CN" altLang="en-US" sz="26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  <a:hlinkClick r:id="rId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8043" y="2247900"/>
            <a:ext cx="2743200" cy="249299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joyfulness,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mirth</a:t>
            </a: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pleasure</a:t>
            </a: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rejoice,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rejoiced</a:t>
            </a: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600" dirty="0">
              <a:latin typeface="Microsoft YaHei" panose="020B0503020204020204" pitchFamily="34" charset="-122"/>
              <a:ea typeface="Microsoft YaHei" panose="020B0503020204020204" pitchFamily="34" charset="-122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rejoicing</a:t>
            </a: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sz="2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Picture 2" descr="Image result for puzz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62062"/>
            <a:ext cx="2363330" cy="23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104900"/>
            <a:ext cx="60960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传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里说：来罢，我以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喜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乐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2200" b="1" dirty="0">
                <a:solidFill>
                  <a:srgbClr val="00B050"/>
                </a:solidFill>
              </a:rPr>
              <a:t>H8057 </a:t>
            </a:r>
            <a:r>
              <a:rPr lang="he-IL" sz="2200" b="1" dirty="0">
                <a:solidFill>
                  <a:srgbClr val="00B050"/>
                </a:solidFill>
              </a:rPr>
              <a:t>שִׂמחָה </a:t>
            </a:r>
            <a:r>
              <a:rPr lang="en-US" sz="2200" b="1" dirty="0" smtClean="0">
                <a:solidFill>
                  <a:srgbClr val="00B050"/>
                </a:solidFill>
              </a:rPr>
              <a:t>, </a:t>
            </a:r>
            <a:r>
              <a:rPr lang="en-US" sz="2200" b="1" dirty="0" err="1" smtClean="0">
                <a:solidFill>
                  <a:srgbClr val="00B050"/>
                </a:solidFill>
              </a:rPr>
              <a:t>simchah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试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试你，你好享福！谁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知，这也是虚空。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我指嬉笑说：这是狂妄。论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喜乐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说：有何功效呢？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里察究，如何用酒使我肉体舒畅，我心却仍以智慧引导我；又如何持住愚昧，等我看明世人，在天下一生当行何事为美。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我为自己动大工程，建造房屋，栽种葡萄园，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修造园囿，在其中栽种各样果木树；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挖造水池，用以浇灌嫩小的树木。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我买了仆婢，也有生在家中的仆婢；又有许多牛群羊群，胜过以前在耶路撒冷众人所有的。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我又为自己积蓄金银和君王的财宝，并各省的财宝；又得唱歌的男女和世人所喜爱的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物，并许多的妃嫔。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6382648" y="3238500"/>
            <a:ext cx="2761352" cy="2059313"/>
          </a:xfrm>
          <a:prstGeom prst="rect">
            <a:avLst/>
          </a:prstGeom>
        </p:spPr>
      </p:pic>
      <p:pic>
        <p:nvPicPr>
          <p:cNvPr id="10" name="Picture 2" descr="Image result for puzz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62062"/>
            <a:ext cx="2363330" cy="23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6382648" y="3238500"/>
            <a:ext cx="2761352" cy="205931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0"/>
            <a:ext cx="8610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还需要什么观念上的改变？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104900"/>
            <a:ext cx="60960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这样，我就日见昌盛，胜过以前在耶路撒冷的众人。我的智慧仍然存留。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凡我眼所求的，我没有留下不给他的；我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乐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2200" b="1" dirty="0">
                <a:solidFill>
                  <a:srgbClr val="00B050"/>
                </a:solidFill>
              </a:rPr>
              <a:t>H8057 </a:t>
            </a:r>
            <a:r>
              <a:rPr lang="he-IL" sz="2200" b="1" dirty="0">
                <a:solidFill>
                  <a:srgbClr val="00B050"/>
                </a:solidFill>
              </a:rPr>
              <a:t>שִׂמחָה </a:t>
            </a:r>
            <a:r>
              <a:rPr lang="en-US" sz="2200" b="1" dirty="0">
                <a:solidFill>
                  <a:srgbClr val="00B050"/>
                </a:solidFill>
              </a:rPr>
              <a:t>, </a:t>
            </a:r>
            <a:r>
              <a:rPr lang="en-US" sz="2200" b="1" dirty="0" err="1">
                <a:solidFill>
                  <a:srgbClr val="00B050"/>
                </a:solidFill>
              </a:rPr>
              <a:t>simchah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，我没有禁止不享受的；因我的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为我一切所劳碌的快乐，这就是我从劳碌中所得的分。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后来，我察看我手所经营的一切事和我劳碌所成的功。谁知都是虚空，都是捕风；在日光之下毫无益处。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我转念观看智慧、狂妄，和愚昧。在王以后而来的人还能做甚么呢？也不过行早先所行的就是了。</a:t>
            </a:r>
          </a:p>
        </p:txBody>
      </p:sp>
      <p:pic>
        <p:nvPicPr>
          <p:cNvPr id="7" name="Picture 2" descr="Image result for puzz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62062"/>
            <a:ext cx="2363330" cy="23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17114</TotalTime>
  <Words>2638</Words>
  <Application>Microsoft Office PowerPoint</Application>
  <PresentationFormat>On-screen Show (16:10)</PresentationFormat>
  <Paragraphs>112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宋体</vt:lpstr>
      <vt:lpstr>Arial</vt:lpstr>
      <vt:lpstr>Calibri</vt:lpstr>
      <vt:lpstr>Tahoma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729</cp:revision>
  <dcterms:created xsi:type="dcterms:W3CDTF">2011-09-04T18:01:24Z</dcterms:created>
  <dcterms:modified xsi:type="dcterms:W3CDTF">2019-08-04T14:52:12Z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