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notesMasterIdLst>
    <p:notesMasterId r:id="rId29"/>
  </p:notesMasterIdLst>
  <p:sldIdLst>
    <p:sldId id="576" r:id="rId6"/>
    <p:sldId id="727" r:id="rId7"/>
    <p:sldId id="736" r:id="rId8"/>
    <p:sldId id="726" r:id="rId9"/>
    <p:sldId id="724" r:id="rId10"/>
    <p:sldId id="738" r:id="rId11"/>
    <p:sldId id="731" r:id="rId12"/>
    <p:sldId id="755" r:id="rId13"/>
    <p:sldId id="754" r:id="rId14"/>
    <p:sldId id="739" r:id="rId15"/>
    <p:sldId id="753" r:id="rId16"/>
    <p:sldId id="741" r:id="rId17"/>
    <p:sldId id="743" r:id="rId18"/>
    <p:sldId id="752" r:id="rId19"/>
    <p:sldId id="744" r:id="rId20"/>
    <p:sldId id="749" r:id="rId21"/>
    <p:sldId id="750" r:id="rId22"/>
    <p:sldId id="751" r:id="rId23"/>
    <p:sldId id="745" r:id="rId24"/>
    <p:sldId id="746" r:id="rId25"/>
    <p:sldId id="747" r:id="rId26"/>
    <p:sldId id="763" r:id="rId27"/>
    <p:sldId id="764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7995" autoAdjust="0"/>
  </p:normalViewPr>
  <p:slideViewPr>
    <p:cSldViewPr>
      <p:cViewPr varScale="1">
        <p:scale>
          <a:sx n="73" d="100"/>
          <a:sy n="73" d="100"/>
        </p:scale>
        <p:origin x="1511" y="7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49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2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000000#N-" TargetMode="External"/><Relationship Id="rId2" Type="http://schemas.openxmlformats.org/officeDocument/2006/relationships/hyperlink" Target="tw://[self]?tid=14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神就是光，在他毫无黑暗。这是我们从主所听见、又报给你们的信息。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我们若说是与神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交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have fellowship with him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却仍在黑暗里行，就是说谎话，不行真理了。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我们若在光明中行，如同神在光明中，就彼此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have fellowship with 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one another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他儿子耶稣的血也洗净我们一切的罪。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39857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en-US" altLang="zh-CN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他也必坚固你们到底，叫你们在我们主耶稣基督的日子无可责备。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神是信实的，你们原是被他所召，好与他儿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子我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们的主耶稣基督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一同得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called into the 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en-US" altLang="zh-CN" sz="2300" b="1" dirty="0">
                <a:ea typeface="Microsoft YaHei" panose="020B0503020204020204" pitchFamily="34" charset="-122"/>
              </a:rPr>
              <a:t> of His Son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弟兄们，我藉我们主耶稣基督的名劝你们都说一样的话。你们中间也不可分党，只要一心一意，彼此相合。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3:8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我本来比众圣徒中最小的还小，然而他还赐我这恩典，叫我把基督那测不透的丰富传给外邦人，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3:9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又使众人都明白，这历代以来隐藏在创造万物之神里的奥秘是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如何安排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and </a:t>
            </a:r>
            <a:r>
              <a:rPr lang="en-US" altLang="zh-CN" sz="2300" b="1" dirty="0">
                <a:ea typeface="Microsoft YaHei" panose="020B0503020204020204" pitchFamily="34" charset="-122"/>
              </a:rPr>
              <a:t>to make all see what is the 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fellowship/stewardship/</a:t>
            </a:r>
            <a:r>
              <a:rPr lang="en-US" altLang="zh-CN" sz="2300" b="1" dirty="0" err="1" smtClean="0">
                <a:ea typeface="Microsoft YaHei" panose="020B0503020204020204" pitchFamily="34" charset="-122"/>
              </a:rPr>
              <a:t>adm-inistration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ea typeface="Microsoft YaHei" panose="020B0503020204020204" pitchFamily="34" charset="-122"/>
              </a:rPr>
              <a:t>of the mystery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3:10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为要藉着教会使天上执政的、掌权的，现在得知神百般的智慧。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32778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我们所祝福的杯，岂不是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领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the communion of the blood of Christ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）基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督的血么？我们所擘开的饼，岂不是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领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the communion of the body of Christ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）基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督的身体么？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我们虽多，仍是一个饼，一个身体，因为我们都是分受这一个饼。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3:8 </a:t>
            </a:r>
            <a:r>
              <a:rPr lang="en-US" altLang="zh-CN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我以认识我主基督耶稣为至宝。我为他已经丢弃万事，看作粪土，为要得着基督；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3:9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并且得以在他里面，不是有自己因律法而得的义，乃是有信基督的义，就是因信神而来的义，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3:10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使我认识基督，晓得他复活的大能，并且晓得和他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en-US" altLang="zh-CN" sz="2300" b="1" dirty="0">
                <a:ea typeface="Microsoft YaHei" panose="020B0503020204020204" pitchFamily="34" charset="-122"/>
              </a:rPr>
              <a:t> of His sufferings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受苦，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效法他的死，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或者我也得以从死里复活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所以，在基督里若有甚么劝勉，爱心有甚么安慰，圣灵有甚么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交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fellowship of the Spirit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心中有甚么慈悲怜悯，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你们就要意念相同，爱心相同，有一样的心思，有一样的意念，使我的喜乐可以满足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愿主耶稣基督的恩惠、神的慈爱、圣灵的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communion of the Holy Spirit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常与你们众人同在！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256993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2:41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于是领受他话的人就受了洗。那一天，门徒约添了叁千人，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2:42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都恒心遵守使徒的教训，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彼此交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continued steadfastly in the apostles’ 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doctrine </a:t>
            </a:r>
            <a:r>
              <a:rPr lang="en-US" altLang="zh-CN" sz="2300" b="1" dirty="0">
                <a:ea typeface="Microsoft YaHei" panose="020B0503020204020204" pitchFamily="34" charset="-122"/>
              </a:rPr>
              <a:t>and 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擘饼，祈祷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256993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又知道所赐给我的恩典，那称为教会柱石的雅各、矶法、约翰，就向我和巴拿巴用右手行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相交之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礼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the right hand of 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叫我们往外邦人那里去，他们往受割礼的人那里去。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32778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每逢为你们众人祈求的时候，常是欢欢喜喜的祈求。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因为从头一天直到如今，你们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同心合意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your 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en-US" altLang="zh-CN" sz="2300" b="1" dirty="0">
                <a:ea typeface="Microsoft YaHei" panose="020B0503020204020204" pitchFamily="34" charset="-122"/>
              </a:rPr>
              <a:t> in the gospel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）的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兴旺福音。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我深信那在你们心里动了善工的，必成全这工，直到耶稣基督的日子。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你们和不信的原不相配，不要同负一轭。义和不义有甚么相交呢？光明和黑暗有甚么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communion/fellowship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）呢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6:15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基督和彼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列有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甚么相和呢？信主的和不信主的有甚么相干呢？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神的殿和偶象有甚么相同呢？因为我们是永生神的殿，就如神曾说：我要在他们中间居住，在他们中间来往；我要作他们的神；他们要作我的子民。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0"/>
            <a:ext cx="8458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觉得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你吗？为什么</a:t>
            </a:r>
            <a:r>
              <a:rPr kumimoji="0" lang="en-US" altLang="zh-C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7690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753"/>
            <a:ext cx="2762657" cy="15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d in thr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b="5529"/>
          <a:stretch/>
        </p:blipFill>
        <p:spPr bwMode="auto">
          <a:xfrm>
            <a:off x="6362700" y="1359408"/>
            <a:ext cx="2665959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ather love for s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8889" r="3334" b="8889"/>
          <a:stretch/>
        </p:blipFill>
        <p:spPr bwMode="auto">
          <a:xfrm>
            <a:off x="4572000" y="3314700"/>
            <a:ext cx="2971800" cy="2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visible g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14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463" y="1131053"/>
            <a:ext cx="3018371" cy="20649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976907"/>
            <a:ext cx="381000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用理智爱不来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98" y="3341451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看不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到、听不到神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9481" y="3389030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不会也不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懂</a:t>
            </a: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agapao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3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36317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15:25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但现在，我往耶路撒冷去供给圣徒。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因为马其顿和亚该亚人乐意凑出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捐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contribution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）给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耶路撒冷圣徒中的穷人。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15:27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这固然是他们乐意的，其实也算是所欠的债；因外邦人既然在他们属灵的好处上有分，就当把养身之物供给他们。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lang="en-US" altLang="zh-CN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9:10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那赐种给撒种的，赐粮给人吃的，必多多加给你们种地的种子，又增添你们仁义的果子；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9:11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叫你们凡事富足，可以多多施捨，就藉着我们使感谢归于神。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9:12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因为办这供给的事，不但补圣徒的缺乏，而且叫许多人越发感谢神。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9:13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他们从这供给的事上得了凭据，知道你们承认基督顺服他的福音，多多的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捐钱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给他们和众人，便将荣耀归与神。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再叁的求我们，准他们在这供给圣徒的恩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情上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that we would receive the 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gift/</a:t>
            </a:r>
            <a:r>
              <a:rPr lang="en-US" altLang="zh-CN" sz="2300" b="1" dirty="0" err="1" smtClean="0">
                <a:ea typeface="Microsoft YaHei" panose="020B0503020204020204" pitchFamily="34" charset="-122"/>
              </a:rPr>
              <a:t>charis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ea typeface="Microsoft YaHei" panose="020B0503020204020204" pitchFamily="34" charset="-122"/>
              </a:rPr>
              <a:t>and the 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en-US" altLang="zh-CN" sz="2300" b="1" dirty="0">
                <a:ea typeface="Microsoft YaHei" panose="020B0503020204020204" pitchFamily="34" charset="-122"/>
              </a:rPr>
              <a:t> of the ministering to the saints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；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并且他们所做的，不但照我们所想望的，更照神的旨意先把自己献给主，又归附了我们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只是不可忘记行善和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捐输的事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sharing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）；因为这样的祭，是神所喜悦的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1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再叁的求我们，准他们在这供给圣徒的恩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情上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that we would receive the 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gift/</a:t>
            </a:r>
            <a:r>
              <a:rPr lang="en-US" altLang="zh-CN" sz="2300" b="1" dirty="0" err="1" smtClean="0">
                <a:ea typeface="Microsoft YaHei" panose="020B0503020204020204" pitchFamily="34" charset="-122"/>
              </a:rPr>
              <a:t>charis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ea typeface="Microsoft YaHei" panose="020B0503020204020204" pitchFamily="34" charset="-122"/>
              </a:rPr>
              <a:t>and the </a:t>
            </a:r>
            <a:r>
              <a:rPr lang="en-US" altLang="zh-CN" sz="2300" b="1" u="sng" dirty="0">
                <a:ea typeface="Microsoft YaHei" panose="020B0503020204020204" pitchFamily="34" charset="-122"/>
              </a:rPr>
              <a:t>fellowship</a:t>
            </a:r>
            <a:r>
              <a:rPr lang="en-US" altLang="zh-CN" sz="2300" b="1" dirty="0">
                <a:ea typeface="Microsoft YaHei" panose="020B0503020204020204" pitchFamily="34" charset="-122"/>
              </a:rPr>
              <a:t> of the ministering to the saints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；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并且他们所做的，不但照我们所想望的，更照神的旨意先把自己献给主，又归附了我们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只是不可忘记行善和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捐输的事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sharing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）；因为这样的祭，是神所喜悦的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199" y="1104900"/>
            <a:ext cx="5104523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神与我们相交最基本的原则是爱（</a:t>
            </a:r>
            <a:r>
              <a:rPr kumimoji="0" lang="en-US" altLang="zh-CN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agape</a:t>
            </a: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19" y="1101929"/>
            <a:ext cx="2795081" cy="2096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028700"/>
            <a:ext cx="5334000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我们既因信称义，就藉着我们的主耶稣基督得与神相和</a:t>
            </a:r>
            <a:r>
              <a:rPr kumimoji="0" lang="zh-CN" alt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我们又藉着他，因信得进入现在所站的这恩典中，并且欢欢喜喜盼望神的荣耀。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不但如此，就是在患难中也是欢欢喜喜的；因为知道患难生忍耐，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忍耐生老练，老练生盼望；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盼望不至于羞耻，因为所赐给我们的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圣灵将神的爱浇灌在我们心里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400371"/>
            <a:ext cx="883811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因我们还软弱的时候，基督就按所定的日期为罪人死。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为义人死，是少有的；为仁人死、或者有敢做的。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唯有基督在我们还作罪人的时候为我们死，神的爱就在此向我们显明了。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263243"/>
            <a:ext cx="3429000" cy="107721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5875">
                  <a:noFill/>
                </a:ln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</a:t>
            </a:r>
            <a:r>
              <a:rPr kumimoji="0" lang="zh-CN" altLang="en-US" sz="3200" b="1" i="0" u="none" strike="noStrike" kern="1200" cap="none" spc="0" normalizeH="0" baseline="0" noProof="0" dirty="0">
                <a:ln w="15875"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是通过相信感受到的！</a:t>
            </a:r>
            <a:endParaRPr kumimoji="0" lang="en-US" altLang="zh-CN" sz="3200" b="1" i="0" u="none" strike="noStrike" kern="1200" cap="none" spc="0" normalizeH="0" baseline="0" noProof="0" dirty="0">
              <a:ln w="15875"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0"/>
            <a:ext cx="8763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感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受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1244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0"/>
            <a:ext cx="8763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感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受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" y="1028700"/>
            <a:ext cx="3200400" cy="4462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“小儿子”型的人  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（无法主义者）：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在神面前时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“容易领受”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从神来的东西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容易把从神领受的当作对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的肯定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往往陷入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放纵私欲、从麻烦中无法脱离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的困境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从对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自我的放纵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悔改后才可能明白神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的爱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-4619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4182" y="1028700"/>
            <a:ext cx="3428999" cy="4539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“大儿子”型的人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（律法主义者）：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在神面前时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“不容易领受”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从神来的东西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容易把从神领受的当作对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自我努力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的肯定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往往陷入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自我努力、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却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觉得神不帮忙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的困境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从对自我的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依靠和约束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悔改后才可能明白神的爱</a:t>
            </a: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rep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r="3442"/>
          <a:stretch/>
        </p:blipFill>
        <p:spPr bwMode="auto">
          <a:xfrm>
            <a:off x="3348045" y="3758498"/>
            <a:ext cx="2214418" cy="180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p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59" y="1028700"/>
            <a:ext cx="2213522" cy="26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rt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1585"/>
            <a:ext cx="4800600" cy="4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28491" y="1082392"/>
            <a:ext cx="2314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他为我死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他给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我祂的义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他给我他的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生命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075" y="3615687"/>
            <a:ext cx="2850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他赐给我他所有的属灵福气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8" name="Picture 2" descr="Image result for balanc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5971" y="2019300"/>
            <a:ext cx="290705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83610" y="2705100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真爱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571" y="2171700"/>
            <a:ext cx="1338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不爱我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048" y="4610100"/>
            <a:ext cx="3510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他做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这一切是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为想和我永远在一起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2" name="Picture 4" descr="The sad father hands over the younger son’s share of the inheritance. – Slid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60" y="1042607"/>
            <a:ext cx="1367879" cy="10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72545" y="1094741"/>
            <a:ext cx="27714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最需要祂时却找不到祂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祂对我的要求太不切实际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祂不在乎我的感受和想法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祂不听我祷告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祂是一个高高在上的神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629400" y="43815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400" y="14097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18669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29400" y="24003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400" y="28575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33909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38481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49149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29400" y="53721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8600" y="0"/>
            <a:ext cx="8763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感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受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2265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4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92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相信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神爱我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之后呢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19" y="1101929"/>
            <a:ext cx="2795081" cy="2096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028700"/>
            <a:ext cx="5334000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为义人死，是少有的；为仁人死、或者有敢做的。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400" b="1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唯有基督在我们还作罪人的时候为我们死，神的爱就在此向我们显明了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现在我们既靠着他的血称义，就更要藉着他免去神的忿怒。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因为我们作仇敌的时候，且藉着神儿子的死，得与神和好；既已和好，就更要因他的生得救了。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</a:t>
            </a:r>
            <a:r>
              <a:rPr lang="zh-CN" altLang="en-US" sz="2400" b="1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我们既藉着我主耶稣基督得与神和好，也就藉着他以神为</a:t>
            </a:r>
            <a:r>
              <a:rPr lang="zh-CN" altLang="en-US" sz="2400" b="1" u="sng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乐（</a:t>
            </a:r>
            <a:r>
              <a:rPr lang="en-US" altLang="zh-CN" sz="2400" b="1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b="1" u="sng" dirty="0">
                <a:solidFill>
                  <a:prstClr val="black"/>
                </a:solidFill>
                <a:ea typeface="Microsoft YaHei" panose="020B0503020204020204" pitchFamily="34" charset="-122"/>
              </a:rPr>
              <a:t>rejoice in God through our Lord Jesus Christ</a:t>
            </a:r>
            <a:r>
              <a:rPr lang="zh-CN" altLang="en-US" sz="2400" b="1" u="sng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64149"/>
            <a:ext cx="2667000" cy="27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么就叫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以神为乐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48" y="1207111"/>
            <a:ext cx="1821504" cy="20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åæ¬¢è¯»ä¹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51" y="3384413"/>
            <a:ext cx="3810810" cy="22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äº«åå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26" y="11681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我们将所看见、所听见的传给你们，使你们与我们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。我们乃是与父并他儿子耶稣基督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么就叫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以神为乐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48" y="1207111"/>
            <a:ext cx="1821504" cy="20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åæ¬¢è¯»ä¹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51" y="3384413"/>
            <a:ext cx="3810810" cy="22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äº«åå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26" y="11681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3886200" cy="46935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我们将所看见、所听见的传给你们，使你们与我们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。我们乃是与父并他儿子耶稣基督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15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5184" y="1083855"/>
            <a:ext cx="50955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G2842 </a:t>
            </a:r>
            <a:r>
              <a:rPr lang="el-GR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κοινωνία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koi-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nō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-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niy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'-a)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n.</a:t>
            </a:r>
          </a:p>
          <a:p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Partnership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伙，同工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(literally)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(social)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fellowship,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团契，相交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(financial)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contribution, 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benefaction 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奉献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199" y="2781300"/>
            <a:ext cx="510452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另一个重要的观念：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15943</TotalTime>
  <Words>4621</Words>
  <Application>Microsoft Office PowerPoint</Application>
  <PresentationFormat>On-screen Show (16:10)</PresentationFormat>
  <Paragraphs>182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Microsoft YaHei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712</cp:revision>
  <dcterms:created xsi:type="dcterms:W3CDTF">2011-09-04T18:01:24Z</dcterms:created>
  <dcterms:modified xsi:type="dcterms:W3CDTF">2019-07-21T17:39:34Z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