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  <p:sldMasterId id="2147483732" r:id="rId6"/>
    <p:sldMasterId id="2147483756" r:id="rId7"/>
  </p:sldMasterIdLst>
  <p:notesMasterIdLst>
    <p:notesMasterId r:id="rId25"/>
  </p:notesMasterIdLst>
  <p:sldIdLst>
    <p:sldId id="576" r:id="rId8"/>
    <p:sldId id="601" r:id="rId9"/>
    <p:sldId id="660" r:id="rId10"/>
    <p:sldId id="644" r:id="rId11"/>
    <p:sldId id="634" r:id="rId12"/>
    <p:sldId id="602" r:id="rId13"/>
    <p:sldId id="633" r:id="rId14"/>
    <p:sldId id="603" r:id="rId15"/>
    <p:sldId id="652" r:id="rId16"/>
    <p:sldId id="661" r:id="rId17"/>
    <p:sldId id="653" r:id="rId18"/>
    <p:sldId id="650" r:id="rId19"/>
    <p:sldId id="646" r:id="rId20"/>
    <p:sldId id="655" r:id="rId21"/>
    <p:sldId id="656" r:id="rId22"/>
    <p:sldId id="657" r:id="rId23"/>
    <p:sldId id="658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7995" autoAdjust="0"/>
  </p:normalViewPr>
  <p:slideViewPr>
    <p:cSldViewPr>
      <p:cViewPr>
        <p:scale>
          <a:sx n="66" d="100"/>
          <a:sy n="66" d="100"/>
        </p:scale>
        <p:origin x="1108" y="18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5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31E5-FA2B-4A77-95E0-532711A0C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8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05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31E5-FA2B-4A77-95E0-532711A0C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7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6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32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59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0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9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9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3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67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56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0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52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52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87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2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4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9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8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99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1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9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aike.baidu.com/item/%E6%97%A0%E8%81%8A/18592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baike.baidu.com/item/%E6%97%A0%E8%81%8A/18592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0"/>
            <a:ext cx="9134272" cy="6198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485900"/>
            <a:ext cx="6646371" cy="2554545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我们所顾念的 </a:t>
            </a:r>
            <a:endParaRPr lang="en-US" altLang="zh-CN" sz="8000" b="1" dirty="0" smtClean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0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80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0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0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1" y="14682"/>
            <a:ext cx="8534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5600" b="1" noProof="0" dirty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lang="zh-CN" altLang="en-US" sz="5600" b="1" noProof="0" dirty="0" smtClean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zh-CN" altLang="en-US" sz="56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时代可以解决无聊吗？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104900"/>
            <a:ext cx="5867400" cy="38164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求我们主耶稣基督的神，荣耀的父，将那赐人智慧和启示的灵赏给你们，使你们真知道他，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并且照明你们心中的眼睛，使你们知道他的恩召有何等指望，他在圣徒中得的基业有何等丰盛的荣耀；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并知道他向我们这信的人所显的能力是何等浩大，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就是照他在基督身上所运行的大能大力，使他从死里复活，叫他在天上坐在自己的右边，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远超过一切执政的、掌权的、有能的、主治的，和一切有名的；不但是今世的，连来世的也都超过了。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344" y="1181100"/>
            <a:ext cx="306745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12:11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殷勤不可懒惰。要心里火热，常常服事主。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ä½¿å¾ä¿ç½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44" y="2501406"/>
            <a:ext cx="3067456" cy="230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1" y="14682"/>
            <a:ext cx="8534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5600" b="1" noProof="0" dirty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lang="zh-CN" altLang="en-US" sz="5600" b="1" noProof="0" dirty="0" smtClean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zh-CN" altLang="en-US" sz="56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时代可以解决无聊吗？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104900"/>
            <a:ext cx="58674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3:14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因此，我在父面前屈膝，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（天上地上的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各家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，都是从他得名。）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求他按着他丰盛的荣耀，藉着他的灵，叫你们心里的力量刚强起来，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使基督因你们的信，住在你们心里，叫你们的爱心有根有基，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能以和众圣徒一同明白基督的爱是何等长阔高深，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并知道这爱是过于人所能测度的，便叫神一切所充满的，充满了你们。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神能照着运行在我们心里的大力充充足足的成就一切，超过我们所求所想的。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344" y="1181100"/>
            <a:ext cx="306745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12:11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殷勤不可懒惰。要心里火热，常常服事主。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ä½¿å¾ä¿ç½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44" y="2501406"/>
            <a:ext cx="3067456" cy="230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1" y="14682"/>
            <a:ext cx="8534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5600" b="1" noProof="0" dirty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lang="zh-CN" altLang="en-US" sz="5600" b="1" noProof="0" dirty="0" smtClean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zh-CN" altLang="en-US" sz="56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时代可以解决无聊吗？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104900"/>
            <a:ext cx="5867400" cy="430887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我并不是因缺乏说这话；我无论在甚么景况都可以知足，这是我已经学会了。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我知道怎样处卑贱，也知道怎样处丰富；或饱足，或饥饿；或有余，或缺乏，随事随在，我都得了秘诀。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4:13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我靠着那加给我力量的，凡事都能做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。。。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提后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我现在被浇奠，我离世的时候到了。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那美好的仗我已经打过了，当跑的路我已经跑尽了，所信的道我已经守住了。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从此以后，有公义的冠冕为我存留，就是按着公义审判的主到了那日要赐给我的；不但赐给我，也赐给凡爱慕他显现的人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344" y="1181100"/>
            <a:ext cx="306745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12:11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殷勤不可懒惰。要心里火热，常常服事主。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ä½¿å¾ä¿ç½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44" y="2501406"/>
            <a:ext cx="3067456" cy="230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14682"/>
            <a:ext cx="8534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56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使徒保罗的秘诀是什么？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104900"/>
            <a:ext cx="5867400" cy="443198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要叫他们的心得安慰，因爱心互相联络，以致丰丰足足在悟性中有充足的信心，使他们真知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神的奥秘，就是基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。。。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16:11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你必将生命的道路指示我。在你面前有满足的喜乐；在你右手中有永远的福乐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耶稣说我就是道路、真理、生命；若不藉着我，没有人能到父那里去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</a:t>
            </a:r>
            <a:r>
              <a:rPr lang="en-US" altLang="zh-CN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你们虽然没有见过他，却是爱他；如今虽不得看见，却因信他就有说不出来、满有荣光的大喜乐；</a:t>
            </a:r>
            <a:endParaRPr lang="en-US" altLang="zh-CN" sz="22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endParaRPr lang="en-US" altLang="zh-CN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344" y="1181100"/>
            <a:ext cx="306745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12:11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殷勤不可懒惰。要心里火热，常常服事主。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ä½¿å¾ä¿ç½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44" y="2501406"/>
            <a:ext cx="3067456" cy="230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4681"/>
            <a:ext cx="8839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5400" b="1" dirty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们听了福音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这么久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的反应</a:t>
            </a:r>
            <a:r>
              <a:rPr lang="zh-CN" altLang="en-US" sz="54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104900"/>
            <a:ext cx="5334000" cy="34163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我们既因信称义，就藉着我们的主耶稣基督得与神相和。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我们又藉着他，因信得进入现在所站的这恩典中，并且欢欢喜喜盼望神的荣耀。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不但如此，就是在患难中也是欢欢喜喜的；因为知道患难生忍耐，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忍耐生老练，老练生盼望；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盼望不至于羞耻，因为所赐给我们的圣灵将神的爱浇灌在我们心里。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0" name="Picture 6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61" y="1375451"/>
            <a:ext cx="2801439" cy="18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nfused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38" y="3314698"/>
            <a:ext cx="1841364" cy="18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ressed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6158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4681"/>
            <a:ext cx="88392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5400" b="1" dirty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们听了福音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这么久</a:t>
            </a:r>
            <a:r>
              <a:rPr lang="zh-CN" altLang="en-US" sz="5400" b="1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的反应</a:t>
            </a:r>
            <a:r>
              <a:rPr lang="zh-CN" altLang="en-US" sz="54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104900"/>
            <a:ext cx="5334000" cy="45243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5:6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因我们还软弱的时候，基督就按所定的日期为罪人死。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5:7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为义人死，是少有的；为仁人死、或者有敢做的。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5:8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唯有基督在我们还作罪人的时候为我们死，神的爱就在此向我们显明了。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5:9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现在我们既靠着他的血称义，就更要藉着他免去神的忿怒。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5:10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因为我们作仇敌的时候，且藉着神儿子的死，得与神和好；既已和好，就更要因他的生得救了。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不但如此，我们既藉着我主耶稣基督得与神和好，也就藉着他以神为乐。</a:t>
            </a:r>
            <a:endParaRPr lang="en-US" altLang="zh-CN" sz="2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0" name="Picture 6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61" y="1375451"/>
            <a:ext cx="2801439" cy="18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nfused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38" y="3314698"/>
            <a:ext cx="1841364" cy="18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ressed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6158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Image result for confused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3" y="3771900"/>
            <a:ext cx="1841364" cy="18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24100"/>
            <a:ext cx="6365037" cy="331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543300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872" y="282878"/>
            <a:ext cx="1801873" cy="211742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grpSp>
        <p:nvGrpSpPr>
          <p:cNvPr id="7" name="Group 6"/>
          <p:cNvGrpSpPr/>
          <p:nvPr/>
        </p:nvGrpSpPr>
        <p:grpSpPr>
          <a:xfrm>
            <a:off x="0" y="104847"/>
            <a:ext cx="9181511" cy="2473483"/>
            <a:chOff x="0" y="104847"/>
            <a:chExt cx="9181511" cy="24734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04847"/>
              <a:ext cx="3697423" cy="24734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4088" y="104847"/>
              <a:ext cx="3697423" cy="2473483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362200" y="14859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偶像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270" y="1472272"/>
            <a:ext cx="3260091" cy="2806646"/>
            <a:chOff x="36270" y="1472272"/>
            <a:chExt cx="3260091" cy="2806646"/>
          </a:xfrm>
        </p:grpSpPr>
        <p:sp>
          <p:nvSpPr>
            <p:cNvPr id="2" name="Rectangle 1"/>
            <p:cNvSpPr/>
            <p:nvPr/>
          </p:nvSpPr>
          <p:spPr>
            <a:xfrm>
              <a:off x="1039564" y="1472272"/>
              <a:ext cx="2256797" cy="938566"/>
            </a:xfrm>
            <a:prstGeom prst="rect">
              <a:avLst/>
            </a:prstGeom>
            <a:noFill/>
            <a:ln w="1016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270" y="1718493"/>
              <a:ext cx="1481856" cy="2560425"/>
              <a:chOff x="2747129" y="-504229"/>
              <a:chExt cx="1481856" cy="256042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747129" y="424980"/>
                <a:ext cx="148185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glow rad="88900">
                        <a:prstClr val="black"/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特别指天然人用来解决内心空虚和定罪感的人、事、物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374572" y="-504229"/>
                <a:ext cx="634613" cy="888678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Oval Callout 22"/>
          <p:cNvSpPr/>
          <p:nvPr/>
        </p:nvSpPr>
        <p:spPr>
          <a:xfrm>
            <a:off x="1792644" y="2490418"/>
            <a:ext cx="1489834" cy="671882"/>
          </a:xfrm>
          <a:prstGeom prst="wedgeEllipse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我不好、我不行</a:t>
            </a:r>
          </a:p>
        </p:txBody>
      </p:sp>
      <p:pic>
        <p:nvPicPr>
          <p:cNvPr id="15" name="Picture 12" descr="Image result for stressed 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" y="4094961"/>
            <a:ext cx="1618885" cy="16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77238"/>
            <a:ext cx="2057400" cy="1674724"/>
          </a:xfrm>
          <a:prstGeom prst="rect">
            <a:avLst/>
          </a:prstGeom>
        </p:spPr>
      </p:pic>
      <p:pic>
        <p:nvPicPr>
          <p:cNvPr id="1028" name="Picture 4" descr="Image result for æ èå¨å¾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35" y="3877238"/>
            <a:ext cx="1828801" cy="18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æ èå¨å¾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719">
            <a:off x="2892764" y="3501227"/>
            <a:ext cx="1975992" cy="19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ored animated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43" y="3189078"/>
            <a:ext cx="2145692" cy="14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-1607"/>
            <a:ext cx="9310318" cy="2922282"/>
            <a:chOff x="0" y="-1607"/>
            <a:chExt cx="9310318" cy="292228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607"/>
              <a:ext cx="9310318" cy="2922282"/>
              <a:chOff x="0" y="-1607"/>
              <a:chExt cx="9310318" cy="292228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85800" y="-1607"/>
                <a:ext cx="8624517" cy="95410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5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>
                      <a:glow rad="76200">
                        <a:prstClr val="black"/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人为什么那么容易无聊？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1136054"/>
                <a:ext cx="9144000" cy="1692771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从心理学的角度讲，无聊是指由于缺乏刺激，而引起的不愉快体验（</a:t>
                </a:r>
                <a:r>
                  <a:rPr kumimoji="0" lang="en-US" altLang="zh-CN" sz="2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Fenichel</a:t>
                </a:r>
                <a:r>
                  <a:rPr kumimoji="0" lang="en-US" altLang="zh-C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 &amp; Rapaport</a:t>
                </a: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，</a:t>
                </a:r>
                <a:r>
                  <a:rPr kumimoji="0" lang="en-US" altLang="zh-C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2012</a:t>
                </a: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）。在这种状态下，我们的意识处于低唤起水平。这种“低唤起”，会使我们感到无所事事，觉得“没劲透了”。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281118" y="2612898"/>
                <a:ext cx="50292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hlinkClick r:id="rId6"/>
                  </a:rPr>
                  <a:t>https://baike.baidu.com/item/%E6%97%A0%E8%81%8A/18592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0" y="968789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-6485" y="2846356"/>
            <a:ext cx="4145941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有意义的事？？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4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607"/>
            <a:ext cx="9310318" cy="2922282"/>
            <a:chOff x="0" y="-1607"/>
            <a:chExt cx="9310318" cy="292228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607"/>
              <a:ext cx="9310318" cy="2922282"/>
              <a:chOff x="0" y="-1607"/>
              <a:chExt cx="9310318" cy="292228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85800" y="-1607"/>
                <a:ext cx="8624517" cy="95410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5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>
                      <a:glow rad="76200">
                        <a:prstClr val="black"/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人为什么那么容易无聊？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1136054"/>
                <a:ext cx="9144000" cy="1692771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从心理学的角度讲，无聊是指由于缺乏刺激，而引起的不愉快体验（</a:t>
                </a:r>
                <a:r>
                  <a:rPr kumimoji="0" lang="en-US" altLang="zh-CN" sz="2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Fenichel</a:t>
                </a:r>
                <a:r>
                  <a:rPr kumimoji="0" lang="en-US" altLang="zh-C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 &amp; Rapaport</a:t>
                </a: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，</a:t>
                </a:r>
                <a:r>
                  <a:rPr kumimoji="0" lang="en-US" altLang="zh-CN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2012</a:t>
                </a:r>
                <a:r>
                  <a:rPr kumimoji="0" lang="zh-CN" alt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）。在这种状态下，我们的意识处于低唤起水平。这种“低唤起”，会使我们感到无所事事，觉得“没劲透了”。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281118" y="2612898"/>
                <a:ext cx="50292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hlinkClick r:id="rId2"/>
                  </a:rPr>
                  <a:t>https://baike.baidu.com/item/%E6%97%A0%E8%81%8A/18592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0" y="968789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3" y="3654590"/>
            <a:ext cx="1877849" cy="16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92" y="3068176"/>
            <a:ext cx="2312747" cy="154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6485" y="2846356"/>
            <a:ext cx="4145941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有意义的事？？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 descr="Image result for ææ¸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62" y="3582561"/>
            <a:ext cx="1831990" cy="18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97" y="3871372"/>
            <a:ext cx="2225365" cy="16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104900"/>
            <a:ext cx="5867400" cy="31700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传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人活多年，就当快乐多年；然而也当想到黑暗的日子。因为这日子必多，所要来的都是虚空。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少年人哪，你在幼年时当快乐。在幼年的日子，使你的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欢畅，行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愿行的，看你眼所爱看的；却要知道，为这一切的事，　神必审问你。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所以，你当从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中除掉愁烦，从肉体克去邪恶；因为一生的开端和幼年之时，都是虚空的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26251" r="18750" b="9999"/>
          <a:stretch/>
        </p:blipFill>
        <p:spPr bwMode="auto">
          <a:xfrm>
            <a:off x="6296228" y="2437724"/>
            <a:ext cx="2362200" cy="30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00344" y="1181100"/>
            <a:ext cx="306745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传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神造万物，各按其时成为美好，又将永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生安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置在世人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里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-1607"/>
            <a:ext cx="8624517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人为什么那么容易无聊？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329" y="4418405"/>
            <a:ext cx="4145941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有意义的事？？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6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099173"/>
            <a:ext cx="1295400" cy="16158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有意义的事？？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8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24100"/>
            <a:ext cx="6365037" cy="331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543300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872" y="282878"/>
            <a:ext cx="1801873" cy="211742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grpSp>
        <p:nvGrpSpPr>
          <p:cNvPr id="7" name="Group 6"/>
          <p:cNvGrpSpPr/>
          <p:nvPr/>
        </p:nvGrpSpPr>
        <p:grpSpPr>
          <a:xfrm>
            <a:off x="0" y="104847"/>
            <a:ext cx="9181511" cy="2473483"/>
            <a:chOff x="0" y="104847"/>
            <a:chExt cx="9181511" cy="24734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04847"/>
              <a:ext cx="3697423" cy="24734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4088" y="104847"/>
              <a:ext cx="3697423" cy="2473483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362200" y="14859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偶像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270" y="1472272"/>
            <a:ext cx="3260091" cy="2806646"/>
            <a:chOff x="36270" y="1472272"/>
            <a:chExt cx="3260091" cy="2806646"/>
          </a:xfrm>
        </p:grpSpPr>
        <p:sp>
          <p:nvSpPr>
            <p:cNvPr id="2" name="Rectangle 1"/>
            <p:cNvSpPr/>
            <p:nvPr/>
          </p:nvSpPr>
          <p:spPr>
            <a:xfrm>
              <a:off x="1039564" y="1472272"/>
              <a:ext cx="2256797" cy="938566"/>
            </a:xfrm>
            <a:prstGeom prst="rect">
              <a:avLst/>
            </a:prstGeom>
            <a:noFill/>
            <a:ln w="1016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270" y="1718493"/>
              <a:ext cx="1481856" cy="2560425"/>
              <a:chOff x="2747129" y="-504229"/>
              <a:chExt cx="1481856" cy="256042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747129" y="424980"/>
                <a:ext cx="148185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glow rad="88900">
                        <a:prstClr val="black"/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特别指天然人用来解决内心空虚和定罪感的人、事、物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374572" y="-504229"/>
                <a:ext cx="634613" cy="888678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Oval Callout 22"/>
          <p:cNvSpPr/>
          <p:nvPr/>
        </p:nvSpPr>
        <p:spPr>
          <a:xfrm>
            <a:off x="1792644" y="2490418"/>
            <a:ext cx="1489834" cy="671882"/>
          </a:xfrm>
          <a:prstGeom prst="wedgeEllipse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我不好、我不行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270" y="4348290"/>
            <a:ext cx="1640130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有意义的事？？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1" y="14682"/>
            <a:ext cx="8534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5600" b="1" noProof="0" dirty="0" smtClean="0">
                <a:solidFill>
                  <a:schemeClr val="bg1">
                    <a:lumMod val="5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旧约</a:t>
            </a:r>
            <a:r>
              <a:rPr lang="zh-CN" altLang="en-US" sz="56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时代可以解决无聊吗？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26251" r="18750" b="9999"/>
          <a:stretch/>
        </p:blipFill>
        <p:spPr bwMode="auto">
          <a:xfrm>
            <a:off x="6400800" y="2839960"/>
            <a:ext cx="198120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51538" y="1181099"/>
            <a:ext cx="5935984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在耶路撒冷作王、大卫的儿子、传道者的言语。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传道者说：虚空的虚空，虚空的虚空，凡事都是虚空。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人一切的劳碌，就是他在日光之下的劳碌，有甚么益处呢？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2" y="1311140"/>
            <a:ext cx="2678183" cy="22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38" y="2839960"/>
            <a:ext cx="2658696" cy="22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1" y="14682"/>
            <a:ext cx="8534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5600" b="1" noProof="0" dirty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lang="zh-CN" altLang="en-US" sz="5600" b="1" noProof="0" dirty="0" smtClean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zh-CN" altLang="en-US" sz="56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时代可以解决无聊吗？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104900"/>
            <a:ext cx="5867400" cy="261610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2:9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如经上所记：神为爱他的人所预备的是眼睛未曾看见，耳朵未曾听见，人心也未曾想到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后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那吩咐光从黑暗里照出来的神，已经照在我们心里，叫我们得知神荣耀的光显在耶稣基督的面上。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我们有这宝贝放在瓦器里，要显明这莫大的能力是出于神，不是出于我们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344" y="1181100"/>
            <a:ext cx="306745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12:11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殷勤不可懒惰。要心里火热，常常服事主。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ä½¿å¾ä¿ç½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44" y="2501406"/>
            <a:ext cx="3067456" cy="230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1" y="14682"/>
            <a:ext cx="85344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5600" b="1" noProof="0" dirty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lang="zh-CN" altLang="en-US" sz="5600" b="1" noProof="0" dirty="0" smtClean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zh-CN" altLang="en-US" sz="5600" b="1" noProof="0" dirty="0" smtClean="0"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时代可以解决无聊吗？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104900"/>
            <a:ext cx="5867400" cy="28007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情慾的事都是显而易见的，就如姦淫、污秽、邪蕩、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拜偶象、邪术、仇恨、争竞、忌恨、恼怒、结党、纷争、异端、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嫉妒、醉酒、荒宴等类。我从前告诉你们，现在又告诉你们，行这样事的人必不能承受神的国。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圣灵所结的果子，就是仁爱、喜乐、和平、忍耐、恩慈、良善、信实、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温柔、节制。这样的事没有律法禁止。</a:t>
            </a:r>
            <a:endParaRPr lang="en-US" altLang="zh-CN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344" y="1181100"/>
            <a:ext cx="306745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12:11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殷勤不可懒惰。要心里火热，常常服事主。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ä½¿å¾ä¿ç½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44" y="2501406"/>
            <a:ext cx="3067456" cy="230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11459</TotalTime>
  <Words>2119</Words>
  <Application>Microsoft Office PowerPoint</Application>
  <PresentationFormat>On-screen Show (16:10)</PresentationFormat>
  <Paragraphs>58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Microsoft YaHei</vt:lpstr>
      <vt:lpstr>Arial</vt:lpstr>
      <vt:lpstr>Calibri</vt:lpstr>
      <vt:lpstr>Office Theme</vt:lpstr>
      <vt:lpstr>1_Office Theme</vt:lpstr>
      <vt:lpstr>5_Office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612</cp:revision>
  <dcterms:created xsi:type="dcterms:W3CDTF">2011-09-04T18:01:24Z</dcterms:created>
  <dcterms:modified xsi:type="dcterms:W3CDTF">2019-06-16T12:37:06Z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