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27"/>
  </p:notesMasterIdLst>
  <p:sldIdLst>
    <p:sldId id="839" r:id="rId7"/>
    <p:sldId id="869" r:id="rId8"/>
    <p:sldId id="877" r:id="rId9"/>
    <p:sldId id="893" r:id="rId10"/>
    <p:sldId id="898" r:id="rId11"/>
    <p:sldId id="912" r:id="rId12"/>
    <p:sldId id="929" r:id="rId13"/>
    <p:sldId id="930" r:id="rId14"/>
    <p:sldId id="913" r:id="rId15"/>
    <p:sldId id="916" r:id="rId16"/>
    <p:sldId id="915" r:id="rId17"/>
    <p:sldId id="901" r:id="rId18"/>
    <p:sldId id="917" r:id="rId19"/>
    <p:sldId id="879" r:id="rId20"/>
    <p:sldId id="881" r:id="rId21"/>
    <p:sldId id="921" r:id="rId22"/>
    <p:sldId id="922" r:id="rId23"/>
    <p:sldId id="924" r:id="rId24"/>
    <p:sldId id="925" r:id="rId25"/>
    <p:sldId id="927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009900"/>
    <a:srgbClr val="3333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1" autoAdjust="0"/>
    <p:restoredTop sz="92881" autoAdjust="0"/>
  </p:normalViewPr>
  <p:slideViewPr>
    <p:cSldViewPr>
      <p:cViewPr varScale="1">
        <p:scale>
          <a:sx n="107" d="100"/>
          <a:sy n="107" d="100"/>
        </p:scale>
        <p:origin x="740" y="5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7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41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4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3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9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06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0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34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6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94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45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22131-D9A1-412D-9152-866D86AC7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92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22131-D9A1-412D-9152-866D86AC7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6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10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8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4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8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3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23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81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7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1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03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56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48600" cy="1606021"/>
          </a:xfrm>
        </p:spPr>
        <p:txBody>
          <a:bodyPr anchor="b">
            <a:noAutofit/>
          </a:bodyPr>
          <a:lstStyle>
            <a:lvl1pPr>
              <a:defRPr sz="45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254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44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0"/>
            <a:ext cx="7772400" cy="1833563"/>
          </a:xfrm>
        </p:spPr>
        <p:txBody>
          <a:bodyPr anchor="b">
            <a:normAutofit/>
          </a:bodyPr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0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9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038600" cy="393192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460"/>
            <a:ext cx="4038600" cy="393192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2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667" b="0">
                <a:solidFill>
                  <a:schemeClr val="tx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667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3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687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0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0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0"/>
            <a:ext cx="2139696" cy="353634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3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89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1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6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3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0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8"/>
            <a:ext cx="9144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5240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50B7953-687B-4F31-B2A9-51BD7089E450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5240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5240"/>
            <a:ext cx="1066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7" b="1">
                <a:solidFill>
                  <a:srgbClr val="FFFFFF"/>
                </a:solidFill>
              </a:defRPr>
            </a:lvl1pPr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2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333" kern="1200" spc="-8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2394" indent="-152394" algn="l" defTabSz="7619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indent="-152394" algn="l" defTabSz="7619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609576" indent="-152394" algn="l" defTabSz="7619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38166" indent="-15239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990560" indent="-114295" algn="l" defTabSz="7619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16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42954" indent="-15239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295348" indent="-15239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447742" indent="-15239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1600136" indent="-15239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14300"/>
            <a:ext cx="7239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义</a:t>
            </a:r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人必</a:t>
            </a:r>
            <a:endParaRPr lang="en-US" altLang="zh-CN" sz="8800" b="1" dirty="0" smtClean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因信得生（</a:t>
            </a:r>
            <a:r>
              <a:rPr lang="en-US" altLang="zh-CN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sz="8800" b="1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诸天述说神的荣耀；穹苍传扬他的手段。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这日到那日发出言语</a:t>
            </a:r>
            <a:endParaRPr lang="en-US" altLang="zh-CN" sz="24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；这夜到那夜传出知识。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无言无语，也无声音可听。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他的量带通遍天下，他的言语传到地极。</a:t>
            </a:r>
            <a:endParaRPr lang="en-US" altLang="zh-CN" sz="24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endParaRPr lang="en-US" altLang="zh-CN" sz="24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139:7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我往那里去躲避你的灵？我往那里逃、躲避你的面？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139:8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我若升到天上，你在那里；我若在阴间下榻，你也在那里。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139:9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我若展开清晨的翅膀，飞到海极居住，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139:10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就是在那里，你的手必引导我；你的右手也必扶持我。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052" name="Picture 4" descr="Image result for in the beginning god cre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19400" cy="42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赛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当乌西雅王崩的那年，我见主坐在高高的宝座上。他的衣裳垂下，遮满圣殿。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其上有撒拉弗侍立，各有六个翅膀：用两个翅膀遮脸，两个翅膀遮脚，两个翅膀飞翔；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彼此呼喊说：圣哉！圣哉！圣哉！万军之耶和华；他的荣光充满全地！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052" name="Picture 4" descr="Image result for in the beginning god cre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19400" cy="42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西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1:15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爱子是那不能看见之神的象，是首生的，在一切被造的以先。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1:16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万有都是靠他造的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，无论是天上的，地上的；能看见的，不能看见的；或是有位的，主治的，执政的，掌权的；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一概都是藉着他造的，又是为他造的（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things were created through Him and for Him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1:17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他在万有之先；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万有也靠他而立（</a:t>
            </a:r>
            <a:r>
              <a:rPr lang="en-US" altLang="zh-CN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consist/hold together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1:18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他也是教会全体之首。他是元始，是从死里首先复生的，使他可以在凡事上居首位。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1:19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父喜欢叫一切的丰盛在他里面居住。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052" name="Picture 4" descr="Image result for in the beginning god cre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19400" cy="42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3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3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3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2:7 </a:t>
            </a:r>
            <a:r>
              <a:rPr lang="zh-CN" altLang="en-US" sz="3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　神用地上的尘土造人，将生气吹在他鼻孔里，他就成了有灵的活人，名叫亚当。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3268"/>
            <a:ext cx="2133600" cy="2845689"/>
          </a:xfrm>
          <a:prstGeom prst="rect">
            <a:avLst/>
          </a:prstGeom>
        </p:spPr>
      </p:pic>
      <p:pic>
        <p:nvPicPr>
          <p:cNvPr id="9" name="Picture 8" descr="Image result for new person in chris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73741"/>
            <a:ext cx="2971800" cy="155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Image result for man created as image of g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9900"/>
            <a:ext cx="4038600" cy="22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太初有道，道与神同在，道就是神。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这道太初与神同在。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万物是藉着他造的；凡被造的，没有一样不是藉着他造的。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生命在他里头，这生命就是人的光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1:10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他在世界，世界也是藉着他造的，世界却不认识他。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他到自己的地方来，自己的人倒不接待他。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凡接待他的，就是信他名的人，他就赐他们权柄，作神的儿女。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这等人不是从血气生的，不是从情慾生的，也不是从人意生的，乃是从神生的。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zh-CN" sz="24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Image result for in the beginning w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4013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new person in chri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73741"/>
            <a:ext cx="2971800" cy="15507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道成了肉身，住在我们中间，充充满满的有恩典有真理。我们也见过他的荣光，正是父独生子的荣光。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1:15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约翰为他作见證，喊着说：「这就是我曾说：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那在我以后来的，反成了在我以前的，因他本来在我以前。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从他丰满的恩典里，我们都领受了，而且恩上加恩。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1:17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律法本是藉着摩西传的；恩典和真理都是由耶稣基督来的。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1:18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从来没有人看见神，只有在父怀里的独生子将他表明出来。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Image result for in the beginning w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4013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new person in chri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73741"/>
            <a:ext cx="2971800" cy="15507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18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赛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55:8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耶和华说：我的意念非同你们的意念；我的道路非同你们的道路。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55:9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天怎样高过地，照样，我的道路高过你们的道路；我的意念高过你们的意念。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55:10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雨雪从天而降，并不返回，却滋润地土，使地上发芽结实，使撒种的有种，使要吃的有粮。 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55:11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我口所出的话也必如此，决不徒然返回，却要成就我所喜悦的，在我发他去成就（发他去成就：或译所命定）的事上必然亨通。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1" name="Picture 10" descr="Image result for new person in chri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73741"/>
            <a:ext cx="2971800" cy="155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christ true v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8223"/>
            <a:ext cx="3474720" cy="20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4648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那时，所罗门将以色列的长老和各支派的首领，并以色列的族长，招聚到耶路撒冷，要把耶和华的约柜从大卫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城</a:t>
            </a:r>
            <a:r>
              <a:rPr lang="en-US" altLang="zh-CN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是锡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</a:t>
            </a:r>
            <a:r>
              <a:rPr lang="en-US" altLang="zh-CN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运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上来。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以他念月，就是七月，在节前，以色列人都聚集到所罗门王那里。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以色列长老来到，祭司便抬起约柜，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祭司和利未人将耶和华的约柜运上来，又将会幕和会幕的一切圣器具都带上来。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1" name="Picture 10" descr="Image result for new person in chri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73741"/>
            <a:ext cx="2971800" cy="155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79" y="942827"/>
            <a:ext cx="4227121" cy="302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8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4648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约柜里惟有两块石版，就是以色列人出埃及地后，耶和华与他们立约的时候摩西在何烈山所放的。除此以外，并无别物。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8:10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祭司从圣所出来的时候，有云充满耶和华的殿；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8:11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甚至祭司不能站立供职，因为耶和华的荣光充满了殿。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1" name="Picture 10" descr="Image result for new person in chri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73741"/>
            <a:ext cx="2971800" cy="155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79" y="942827"/>
            <a:ext cx="4227121" cy="302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4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4648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8:22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所罗门当着以色列会众，站在耶和华的坛前，向天举手说：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8:23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</a:t>
            </a:r>
            <a:r>
              <a:rPr lang="en-US" altLang="zh-CN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色列的　神啊，天上地下没有　神可比你的！你向那尽心行在你面前的仆人守约施慈爱；</a:t>
            </a:r>
            <a:r>
              <a:rPr lang="en-US" altLang="zh-CN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8:24 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向你仆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CN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---</a:t>
            </a:r>
            <a:r>
              <a:rPr lang="zh-CN" altLang="en-US" sz="26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26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父大卫所应许的话现在应验了。你亲口应许，亲手成就，正如今日一样。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1" name="Picture 10" descr="Image result for new person in chri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73741"/>
            <a:ext cx="2971800" cy="155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79" y="942827"/>
            <a:ext cx="4227121" cy="302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9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你们要追念往日，蒙了光照以后所忍受大争战的各样苦难：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33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一面被毁谤，遭患难，成了戏景，叫众人观看；一面陪伴那些受这样苦难的人。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因为你们体恤了那些被捆锁的人，并且你们的家业被人抢去，也甘心忍受，知道自己有更美长存的家业。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所以，你们不可丢弃勇敢的心；存这样的心必得大赏赐。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你们必须忍耐，使你们行完了神的旨意，就可以得着所应许的。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37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因为还有一点点时候，那要来的就来，并不迟延；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38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只是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义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因信得生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。他若退后，我心里就不喜欢他。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39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我们却不是退后入沉沦的那等人，乃是有信心以致灵魂得救的人。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希伯来书第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10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4648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28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1:20 </a:t>
            </a:r>
            <a:r>
              <a:rPr lang="zh-CN" altLang="en-US" sz="28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既然藉着他在十字架上所流的血成就了和平，便藉着他叫万有</a:t>
            </a:r>
            <a:r>
              <a:rPr lang="en-US" altLang="zh-CN" sz="28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r>
              <a:rPr lang="zh-CN" altLang="en-US" sz="28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无论是地上的、天上的</a:t>
            </a:r>
            <a:r>
              <a:rPr lang="en-US" altLang="zh-CN" sz="28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r>
              <a:rPr lang="zh-CN" altLang="en-US" sz="28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都与自己和好了。</a:t>
            </a:r>
            <a:r>
              <a:rPr lang="en-US" altLang="zh-CN" sz="28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1:21 </a:t>
            </a:r>
            <a:r>
              <a:rPr lang="zh-CN" altLang="en-US" sz="28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你们从前与神隔绝，因着恶行，心里与他为敌。</a:t>
            </a:r>
            <a:r>
              <a:rPr lang="en-US" altLang="zh-CN" sz="28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1:22 </a:t>
            </a:r>
            <a:r>
              <a:rPr lang="zh-CN" altLang="en-US" sz="28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但如今他藉着基督的肉身受死，叫你们与自己和好，都成了圣洁，没有瑕疵，无可责备，把你们引到自己面前</a:t>
            </a:r>
            <a:r>
              <a:rPr lang="zh-CN" altLang="en-US" sz="28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1" name="Picture 10" descr="Image result for new person in chri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73741"/>
            <a:ext cx="2971800" cy="155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79" y="942827"/>
            <a:ext cx="4227121" cy="302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8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3781416"/>
            <a:ext cx="2162382" cy="1895484"/>
            <a:chOff x="228600" y="3781416"/>
            <a:chExt cx="2162382" cy="1895484"/>
          </a:xfrm>
        </p:grpSpPr>
        <p:pic>
          <p:nvPicPr>
            <p:cNvPr id="3078" name="Picture 6" descr="Image result for car in ditc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8" r="15881" b="17011"/>
            <a:stretch/>
          </p:blipFill>
          <p:spPr bwMode="auto">
            <a:xfrm>
              <a:off x="228600" y="3781416"/>
              <a:ext cx="2162382" cy="1895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485172" y="3890076"/>
              <a:ext cx="1600200" cy="16509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无法主义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12687" y="3782640"/>
            <a:ext cx="2174113" cy="1905767"/>
            <a:chOff x="6512687" y="3782640"/>
            <a:chExt cx="2174113" cy="1905767"/>
          </a:xfrm>
        </p:grpSpPr>
        <p:pic>
          <p:nvPicPr>
            <p:cNvPr id="34" name="Picture 6" descr="Image result for car in ditc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8" r="15881" b="17011"/>
            <a:stretch/>
          </p:blipFill>
          <p:spPr bwMode="auto">
            <a:xfrm flipH="1">
              <a:off x="6512687" y="3782640"/>
              <a:ext cx="2174113" cy="190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6781800" y="3890076"/>
              <a:ext cx="1600200" cy="16509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律法主义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-27821"/>
            <a:ext cx="6395380" cy="3755518"/>
          </a:xfrm>
          <a:prstGeom prst="rect">
            <a:avLst/>
          </a:prstGeom>
        </p:spPr>
      </p:pic>
      <p:pic>
        <p:nvPicPr>
          <p:cNvPr id="18" name="Picture 2" descr="Image result for jesus sa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0" y="299131"/>
            <a:ext cx="25850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660892" y="883787"/>
            <a:ext cx="1905000" cy="110067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？？？</a:t>
            </a:r>
            <a:endParaRPr kumimoji="0" lang="zh-CN" altLang="en-US" sz="6000" b="1" i="0" u="none" strike="noStrike" kern="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132988" y="1070139"/>
            <a:ext cx="2971800" cy="146173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基督在我里面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活着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9852" y="2543446"/>
            <a:ext cx="3481649" cy="110799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33CC3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约14:6 </a:t>
            </a:r>
            <a:r>
              <a:rPr lang="en-US" sz="2200" b="1" dirty="0" err="1">
                <a:solidFill>
                  <a:srgbClr val="33CC3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耶稣说我就是道路、真理、生命；若不藉着我，</a:t>
            </a:r>
            <a:r>
              <a:rPr lang="en-US" sz="2200" b="1" dirty="0" err="1" smtClean="0">
                <a:solidFill>
                  <a:srgbClr val="33CC3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没有人能到父那里去</a:t>
            </a:r>
            <a:endParaRPr lang="en-US" sz="2200" b="1" dirty="0">
              <a:solidFill>
                <a:srgbClr val="33CC3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538" y="4597241"/>
            <a:ext cx="2851072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天然人</a:t>
            </a:r>
            <a:r>
              <a:rPr lang="en-US" altLang="zh-CN" sz="3300" b="1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3300" b="1" dirty="0" smtClean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肉体</a:t>
            </a:r>
            <a:endParaRPr lang="en-US" sz="3300" b="1" dirty="0">
              <a:solidFill>
                <a:schemeClr val="bg1">
                  <a:lumMod val="6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35296" y="3591319"/>
            <a:ext cx="3670784" cy="2223793"/>
            <a:chOff x="2435296" y="3591319"/>
            <a:chExt cx="3670784" cy="2223793"/>
          </a:xfrm>
        </p:grpSpPr>
        <p:grpSp>
          <p:nvGrpSpPr>
            <p:cNvPr id="25" name="Group 24"/>
            <p:cNvGrpSpPr/>
            <p:nvPr/>
          </p:nvGrpSpPr>
          <p:grpSpPr>
            <a:xfrm>
              <a:off x="2435296" y="3591319"/>
              <a:ext cx="3670784" cy="2223793"/>
              <a:chOff x="2435296" y="3591319"/>
              <a:chExt cx="3670784" cy="2223793"/>
            </a:xfrm>
          </p:grpSpPr>
          <p:sp>
            <p:nvSpPr>
              <p:cNvPr id="29" name="Freeform 28"/>
              <p:cNvSpPr/>
              <p:nvPr/>
            </p:nvSpPr>
            <p:spPr>
              <a:xfrm rot="21391669">
                <a:off x="2435296" y="3687366"/>
                <a:ext cx="498528" cy="1976252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24" h="1787236">
                    <a:moveTo>
                      <a:pt x="445324" y="0"/>
                    </a:moveTo>
                    <a:cubicBezTo>
                      <a:pt x="319149" y="302325"/>
                      <a:pt x="187670" y="497255"/>
                      <a:pt x="102841" y="913263"/>
                    </a:cubicBezTo>
                    <a:cubicBezTo>
                      <a:pt x="18012" y="1329271"/>
                      <a:pt x="22266" y="1493816"/>
                      <a:pt x="0" y="1787236"/>
                    </a:cubicBezTo>
                  </a:path>
                </a:pathLst>
              </a:custGeom>
              <a:noFill/>
              <a:ln w="1016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9117996">
                <a:off x="5632286" y="3591319"/>
                <a:ext cx="473794" cy="2223793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24" h="1787236">
                    <a:moveTo>
                      <a:pt x="445324" y="0"/>
                    </a:moveTo>
                    <a:cubicBezTo>
                      <a:pt x="319149" y="302325"/>
                      <a:pt x="187670" y="497255"/>
                      <a:pt x="102841" y="913263"/>
                    </a:cubicBezTo>
                    <a:cubicBezTo>
                      <a:pt x="18012" y="1329271"/>
                      <a:pt x="22266" y="1493816"/>
                      <a:pt x="0" y="1787236"/>
                    </a:cubicBezTo>
                  </a:path>
                </a:pathLst>
              </a:custGeom>
              <a:noFill/>
              <a:ln w="1047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8586678">
                <a:off x="3810263" y="3851060"/>
                <a:ext cx="1177591" cy="1827634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755524 w 755524"/>
                  <a:gd name="connsiteY0" fmla="*/ 0 h 1526100"/>
                  <a:gd name="connsiteX1" fmla="*/ 413041 w 755524"/>
                  <a:gd name="connsiteY1" fmla="*/ 913263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413041 w 755524"/>
                  <a:gd name="connsiteY1" fmla="*/ 913263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343785 w 755524"/>
                  <a:gd name="connsiteY1" fmla="*/ 892377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296937 w 755524"/>
                  <a:gd name="connsiteY1" fmla="*/ 873192 h 1526100"/>
                  <a:gd name="connsiteX2" fmla="*/ 0 w 755524"/>
                  <a:gd name="connsiteY2" fmla="*/ 1526100 h 1526100"/>
                  <a:gd name="connsiteX0" fmla="*/ 665224 w 665224"/>
                  <a:gd name="connsiteY0" fmla="*/ 0 h 1561089"/>
                  <a:gd name="connsiteX1" fmla="*/ 206637 w 665224"/>
                  <a:gd name="connsiteY1" fmla="*/ 873192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206637 w 665224"/>
                  <a:gd name="connsiteY1" fmla="*/ 873192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54061 w 665224"/>
                  <a:gd name="connsiteY1" fmla="*/ 733307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415210 w 665224"/>
                  <a:gd name="connsiteY1" fmla="*/ 255756 h 1561089"/>
                  <a:gd name="connsiteX2" fmla="*/ 54061 w 665224"/>
                  <a:gd name="connsiteY2" fmla="*/ 733307 h 1561089"/>
                  <a:gd name="connsiteX3" fmla="*/ 0 w 665224"/>
                  <a:gd name="connsiteY3" fmla="*/ 1561089 h 1561089"/>
                  <a:gd name="connsiteX0" fmla="*/ 820950 w 820950"/>
                  <a:gd name="connsiteY0" fmla="*/ 0 h 1355244"/>
                  <a:gd name="connsiteX1" fmla="*/ 570936 w 820950"/>
                  <a:gd name="connsiteY1" fmla="*/ 255756 h 1355244"/>
                  <a:gd name="connsiteX2" fmla="*/ 209787 w 820950"/>
                  <a:gd name="connsiteY2" fmla="*/ 733307 h 1355244"/>
                  <a:gd name="connsiteX3" fmla="*/ 0 w 820950"/>
                  <a:gd name="connsiteY3" fmla="*/ 1355244 h 13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950" h="1355244">
                    <a:moveTo>
                      <a:pt x="820950" y="0"/>
                    </a:moveTo>
                    <a:cubicBezTo>
                      <a:pt x="791560" y="42256"/>
                      <a:pt x="672796" y="133538"/>
                      <a:pt x="570936" y="255756"/>
                    </a:cubicBezTo>
                    <a:cubicBezTo>
                      <a:pt x="469076" y="377974"/>
                      <a:pt x="304943" y="550059"/>
                      <a:pt x="209787" y="733307"/>
                    </a:cubicBezTo>
                    <a:cubicBezTo>
                      <a:pt x="114631" y="916555"/>
                      <a:pt x="48069" y="1066908"/>
                      <a:pt x="0" y="1355244"/>
                    </a:cubicBezTo>
                  </a:path>
                </a:pathLst>
              </a:custGeom>
              <a:noFill/>
              <a:ln w="139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2963745" y="4360320"/>
              <a:ext cx="2491916" cy="78318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因信称义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pic>
        <p:nvPicPr>
          <p:cNvPr id="32" name="Picture 2" descr="http://internationalscholarshipguide.com/wp-content/uploads/2013/01/driving-a-car-in-the-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72" y="2577177"/>
            <a:ext cx="2076666" cy="14167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083251" y="2908753"/>
            <a:ext cx="2252903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33CC3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属灵的人</a:t>
            </a:r>
            <a:endParaRPr lang="en-US" sz="4000" b="1" dirty="0">
              <a:solidFill>
                <a:srgbClr val="33CC3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79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5120" y="3124162"/>
            <a:ext cx="2743200" cy="2425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7469" y="4040527"/>
            <a:ext cx="137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7846" y="4040527"/>
            <a:ext cx="133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5248" y="3272574"/>
            <a:ext cx="825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5297" y="3406676"/>
            <a:ext cx="3774903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来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12:22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你们乃是来到锡安山，永生神的城邑，就是天上的耶路撒冷。那里有千万的天使，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12:23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有名录在天上诸长子之会所共聚的总会，有审判众人的神和被成全之义人的灵魂，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12:24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并新约的中保耶稣，以及所灑的血；这血所说的比亚伯的血所说的更美。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9452" y="43895"/>
            <a:ext cx="4653380" cy="3677150"/>
            <a:chOff x="3605249" y="121115"/>
            <a:chExt cx="4653380" cy="3677150"/>
          </a:xfrm>
        </p:grpSpPr>
        <p:pic>
          <p:nvPicPr>
            <p:cNvPr id="1026" name="Picture 2" descr="Image result for new jerusale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537" y="121115"/>
              <a:ext cx="4229092" cy="31590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3605249" y="867446"/>
              <a:ext cx="533400" cy="2514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848092" y="3287284"/>
              <a:ext cx="2815755" cy="5109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52404" y="101429"/>
            <a:ext cx="3428984" cy="1554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林后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我认得一个在基督里的人，他前十四年被提到第叁层天上去；或在身内，我不知道；或在身外，我也不知道；只有神知道。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879" y="1906407"/>
            <a:ext cx="3428984" cy="969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诗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16:11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你必将生命的道路指示我。在你面前有满足的喜乐；在你右手中有永远的福乐。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4015" y="4336707"/>
            <a:ext cx="5196468" cy="1333891"/>
            <a:chOff x="74015" y="4336707"/>
            <a:chExt cx="5196468" cy="1333891"/>
          </a:xfrm>
        </p:grpSpPr>
        <p:grpSp>
          <p:nvGrpSpPr>
            <p:cNvPr id="24" name="Group 23"/>
            <p:cNvGrpSpPr/>
            <p:nvPr/>
          </p:nvGrpSpPr>
          <p:grpSpPr>
            <a:xfrm>
              <a:off x="74015" y="4800677"/>
              <a:ext cx="5196468" cy="869921"/>
              <a:chOff x="74015" y="4800677"/>
              <a:chExt cx="5196468" cy="86992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4015" y="4839601"/>
                <a:ext cx="24041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亚当里人（旧人）的自我意识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18196" y="4800677"/>
                <a:ext cx="23522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基督里人（新人）的自我意识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Bent-Up Arrow 25"/>
            <p:cNvSpPr/>
            <p:nvPr/>
          </p:nvSpPr>
          <p:spPr>
            <a:xfrm flipV="1">
              <a:off x="3614189" y="4336707"/>
              <a:ext cx="781076" cy="353943"/>
            </a:xfrm>
            <a:prstGeom prst="bentUpArrow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Bent-Up Arrow 27"/>
            <p:cNvSpPr/>
            <p:nvPr/>
          </p:nvSpPr>
          <p:spPr>
            <a:xfrm flipH="1" flipV="1">
              <a:off x="505525" y="4336707"/>
              <a:ext cx="781076" cy="353943"/>
            </a:xfrm>
            <a:prstGeom prst="bent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4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0.00139 -0.01889 0.00365 -0.03695 0.00834 -0.03695 C 0.01337 -0.03695 0.01493 -0.01889 0.01667 2.22222E-6 C 0.0191 0.02111 0.02066 0.04194 0.02639 0.04194 C 0.03125 0.04194 0.03316 0.02111 0.03542 2.22222E-6 C 0.03646 -0.01889 0.03889 -0.03695 0.04375 -0.03695 C 0.04827 -0.03695 0.05052 -0.01889 0.05243 2.22222E-6 C 0.05399 0.02111 0.05625 0.04194 0.06163 0.04194 C 0.06649 0.04194 0.07066 2.22222E-6 0.07066 0.00028 C 0.07205 -0.01889 0.07396 -0.03695 0.07899 -0.03695 C 0.08403 -0.03695 0.08559 -0.01889 0.08733 2.22222E-6 C 0.08959 0.02111 0.09132 0.04194 0.09705 0.04194 C 0.10191 0.04194 0.10382 0.02111 0.10538 2.22222E-6 C 0.10781 -0.01889 0.10955 -0.03695 0.11441 -0.03695 C 0.11893 -0.03695 0.12118 -0.01889 0.12309 2.22222E-6 C 0.12465 0.02111 0.12691 0.04194 0.13229 0.04194 C 0.13715 0.04194 0.13889 0.02111 0.14132 2.22222E-6 " pathEditMode="relative" rAng="0" ptsTypes="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5120" y="3124162"/>
            <a:ext cx="2743200" cy="2425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7469" y="4040527"/>
            <a:ext cx="137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7846" y="4040527"/>
            <a:ext cx="133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2922" y="3284737"/>
            <a:ext cx="825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5297" y="3406676"/>
            <a:ext cx="3774903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来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12:22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你们乃是来到锡安山，永生神的城邑，就是天上的耶路撒冷。那里有千万的天使，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12:23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有名录在天上诸长子之会所共聚的总会，有审判众人的神和被成全之义人的灵魂，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12:24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并新约的中保耶稣，以及所灑的血；这血所说的比亚伯的血所说的更美。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9452" y="790226"/>
            <a:ext cx="3058598" cy="2930819"/>
            <a:chOff x="3605249" y="867446"/>
            <a:chExt cx="3058598" cy="293081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605249" y="867446"/>
              <a:ext cx="533400" cy="2514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848092" y="3287284"/>
              <a:ext cx="2815755" cy="5109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52404" y="101429"/>
            <a:ext cx="3428984" cy="1554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林后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我认得一个在基督里的人，他前十四年被提到第叁层天上去；或在身内，我不知道；或在身外，我也不知道；只有神知道。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879" y="1906407"/>
            <a:ext cx="3428984" cy="969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诗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16:11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你必将生命的道路指示我。在你面前有满足的喜乐；在你右手中有永远的福乐。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4015" y="4336707"/>
            <a:ext cx="5196468" cy="1333891"/>
            <a:chOff x="74015" y="4336707"/>
            <a:chExt cx="5196468" cy="1333891"/>
          </a:xfrm>
        </p:grpSpPr>
        <p:grpSp>
          <p:nvGrpSpPr>
            <p:cNvPr id="24" name="Group 23"/>
            <p:cNvGrpSpPr/>
            <p:nvPr/>
          </p:nvGrpSpPr>
          <p:grpSpPr>
            <a:xfrm>
              <a:off x="74015" y="4800677"/>
              <a:ext cx="5196468" cy="869921"/>
              <a:chOff x="74015" y="4800677"/>
              <a:chExt cx="5196468" cy="86992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4015" y="4839601"/>
                <a:ext cx="24041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亚当里人（旧人）的自我意识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18196" y="4800677"/>
                <a:ext cx="23522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基督里人（新人）的自我意识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Bent-Up Arrow 25"/>
            <p:cNvSpPr/>
            <p:nvPr/>
          </p:nvSpPr>
          <p:spPr>
            <a:xfrm flipV="1">
              <a:off x="3614189" y="4336707"/>
              <a:ext cx="781076" cy="353943"/>
            </a:xfrm>
            <a:prstGeom prst="bentUpArrow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Bent-Up Arrow 27"/>
            <p:cNvSpPr/>
            <p:nvPr/>
          </p:nvSpPr>
          <p:spPr>
            <a:xfrm flipH="1" flipV="1">
              <a:off x="505525" y="4336707"/>
              <a:ext cx="781076" cy="353943"/>
            </a:xfrm>
            <a:prstGeom prst="bent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Image result for new person in chris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70" y="1"/>
            <a:ext cx="5010559" cy="3179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1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5120" y="3124162"/>
            <a:ext cx="2743200" cy="2425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7469" y="4040527"/>
            <a:ext cx="137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7846" y="4040527"/>
            <a:ext cx="133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2922" y="3284737"/>
            <a:ext cx="825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5297" y="3406676"/>
            <a:ext cx="3774903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来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12:22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你们乃是来到锡安山，永生神的城邑，就是天上的耶路撒冷。那里有千万的天使，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12:23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有名录在天上诸长子之会所共聚的总会，有审判众人的神和被成全之义人的灵魂，</a:t>
            </a:r>
            <a:r>
              <a:rPr kumimoji="0" lang="x-none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12:24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并新约的中保耶稣，以及所灑的血；这血所说的比亚伯的血所说的更美。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9452" y="790226"/>
            <a:ext cx="3058598" cy="2930819"/>
            <a:chOff x="3605249" y="867446"/>
            <a:chExt cx="3058598" cy="293081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605249" y="867446"/>
              <a:ext cx="533400" cy="2514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848092" y="3287284"/>
              <a:ext cx="2815755" cy="51098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52404" y="101429"/>
            <a:ext cx="3428984" cy="1554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林后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12:2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我认得一个在基督里的人，他前十四年被提到第叁层天上去；或在身内，我不知道；或在身外，我也不知道；只有神知道。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879" y="1906407"/>
            <a:ext cx="3428984" cy="969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诗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16:11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Microsoft YaHei" panose="020B0503020204020204" pitchFamily="34" charset="-122"/>
              </a:rPr>
              <a:t>你必将生命的道路指示我。在你面前有满足的喜乐；在你右手中有永远的福乐。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4015" y="4336707"/>
            <a:ext cx="5196468" cy="1333891"/>
            <a:chOff x="74015" y="4336707"/>
            <a:chExt cx="5196468" cy="1333891"/>
          </a:xfrm>
        </p:grpSpPr>
        <p:grpSp>
          <p:nvGrpSpPr>
            <p:cNvPr id="24" name="Group 23"/>
            <p:cNvGrpSpPr/>
            <p:nvPr/>
          </p:nvGrpSpPr>
          <p:grpSpPr>
            <a:xfrm>
              <a:off x="74015" y="4800677"/>
              <a:ext cx="5196468" cy="869921"/>
              <a:chOff x="74015" y="4800677"/>
              <a:chExt cx="5196468" cy="86992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4015" y="4839601"/>
                <a:ext cx="24041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亚当里人（旧人）的自我意识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18196" y="4800677"/>
                <a:ext cx="23522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基督里人（新人）的自我意识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Bent-Up Arrow 25"/>
            <p:cNvSpPr/>
            <p:nvPr/>
          </p:nvSpPr>
          <p:spPr>
            <a:xfrm flipV="1">
              <a:off x="3614189" y="4336707"/>
              <a:ext cx="781076" cy="353943"/>
            </a:xfrm>
            <a:prstGeom prst="bentUpArrow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Bent-Up Arrow 27"/>
            <p:cNvSpPr/>
            <p:nvPr/>
          </p:nvSpPr>
          <p:spPr>
            <a:xfrm flipH="1" flipV="1">
              <a:off x="505525" y="4336707"/>
              <a:ext cx="781076" cy="353943"/>
            </a:xfrm>
            <a:prstGeom prst="bent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Image result for in the beginning god cre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86" y="115286"/>
            <a:ext cx="4107773" cy="30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1" y="898128"/>
            <a:ext cx="3754699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83001" y="1596628"/>
            <a:ext cx="2484699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84291" y="2231628"/>
            <a:ext cx="13970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9291" y="898129"/>
            <a:ext cx="889987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/>
            <a:r>
              <a:rPr lang="zh-CN" altLang="en-US" sz="5500" b="1" dirty="0">
                <a:solidFill>
                  <a:srgbClr val="7030A0"/>
                </a:solidFill>
                <a:latin typeface="Arial"/>
              </a:rPr>
              <a:t>靈</a:t>
            </a:r>
            <a:endParaRPr lang="en-US" sz="5500" b="1" dirty="0">
              <a:solidFill>
                <a:srgbClr val="7030A0"/>
              </a:solidFill>
              <a:latin typeface="Arial"/>
            </a:endParaRPr>
          </a:p>
          <a:p>
            <a:pPr defTabSz="761970"/>
            <a:endParaRPr lang="en-US" sz="5500" b="1" dirty="0">
              <a:solidFill>
                <a:srgbClr val="292934"/>
              </a:solidFill>
              <a:latin typeface="Arial"/>
            </a:endParaRPr>
          </a:p>
          <a:p>
            <a:pPr defTabSz="761970"/>
            <a:r>
              <a:rPr lang="zh-CN" altLang="en-US" sz="5500" b="1" u="sng" dirty="0">
                <a:solidFill>
                  <a:srgbClr val="FF0000"/>
                </a:solidFill>
                <a:latin typeface="Arial"/>
              </a:rPr>
              <a:t>魂</a:t>
            </a:r>
            <a:endParaRPr lang="en-US" sz="5500" b="1" u="sng" dirty="0">
              <a:solidFill>
                <a:srgbClr val="FF0000"/>
              </a:solidFill>
              <a:latin typeface="Arial"/>
            </a:endParaRPr>
          </a:p>
          <a:p>
            <a:pPr defTabSz="761970"/>
            <a:endParaRPr lang="en-US" sz="5500" b="1" dirty="0">
              <a:solidFill>
                <a:srgbClr val="292934"/>
              </a:solidFill>
              <a:latin typeface="Arial"/>
            </a:endParaRPr>
          </a:p>
          <a:p>
            <a:pPr defTabSz="761970"/>
            <a:r>
              <a:rPr lang="zh-CN" altLang="en-US" sz="5500" b="1" dirty="0">
                <a:solidFill>
                  <a:srgbClr val="292934"/>
                </a:solidFill>
                <a:latin typeface="Arial"/>
              </a:rPr>
              <a:t>體</a:t>
            </a:r>
            <a:endParaRPr lang="en-US" sz="5500" b="1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73291" y="1660128"/>
            <a:ext cx="2286000" cy="1524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44791" y="3057128"/>
            <a:ext cx="16510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08291" y="4327128"/>
            <a:ext cx="16510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52500" y="3619501"/>
            <a:ext cx="3556000" cy="2031663"/>
            <a:chOff x="228600" y="4343400"/>
            <a:chExt cx="4267200" cy="2437995"/>
          </a:xfrm>
        </p:grpSpPr>
        <p:sp>
          <p:nvSpPr>
            <p:cNvPr id="15" name="Rectangle 14"/>
            <p:cNvSpPr/>
            <p:nvPr/>
          </p:nvSpPr>
          <p:spPr>
            <a:xfrm>
              <a:off x="228600" y="5562600"/>
              <a:ext cx="2991588" cy="121879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761970"/>
              <a:r>
                <a:rPr lang="zh-CN" altLang="en-US" sz="6000" b="1" dirty="0">
                  <a:solidFill>
                    <a:srgbClr val="FFFFFF"/>
                  </a:solidFill>
                  <a:latin typeface="Arial"/>
                </a:rPr>
                <a:t>物質界</a:t>
              </a:r>
              <a:endParaRPr lang="en-US" sz="6000" b="1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276600" y="4876800"/>
              <a:ext cx="685800" cy="676365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505200" y="5181600"/>
              <a:ext cx="685800" cy="676365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971800" y="4648200"/>
              <a:ext cx="685800" cy="676365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810000" y="5410200"/>
              <a:ext cx="685800" cy="676365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743200" y="4343400"/>
              <a:ext cx="685800" cy="676365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143000" y="635000"/>
            <a:ext cx="3937000" cy="2349500"/>
            <a:chOff x="457200" y="762000"/>
            <a:chExt cx="4724400" cy="2819400"/>
          </a:xfrm>
        </p:grpSpPr>
        <p:grpSp>
          <p:nvGrpSpPr>
            <p:cNvPr id="32" name="Group 31"/>
            <p:cNvGrpSpPr/>
            <p:nvPr/>
          </p:nvGrpSpPr>
          <p:grpSpPr>
            <a:xfrm>
              <a:off x="609600" y="762000"/>
              <a:ext cx="4572000" cy="2819400"/>
              <a:chOff x="381000" y="1981200"/>
              <a:chExt cx="4572000" cy="28194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81000" y="1981200"/>
                <a:ext cx="2068259" cy="1218796"/>
              </a:xfrm>
              <a:prstGeom prst="rect">
                <a:avLst/>
              </a:prstGeom>
              <a:ln w="22225"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761970"/>
                <a:r>
                  <a:rPr lang="zh-CN" altLang="en-US" sz="6000" b="1" dirty="0">
                    <a:solidFill>
                      <a:srgbClr val="7030A0"/>
                    </a:solidFill>
                    <a:latin typeface="Arial"/>
                  </a:rPr>
                  <a:t>靈界</a:t>
                </a:r>
                <a:endParaRPr lang="en-US" sz="6000" b="1" dirty="0">
                  <a:solidFill>
                    <a:srgbClr val="7030A0"/>
                  </a:solidFill>
                  <a:latin typeface="Arial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514600" y="2514600"/>
                <a:ext cx="2438400" cy="2286000"/>
                <a:chOff x="2514600" y="2514600"/>
                <a:chExt cx="2438400" cy="2286000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743200" y="2514600"/>
                  <a:ext cx="2209800" cy="1981200"/>
                </a:xfrm>
                <a:prstGeom prst="straightConnector1">
                  <a:avLst/>
                </a:prstGeom>
                <a:ln w="63500">
                  <a:solidFill>
                    <a:srgbClr val="7030A0"/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514600" y="2819400"/>
                  <a:ext cx="2133600" cy="1981200"/>
                </a:xfrm>
                <a:prstGeom prst="straightConnector1">
                  <a:avLst/>
                </a:prstGeom>
                <a:ln w="63500">
                  <a:solidFill>
                    <a:srgbClr val="7030A0"/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1" name="Picture 3" descr="C:\Users\zhao\AppData\Local\Microsoft\Windows\Temporary Internet Files\Content.IE5\JLPLXSYE\MC90031111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981200"/>
              <a:ext cx="2286000" cy="6681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</p:pic>
      </p:grpSp>
    </p:spTree>
    <p:extLst>
      <p:ext uri="{BB962C8B-B14F-4D97-AF65-F5344CB8AC3E}">
        <p14:creationId xmlns:p14="http://schemas.microsoft.com/office/powerpoint/2010/main" val="13438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SRXvaDflRCiA_Iu2y9v9WzenUyQ6vG28SYNQ_3dMZCWH742lbq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73" y="1451715"/>
            <a:ext cx="1335376" cy="96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7"/>
          <p:cNvGrpSpPr/>
          <p:nvPr/>
        </p:nvGrpSpPr>
        <p:grpSpPr>
          <a:xfrm>
            <a:off x="1994898" y="2222501"/>
            <a:ext cx="5209029" cy="1509708"/>
            <a:chOff x="1302743" y="2845436"/>
            <a:chExt cx="7079258" cy="2415531"/>
          </a:xfrm>
        </p:grpSpPr>
        <p:sp>
          <p:nvSpPr>
            <p:cNvPr id="8" name="Oval 7"/>
            <p:cNvSpPr/>
            <p:nvPr/>
          </p:nvSpPr>
          <p:spPr>
            <a:xfrm>
              <a:off x="1302743" y="2845436"/>
              <a:ext cx="2590800" cy="2285999"/>
            </a:xfrm>
            <a:prstGeom prst="ellipse">
              <a:avLst/>
            </a:prstGeom>
            <a:solidFill>
              <a:srgbClr val="00B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91" y="3150236"/>
              <a:ext cx="1295401" cy="1789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zh-CN" altLang="en-US" sz="6666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6666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91202" y="2938897"/>
              <a:ext cx="2590799" cy="2285999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2241" y="2974968"/>
              <a:ext cx="2590800" cy="2285999"/>
            </a:xfrm>
            <a:prstGeom prst="ellipse">
              <a:avLst/>
            </a:prstGeom>
            <a:solidFill>
              <a:srgbClr val="0000FF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70"/>
              <a:endParaRPr lang="en-US" sz="15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97128" y="3251836"/>
              <a:ext cx="1219199" cy="1789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zh-CN" altLang="en-US" sz="6666" b="1" dirty="0">
                  <a:solidFill>
                    <a:srgbClr val="292934"/>
                  </a:solidFill>
                  <a:latin typeface="微软雅黑" pitchFamily="34" charset="-122"/>
                  <a:ea typeface="微软雅黑" pitchFamily="34" charset="-122"/>
                </a:rPr>
                <a:t>体 </a:t>
              </a:r>
              <a:endParaRPr lang="en-US" sz="6666" b="1" dirty="0">
                <a:solidFill>
                  <a:srgbClr val="29293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13533" y="3214450"/>
              <a:ext cx="1295401" cy="1789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zh-CN" altLang="en-US" sz="6666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6666" b="1" dirty="0">
                <a:solidFill>
                  <a:srgbClr val="29293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Group 47"/>
          <p:cNvGrpSpPr/>
          <p:nvPr/>
        </p:nvGrpSpPr>
        <p:grpSpPr>
          <a:xfrm>
            <a:off x="3492500" y="3594099"/>
            <a:ext cx="5715000" cy="1755225"/>
            <a:chOff x="3187505" y="4396879"/>
            <a:chExt cx="6858000" cy="2527525"/>
          </a:xfrm>
        </p:grpSpPr>
        <p:sp>
          <p:nvSpPr>
            <p:cNvPr id="20" name="TextBox 19"/>
            <p:cNvSpPr txBox="1"/>
            <p:nvPr/>
          </p:nvSpPr>
          <p:spPr>
            <a:xfrm>
              <a:off x="3187505" y="5498874"/>
              <a:ext cx="6858000" cy="1425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zh-CN" altLang="en-US" sz="5833" b="1" dirty="0">
                  <a:solidFill>
                    <a:srgbClr val="292934"/>
                  </a:solidFill>
                  <a:latin typeface="微软雅黑" pitchFamily="34" charset="-122"/>
                  <a:ea typeface="微软雅黑" pitchFamily="34" charset="-122"/>
                </a:rPr>
                <a:t>世界</a:t>
              </a:r>
              <a:r>
                <a:rPr lang="en-US" altLang="zh-CN" sz="5833" b="1" dirty="0">
                  <a:solidFill>
                    <a:srgbClr val="292934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5833" b="1" dirty="0">
                  <a:solidFill>
                    <a:srgbClr val="292934"/>
                  </a:solidFill>
                  <a:latin typeface="微软雅黑" pitchFamily="34" charset="-122"/>
                  <a:ea typeface="微软雅黑" pitchFamily="34" charset="-122"/>
                </a:rPr>
                <a:t>地上的事 </a:t>
              </a:r>
              <a:endParaRPr lang="en-US" sz="5833" b="1" dirty="0">
                <a:solidFill>
                  <a:srgbClr val="29293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126615" y="4412205"/>
              <a:ext cx="511969" cy="1143607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962649" y="4658273"/>
              <a:ext cx="1143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698934" y="4683008"/>
              <a:ext cx="1524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278687" y="4474523"/>
              <a:ext cx="3810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659687" y="4396879"/>
              <a:ext cx="762000" cy="10668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6"/>
          <p:cNvGrpSpPr/>
          <p:nvPr/>
        </p:nvGrpSpPr>
        <p:grpSpPr>
          <a:xfrm>
            <a:off x="748144" y="395417"/>
            <a:ext cx="7112000" cy="1911460"/>
            <a:chOff x="-126937" y="-116402"/>
            <a:chExt cx="8534400" cy="2752504"/>
          </a:xfrm>
        </p:grpSpPr>
        <p:sp>
          <p:nvSpPr>
            <p:cNvPr id="21" name="TextBox 20"/>
            <p:cNvSpPr txBox="1"/>
            <p:nvPr/>
          </p:nvSpPr>
          <p:spPr>
            <a:xfrm>
              <a:off x="-126937" y="-116402"/>
              <a:ext cx="8534400" cy="1425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zh-CN" altLang="en-US" sz="5833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神</a:t>
              </a:r>
              <a:r>
                <a:rPr lang="en-US" altLang="zh-CN" sz="5833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5833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圣灵</a:t>
              </a:r>
              <a:r>
                <a:rPr lang="en-US" altLang="zh-CN" sz="5833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5833" b="1" dirty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天上的事 </a:t>
              </a:r>
              <a:endParaRPr lang="en-US" sz="5833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2947452" y="1250192"/>
              <a:ext cx="855405" cy="1206208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470140" y="1232641"/>
              <a:ext cx="490775" cy="1188893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286000" y="1287059"/>
              <a:ext cx="0" cy="1097279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2611086" y="1252881"/>
              <a:ext cx="358928" cy="1131457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99083" y="1254948"/>
              <a:ext cx="967467" cy="1381154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2730500" y="2447819"/>
            <a:ext cx="4942418" cy="11466"/>
          </a:xfrm>
          <a:prstGeom prst="straightConnector1">
            <a:avLst/>
          </a:prstGeom>
          <a:ln w="190500">
            <a:solidFill>
              <a:srgbClr val="00B05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起初，　神创造天地。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地是空虚混沌，渊面黑暗；　神的灵运行在水面上。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神说：要有光，就有了光。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神看光是好的，就把光暗分开了。</a:t>
            </a:r>
            <a:endParaRPr lang="en-US" altLang="zh-CN" sz="24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endParaRPr lang="en-US" altLang="zh-CN" sz="24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33:6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诸天藉耶和华的命而造；万象藉他口中的气（</a:t>
            </a:r>
            <a:r>
              <a:rPr lang="en-US" altLang="zh-CN" sz="2400" b="1" dirty="0" err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ruwach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）而成（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By the word of the LORD the heavens were made, And all the host of them by the breath of His mouth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en-US" altLang="zh-CN" sz="24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13991"/>
            <a:ext cx="7086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神创造的材料、方法与心意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052" name="Picture 4" descr="Image result for in the beginning god cre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4900"/>
            <a:ext cx="2819400" cy="42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</TotalTime>
  <Words>2620</Words>
  <Application>Microsoft Office PowerPoint</Application>
  <PresentationFormat>On-screen Show (16:10)</PresentationFormat>
  <Paragraphs>103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DFKai-SB</vt:lpstr>
      <vt:lpstr>方正舒体</vt:lpstr>
      <vt:lpstr>微软雅黑</vt:lpstr>
      <vt:lpstr>微软雅黑</vt:lpstr>
      <vt:lpstr>Arial</vt:lpstr>
      <vt:lpstr>Calibri</vt:lpstr>
      <vt:lpstr>2_Office Theme</vt:lpstr>
      <vt:lpstr>1_Office Theme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512</cp:revision>
  <dcterms:created xsi:type="dcterms:W3CDTF">2012-03-04T20:46:38Z</dcterms:created>
  <dcterms:modified xsi:type="dcterms:W3CDTF">2017-03-19T15:33:13Z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