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96" r:id="rId5"/>
  </p:sldMasterIdLst>
  <p:notesMasterIdLst>
    <p:notesMasterId r:id="rId23"/>
  </p:notesMasterIdLst>
  <p:sldIdLst>
    <p:sldId id="839" r:id="rId6"/>
    <p:sldId id="870" r:id="rId7"/>
    <p:sldId id="891" r:id="rId8"/>
    <p:sldId id="881" r:id="rId9"/>
    <p:sldId id="882" r:id="rId10"/>
    <p:sldId id="879" r:id="rId11"/>
    <p:sldId id="877" r:id="rId12"/>
    <p:sldId id="890" r:id="rId13"/>
    <p:sldId id="875" r:id="rId14"/>
    <p:sldId id="878" r:id="rId15"/>
    <p:sldId id="887" r:id="rId16"/>
    <p:sldId id="884" r:id="rId17"/>
    <p:sldId id="888" r:id="rId18"/>
    <p:sldId id="883" r:id="rId19"/>
    <p:sldId id="886" r:id="rId20"/>
    <p:sldId id="885" r:id="rId21"/>
    <p:sldId id="889" r:id="rId22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3333FF"/>
    <a:srgbClr val="0000FF"/>
    <a:srgbClr val="0099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1" autoAdjust="0"/>
    <p:restoredTop sz="92881" autoAdjust="0"/>
  </p:normalViewPr>
  <p:slideViewPr>
    <p:cSldViewPr>
      <p:cViewPr varScale="1">
        <p:scale>
          <a:sx n="88" d="100"/>
          <a:sy n="88" d="100"/>
        </p:scale>
        <p:origin x="80" y="408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7" d="50"/>
        <a:sy n="67" d="5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4326D-CC68-4B43-BCE3-B8066B58E941}" type="datetimeFigureOut">
              <a:rPr lang="en-US" smtClean="0"/>
              <a:pPr/>
              <a:t>3/5/2017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B6E9D-CD08-4417-9E81-65D5DD475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84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66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346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5640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57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823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773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86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725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31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03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1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11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697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18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38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968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44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74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949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854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1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10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293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05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85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49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878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624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8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0" y="114300"/>
            <a:ext cx="69342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zh-CN" altLang="en-US" sz="8800" b="1" dirty="0">
                <a:ln w="22225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义</a:t>
            </a:r>
            <a:r>
              <a:rPr lang="zh-CN" altLang="en-US" sz="8800" b="1" dirty="0" smtClean="0">
                <a:ln w="22225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人必</a:t>
            </a:r>
            <a:endParaRPr lang="en-US" altLang="zh-CN" sz="8800" b="1" dirty="0" smtClean="0">
              <a:ln w="22225"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8800" b="1" dirty="0" smtClean="0">
                <a:ln w="22225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因信得生（</a:t>
            </a:r>
            <a:r>
              <a:rPr lang="en-US" altLang="zh-CN" sz="8800" b="1" smtClean="0">
                <a:ln w="22225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sz="8800" b="1" smtClean="0">
                <a:ln w="22225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）</a:t>
            </a:r>
            <a:endParaRPr lang="en-US" sz="8800" b="1" dirty="0">
              <a:ln w="22225">
                <a:solidFill>
                  <a:schemeClr val="bg1"/>
                </a:solidFill>
              </a:ln>
              <a:solidFill>
                <a:schemeClr val="accent6">
                  <a:lumMod val="7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148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00330"/>
            <a:ext cx="356523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www.fuyinchina.com/pics/06/24/b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6016" y="2900275"/>
            <a:ext cx="2016020" cy="2688027"/>
          </a:xfrm>
          <a:prstGeom prst="rect">
            <a:avLst/>
          </a:prstGeom>
          <a:noFill/>
        </p:spPr>
      </p:pic>
      <p:pic>
        <p:nvPicPr>
          <p:cNvPr id="12" name="Picture 2" descr="http://4.bp.blogspot.com/-YX5qRpBQW3I/UokARx2O03I/AAAAAAABuzs/DMJy1vTxO04/s1600/Slide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147" y="51196"/>
            <a:ext cx="3815215" cy="286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善恶知识树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60" y="100330"/>
            <a:ext cx="1991564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tree of life jesu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8792"/>
            <a:ext cx="2496426" cy="203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81855" y="2903042"/>
            <a:ext cx="3103038" cy="2743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2086" y="4118866"/>
            <a:ext cx="1253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内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心相信的谎言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23907" y="4148764"/>
            <a:ext cx="1351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内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心相信的真理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9620" y="3250958"/>
            <a:ext cx="14863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zh-CN" alt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我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=</a:t>
            </a:r>
            <a:r>
              <a:rPr lang="zh-CN" altLang="en-US" sz="2700" b="1" dirty="0">
                <a:solidFill>
                  <a:prstClr val="white">
                    <a:lumMod val="7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肉体</a:t>
            </a:r>
            <a:endParaRPr lang="en-US" sz="2700" b="1" dirty="0">
              <a:solidFill>
                <a:prstClr val="white">
                  <a:lumMod val="75000"/>
                </a:prst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5789712" y="2843530"/>
            <a:ext cx="3103038" cy="2743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132710" y="4113777"/>
            <a:ext cx="1253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内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心相信的谎言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70470" y="4094073"/>
            <a:ext cx="1351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内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心相信的真理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78222" y="3230752"/>
            <a:ext cx="14863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zh-CN" alt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我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=</a:t>
            </a:r>
            <a:r>
              <a:rPr lang="zh-CN" altLang="en-US" sz="2700" b="1" dirty="0">
                <a:solidFill>
                  <a:srgbClr val="33CC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新</a:t>
            </a:r>
            <a:r>
              <a:rPr lang="zh-CN" altLang="en-US" sz="2700" b="1" dirty="0" smtClean="0">
                <a:solidFill>
                  <a:srgbClr val="33CC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</a:t>
            </a:r>
            <a:endParaRPr lang="en-US" sz="2700" b="1" dirty="0">
              <a:solidFill>
                <a:prstClr val="white">
                  <a:lumMod val="75000"/>
                </a:prst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3" name="Up Arrow 22"/>
          <p:cNvSpPr/>
          <p:nvPr/>
        </p:nvSpPr>
        <p:spPr>
          <a:xfrm>
            <a:off x="7856355" y="3681845"/>
            <a:ext cx="381000" cy="394855"/>
          </a:xfrm>
          <a:prstGeom prst="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Up Arrow 23"/>
          <p:cNvSpPr/>
          <p:nvPr/>
        </p:nvSpPr>
        <p:spPr>
          <a:xfrm>
            <a:off x="894842" y="3713580"/>
            <a:ext cx="381000" cy="394855"/>
          </a:xfrm>
          <a:prstGeom prst="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48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399" y="876300"/>
            <a:ext cx="5260769" cy="45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箴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23:26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我儿，要将你的心归我；你的眼目也要喜悦我的道路</a:t>
            </a:r>
            <a:r>
              <a:rPr lang="zh-CN" altLang="en-US" sz="2400" b="1" dirty="0" smtClea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2400" b="1" dirty="0" smtClean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defRPr/>
            </a:pPr>
            <a:endParaRPr lang="en-US" altLang="zh-CN" sz="2400" b="1" dirty="0" smtClean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defRPr/>
            </a:pPr>
            <a:endParaRPr lang="en-US" altLang="zh-CN" sz="2400" b="1" dirty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7:6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耶稣说：以赛亚指着你们假冒为善之人所说的预言是不错的。如经上说：这百姓用嘴唇尊敬我，心却远离我。</a:t>
            </a:r>
            <a:r>
              <a:rPr lang="en-US" altLang="zh-CN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7:7 </a:t>
            </a:r>
            <a:r>
              <a:rPr lang="zh-CN" altLang="en-US" sz="24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他们将人的吩咐当作道理教导人，所以拜我也是枉然。</a:t>
            </a:r>
            <a:endParaRPr lang="en-US" altLang="zh-CN" sz="2400" b="1" dirty="0" smtClean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defRPr/>
            </a:pPr>
            <a:endParaRPr lang="en-US" altLang="zh-CN" sz="2400" b="1" dirty="0" smtClean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Microsoft YaHei" panose="020B0503020204020204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447800" y="13991"/>
            <a:ext cx="6400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lang="zh-CN" altLang="en-US" sz="4400" b="1" kern="0" dirty="0" smtClean="0"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</a:rPr>
              <a:t>秘诀：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09700"/>
            <a:ext cx="3435046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124200" y="27367"/>
            <a:ext cx="4191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反</a:t>
            </a:r>
            <a:r>
              <a:rPr lang="zh-CN" altLang="en-US" sz="4400" b="1" kern="0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复</a:t>
            </a:r>
            <a:r>
              <a:rPr lang="zh-CN" altLang="en-US" sz="4400" b="1" kern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用心</a:t>
            </a:r>
            <a:r>
              <a:rPr lang="zh-CN" altLang="en-US" sz="4400" b="1" kern="0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听福音</a:t>
            </a:r>
            <a:endParaRPr lang="en-US" altLang="zh-CN" sz="4400" b="1" kern="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532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399" y="876300"/>
            <a:ext cx="5260769" cy="45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3:3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耶稣回答说：「我实实在在地告诉你，人若不重生，就不能见神的国。」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3:4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尼哥底母说：「人已经老了，如何能重生呢？岂能再进母腹生出来吗？」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3:5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耶稣说：「我实实在在的告诉你，人若不是从水和圣灵生的，就不能进神的国。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3:6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从肉身生的就是肉身；从灵生的就是灵。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Microsoft YaHei" panose="020B0503020204020204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8" name="Picture 2" descr="Image result for jesus lamb of go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15000"/>
          <a:stretch/>
        </p:blipFill>
        <p:spPr bwMode="auto">
          <a:xfrm>
            <a:off x="5418910" y="1104900"/>
            <a:ext cx="3500119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791200" y="3924300"/>
            <a:ext cx="2895600" cy="116955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35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这才是真正的与基督认同！</a:t>
            </a:r>
            <a:endParaRPr lang="en-US" sz="3500" b="1" dirty="0"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447800" y="13991"/>
            <a:ext cx="6400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</a:rPr>
              <a:t>秘诀：</a:t>
            </a:r>
            <a:r>
              <a:rPr lang="zh-CN" altLang="en-US" sz="4400" b="1" kern="0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反复</a:t>
            </a:r>
            <a:r>
              <a:rPr lang="zh-CN" altLang="en-US" sz="4400" b="1" kern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用心</a:t>
            </a:r>
            <a:r>
              <a:rPr lang="zh-CN" altLang="en-US" sz="4400" b="1" kern="0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听福音</a:t>
            </a:r>
            <a:endParaRPr lang="en-US" altLang="zh-CN" sz="4400" b="1" kern="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" name="Picture 2" descr="Image result for head and he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305300"/>
            <a:ext cx="2971800" cy="129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29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399" y="876300"/>
            <a:ext cx="5260769" cy="45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3:12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我对你们说地上的事，你们尚且不信，若说天上的事，如何能信呢？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3:13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除了从天降下、仍旧在天的人子，没有人升过天。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3:14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摩西在旷野怎样举蛇，人子也必照样被举起来，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3:15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叫一切信他的都得永生（或作：叫一切信的人在他里面得永生）。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3:16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「神爱世人，甚至将他的独生子赐给他们，叫一切信他的，不至灭亡，反得永生。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Microsoft YaHei" panose="020B0503020204020204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8" name="Picture 2" descr="Image result for jesus lamb of go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15000"/>
          <a:stretch/>
        </p:blipFill>
        <p:spPr bwMode="auto">
          <a:xfrm>
            <a:off x="5418910" y="1104900"/>
            <a:ext cx="3500119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791200" y="3924300"/>
            <a:ext cx="2895600" cy="116955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35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这才是真正的与基督认同！</a:t>
            </a:r>
            <a:endParaRPr lang="en-US" sz="3500" b="1" dirty="0"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447800" y="13991"/>
            <a:ext cx="6400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</a:rPr>
              <a:t>秘诀：</a:t>
            </a:r>
            <a:r>
              <a:rPr lang="zh-CN" altLang="en-US" sz="4400" b="1" kern="0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反复</a:t>
            </a:r>
            <a:r>
              <a:rPr lang="zh-CN" altLang="en-US" sz="4400" b="1" kern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用心</a:t>
            </a:r>
            <a:r>
              <a:rPr lang="zh-CN" altLang="en-US" sz="4400" b="1" kern="0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听福音</a:t>
            </a:r>
            <a:endParaRPr lang="en-US" altLang="zh-CN" sz="4400" b="1" kern="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Picture 2" descr="Image result for head and he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305300"/>
            <a:ext cx="2971800" cy="129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37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399" y="876300"/>
            <a:ext cx="5260769" cy="45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罗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6:5 </a:t>
            </a: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我们若在他死的形状上与他联合，也要在他复活的形状上与他联合；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6:6 </a:t>
            </a: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因为知道我们的旧人和他同钉十字架，使罪身灭绝，叫我们不再作罪的奴仆；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6:7 </a:t>
            </a: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因为已死的人是脱离了</a:t>
            </a: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罪。</a:t>
            </a:r>
            <a:r>
              <a:rPr kumimoji="0" lang="en-US" altLang="zh-CN" sz="22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5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For if we </a:t>
            </a:r>
            <a:r>
              <a:rPr kumimoji="0" lang="en-US" altLang="zh-CN" sz="22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have been united together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in the likeness of His death, certainly we also shall be </a:t>
            </a:r>
            <a:r>
              <a:rPr kumimoji="0" lang="en-US" altLang="zh-CN" sz="2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in the likeness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of </a:t>
            </a:r>
            <a:r>
              <a:rPr kumimoji="0" lang="en-US" altLang="zh-CN" sz="2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His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 resurrection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, </a:t>
            </a:r>
            <a:r>
              <a:rPr kumimoji="0" lang="en-US" altLang="zh-CN" sz="22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6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knowing this, that our old man </a:t>
            </a:r>
            <a:r>
              <a:rPr kumimoji="0" lang="en-US" altLang="zh-CN" sz="22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was crucified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with </a:t>
            </a:r>
            <a:r>
              <a:rPr kumimoji="0" lang="en-US" altLang="zh-CN" sz="2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Him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, that the body of sin might be 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done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away with, that we should no longer be slaves of sin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. </a:t>
            </a:r>
            <a:r>
              <a:rPr kumimoji="0" lang="en-US" altLang="zh-CN" sz="22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7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For he who has died has been 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freed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from sin.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Microsoft YaHei" panose="020B0503020204020204" pitchFamily="34" charset="-122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8" name="Picture 2" descr="Image result for jesus lamb of go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15000"/>
          <a:stretch/>
        </p:blipFill>
        <p:spPr bwMode="auto">
          <a:xfrm>
            <a:off x="5418910" y="1104900"/>
            <a:ext cx="3500119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791200" y="3924300"/>
            <a:ext cx="2895600" cy="116955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35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这才是真正的与基督认同！</a:t>
            </a:r>
            <a:endParaRPr lang="en-US" sz="3500" b="1" dirty="0"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447800" y="13991"/>
            <a:ext cx="6400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</a:rPr>
              <a:t>秘诀：</a:t>
            </a:r>
            <a:r>
              <a:rPr lang="zh-CN" altLang="en-US" sz="4400" b="1" kern="0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反复</a:t>
            </a:r>
            <a:r>
              <a:rPr lang="zh-CN" altLang="en-US" sz="4400" b="1" kern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用心</a:t>
            </a:r>
            <a:r>
              <a:rPr lang="zh-CN" altLang="en-US" sz="4400" b="1" kern="0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听福音</a:t>
            </a:r>
            <a:endParaRPr lang="en-US" altLang="zh-CN" sz="4400" b="1" kern="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192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399" y="876300"/>
            <a:ext cx="5260769" cy="45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林后</a:t>
            </a:r>
            <a:r>
              <a:rPr lang="en-US" sz="2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5:14 </a:t>
            </a:r>
            <a:r>
              <a:rPr lang="zh-CN" altLang="en-US" sz="2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原来基督的爱激励我们；因我们想，一人既替众人死，众人就都死了；</a:t>
            </a:r>
            <a:r>
              <a:rPr lang="en-US" sz="2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5:15 </a:t>
            </a:r>
            <a:r>
              <a:rPr lang="zh-CN" altLang="en-US" sz="2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并且他替众人死，是叫那些活着的人不再</a:t>
            </a:r>
            <a:r>
              <a:rPr lang="zh-CN" altLang="en-US" sz="2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为</a:t>
            </a:r>
            <a:r>
              <a:rPr lang="en-US" altLang="zh-CN" sz="2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(unto/for)</a:t>
            </a:r>
            <a:r>
              <a:rPr lang="zh-CN" altLang="en-US" sz="2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自</a:t>
            </a:r>
            <a:r>
              <a:rPr lang="zh-CN" altLang="en-US" sz="2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己活，乃</a:t>
            </a:r>
            <a:r>
              <a:rPr lang="zh-CN" altLang="en-US" sz="2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为替</a:t>
            </a:r>
            <a:r>
              <a:rPr lang="zh-CN" altLang="en-US" sz="2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他们死而复活的主活。</a:t>
            </a:r>
            <a:r>
              <a:rPr lang="en-US" sz="2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5:16 </a:t>
            </a:r>
            <a:r>
              <a:rPr lang="zh-CN" altLang="en-US" sz="2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所以，我们从今以后，不凭着外貌（原文是肉体；本节同）认人了。虽然凭着外貌认过基督，如今却不再这样认他了。</a:t>
            </a:r>
            <a:r>
              <a:rPr lang="en-US" sz="2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5:17 </a:t>
            </a:r>
            <a:r>
              <a:rPr lang="zh-CN" altLang="en-US" sz="2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若有人在基督里，他就是新造的人，旧事已过，都变成新的了</a:t>
            </a:r>
            <a:r>
              <a:rPr lang="zh-CN" altLang="en-US" sz="2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sz="2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8" name="Picture 2" descr="Image result for jesus lamb of go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15000"/>
          <a:stretch/>
        </p:blipFill>
        <p:spPr bwMode="auto">
          <a:xfrm>
            <a:off x="5418910" y="1104900"/>
            <a:ext cx="3500119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791200" y="3924300"/>
            <a:ext cx="2895600" cy="116955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35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这才是真正的与基督认同！</a:t>
            </a:r>
            <a:endParaRPr lang="en-US" sz="3500" b="1" dirty="0"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447800" y="13991"/>
            <a:ext cx="6400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</a:rPr>
              <a:t>秘诀：</a:t>
            </a:r>
            <a:r>
              <a:rPr lang="zh-CN" altLang="en-US" sz="4400" b="1" kern="0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反复</a:t>
            </a:r>
            <a:r>
              <a:rPr lang="zh-CN" altLang="en-US" sz="4400" b="1" kern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用心</a:t>
            </a:r>
            <a:r>
              <a:rPr lang="zh-CN" altLang="en-US" sz="4400" b="1" kern="0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听福音</a:t>
            </a:r>
            <a:endParaRPr lang="en-US" altLang="zh-CN" sz="4400" b="1" kern="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783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399" y="876300"/>
            <a:ext cx="5260769" cy="45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2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林</a:t>
            </a:r>
            <a:r>
              <a:rPr lang="zh-CN" altLang="en-US" sz="2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后</a:t>
            </a:r>
            <a:r>
              <a:rPr lang="en-US" sz="2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5:18 </a:t>
            </a:r>
            <a:r>
              <a:rPr lang="zh-CN" altLang="en-US" sz="2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一切都是出于神；他藉着基督使我们与他和好，又将劝人与他和好的职分赐给我们。</a:t>
            </a:r>
            <a:r>
              <a:rPr lang="en-US" sz="2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5:19 </a:t>
            </a:r>
            <a:r>
              <a:rPr lang="zh-CN" altLang="en-US" sz="2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这就是神在基督里，叫世人与自己和好，不将他们的过犯归到他们身上，并且将这和好的道理託付了我们。</a:t>
            </a:r>
            <a:r>
              <a:rPr lang="en-US" sz="2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5:20 </a:t>
            </a:r>
            <a:r>
              <a:rPr lang="zh-CN" altLang="en-US" sz="2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所以，我们作基督的使者，就好象神藉我们劝你们一般。我们替基督求你们与神和好。</a:t>
            </a:r>
            <a:r>
              <a:rPr lang="en-US" sz="2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5:21 </a:t>
            </a:r>
            <a:r>
              <a:rPr lang="zh-CN" altLang="en-US" sz="26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神使那无罪（无罪：原文是不知罪）的，替我们成为罪，好叫我们在他里面成为神的义。</a:t>
            </a:r>
            <a:endParaRPr lang="en-US" sz="2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8" name="Picture 2" descr="Image result for jesus lamb of go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15000"/>
          <a:stretch/>
        </p:blipFill>
        <p:spPr bwMode="auto">
          <a:xfrm>
            <a:off x="5418910" y="1104900"/>
            <a:ext cx="3500119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791200" y="3924300"/>
            <a:ext cx="2895600" cy="116955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35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这才是真正的与基督认同！</a:t>
            </a:r>
            <a:endParaRPr lang="en-US" sz="3500" b="1" dirty="0"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447800" y="13991"/>
            <a:ext cx="6400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</a:rPr>
              <a:t>秘诀：</a:t>
            </a:r>
            <a:r>
              <a:rPr lang="zh-CN" altLang="en-US" sz="4400" b="1" kern="0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反复</a:t>
            </a:r>
            <a:r>
              <a:rPr lang="zh-CN" altLang="en-US" sz="4400" b="1" kern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用心</a:t>
            </a:r>
            <a:r>
              <a:rPr lang="zh-CN" altLang="en-US" sz="4400" b="1" kern="0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听福音</a:t>
            </a:r>
            <a:endParaRPr lang="en-US" altLang="zh-CN" sz="4400" b="1" kern="0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397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399" y="876300"/>
            <a:ext cx="5260769" cy="45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zh-CN" altLang="en-US" sz="27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诗</a:t>
            </a:r>
            <a:r>
              <a:rPr lang="en-US" altLang="zh-CN" sz="27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1:1 </a:t>
            </a:r>
            <a:r>
              <a:rPr lang="zh-CN" altLang="en-US" sz="27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不从恶人的计谋，不站罪人的道路，不坐亵慢人的座位，</a:t>
            </a:r>
            <a:r>
              <a:rPr lang="en-US" altLang="zh-CN" sz="27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1:2 </a:t>
            </a:r>
            <a:r>
              <a:rPr lang="zh-CN" altLang="en-US" sz="27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惟喜爱耶和华的律法，昼夜思想，这人便为有福！</a:t>
            </a:r>
            <a:r>
              <a:rPr lang="en-US" altLang="zh-CN" sz="27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1:3 </a:t>
            </a:r>
            <a:r>
              <a:rPr lang="zh-CN" altLang="en-US" sz="2700" b="1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他要象一棵树栽在溪水旁，按时候结果子，叶子也不枯乾。凡他所做的尽都顺利。</a:t>
            </a:r>
            <a:endParaRPr kumimoji="0" lang="zh-CN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Microsoft YaHei" panose="020B0503020204020204" pitchFamily="34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447800" y="13991"/>
            <a:ext cx="6400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lang="zh-CN" altLang="en-US" sz="4400" b="1" kern="0" dirty="0" smtClean="0"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</a:rPr>
              <a:t>秘诀：</a:t>
            </a:r>
            <a:r>
              <a:rPr lang="zh-CN" altLang="en-US" sz="4400" b="1" kern="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反复</a:t>
            </a:r>
            <a:r>
              <a:rPr lang="zh-CN" altLang="en-US" sz="44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用心</a:t>
            </a:r>
            <a:r>
              <a:rPr lang="zh-CN" altLang="en-US" sz="4400" b="1" kern="0" dirty="0" smtClea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听福音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09700"/>
            <a:ext cx="3435046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head and he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305300"/>
            <a:ext cx="2971800" cy="129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26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-16945"/>
            <a:ext cx="6391275" cy="375285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28600" y="3781416"/>
            <a:ext cx="2162382" cy="1895484"/>
            <a:chOff x="228600" y="3781416"/>
            <a:chExt cx="2162382" cy="1895484"/>
          </a:xfrm>
        </p:grpSpPr>
        <p:pic>
          <p:nvPicPr>
            <p:cNvPr id="3078" name="Picture 6" descr="Image result for car in ditch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08" r="15881" b="17011"/>
            <a:stretch/>
          </p:blipFill>
          <p:spPr bwMode="auto">
            <a:xfrm>
              <a:off x="228600" y="3781416"/>
              <a:ext cx="2162382" cy="1895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3"/>
            <p:cNvSpPr txBox="1">
              <a:spLocks noChangeArrowheads="1"/>
            </p:cNvSpPr>
            <p:nvPr/>
          </p:nvSpPr>
          <p:spPr bwMode="auto">
            <a:xfrm>
              <a:off x="485172" y="3890076"/>
              <a:ext cx="1600200" cy="165095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Tx/>
                <a:buNone/>
                <a:tabLst/>
                <a:defRPr/>
              </a:pPr>
              <a:r>
                <a:rPr kumimoji="0" lang="zh-CN" altLang="en-US" sz="5400" b="1" i="0" u="none" strike="noStrike" kern="0" cap="none" spc="0" normalizeH="0" baseline="0" noProof="0" dirty="0" smtClean="0">
                  <a:ln>
                    <a:solidFill>
                      <a:prstClr val="white"/>
                    </a:solidFill>
                  </a:ln>
                  <a:solidFill>
                    <a:srgbClr val="C0504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无法主义</a:t>
              </a:r>
              <a:endParaRPr kumimoji="0" lang="zh-CN" altLang="en-US" sz="5400" b="1" i="0" u="none" strike="noStrike" kern="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512687" y="3782640"/>
            <a:ext cx="2174113" cy="1905767"/>
            <a:chOff x="6512687" y="3782640"/>
            <a:chExt cx="2174113" cy="1905767"/>
          </a:xfrm>
        </p:grpSpPr>
        <p:pic>
          <p:nvPicPr>
            <p:cNvPr id="34" name="Picture 6" descr="Image result for car in ditch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08" r="15881" b="17011"/>
            <a:stretch/>
          </p:blipFill>
          <p:spPr bwMode="auto">
            <a:xfrm flipH="1">
              <a:off x="6512687" y="3782640"/>
              <a:ext cx="2174113" cy="1905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tangle 3"/>
            <p:cNvSpPr txBox="1">
              <a:spLocks noChangeArrowheads="1"/>
            </p:cNvSpPr>
            <p:nvPr/>
          </p:nvSpPr>
          <p:spPr bwMode="auto">
            <a:xfrm>
              <a:off x="6781800" y="3890076"/>
              <a:ext cx="1600200" cy="165095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Tx/>
                <a:buNone/>
                <a:tabLst/>
                <a:defRPr/>
              </a:pPr>
              <a:r>
                <a:rPr kumimoji="0" lang="zh-CN" altLang="en-US" sz="5400" b="1" i="0" u="none" strike="noStrike" kern="0" cap="none" spc="0" normalizeH="0" baseline="0" noProof="0" dirty="0" smtClean="0">
                  <a:ln>
                    <a:solidFill>
                      <a:prstClr val="white"/>
                    </a:solidFill>
                  </a:ln>
                  <a:solidFill>
                    <a:srgbClr val="C0504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律法主义</a:t>
              </a:r>
              <a:endParaRPr kumimoji="0" lang="zh-CN" altLang="en-US" sz="5400" b="1" i="0" u="none" strike="noStrike" kern="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435296" y="3591319"/>
            <a:ext cx="3670784" cy="2223793"/>
            <a:chOff x="2435296" y="3591319"/>
            <a:chExt cx="3670784" cy="2223793"/>
          </a:xfrm>
        </p:grpSpPr>
        <p:sp>
          <p:nvSpPr>
            <p:cNvPr id="17" name="Freeform 16"/>
            <p:cNvSpPr/>
            <p:nvPr/>
          </p:nvSpPr>
          <p:spPr>
            <a:xfrm rot="21391669">
              <a:off x="2435296" y="3687366"/>
              <a:ext cx="498528" cy="1976252"/>
            </a:xfrm>
            <a:custGeom>
              <a:avLst/>
              <a:gdLst>
                <a:gd name="connsiteX0" fmla="*/ 445324 w 445324"/>
                <a:gd name="connsiteY0" fmla="*/ 0 h 1787236"/>
                <a:gd name="connsiteX1" fmla="*/ 118753 w 445324"/>
                <a:gd name="connsiteY1" fmla="*/ 902524 h 1787236"/>
                <a:gd name="connsiteX2" fmla="*/ 0 w 445324"/>
                <a:gd name="connsiteY2" fmla="*/ 1787236 h 1787236"/>
                <a:gd name="connsiteX0" fmla="*/ 445324 w 445324"/>
                <a:gd name="connsiteY0" fmla="*/ 0 h 1787236"/>
                <a:gd name="connsiteX1" fmla="*/ 171793 w 445324"/>
                <a:gd name="connsiteY1" fmla="*/ 918633 h 1787236"/>
                <a:gd name="connsiteX2" fmla="*/ 0 w 445324"/>
                <a:gd name="connsiteY2" fmla="*/ 1787236 h 1787236"/>
                <a:gd name="connsiteX0" fmla="*/ 445324 w 445324"/>
                <a:gd name="connsiteY0" fmla="*/ 0 h 1787236"/>
                <a:gd name="connsiteX1" fmla="*/ 102841 w 445324"/>
                <a:gd name="connsiteY1" fmla="*/ 913263 h 1787236"/>
                <a:gd name="connsiteX2" fmla="*/ 0 w 445324"/>
                <a:gd name="connsiteY2" fmla="*/ 1787236 h 1787236"/>
                <a:gd name="connsiteX0" fmla="*/ 445324 w 445324"/>
                <a:gd name="connsiteY0" fmla="*/ 0 h 1787236"/>
                <a:gd name="connsiteX1" fmla="*/ 102841 w 445324"/>
                <a:gd name="connsiteY1" fmla="*/ 913263 h 1787236"/>
                <a:gd name="connsiteX2" fmla="*/ 0 w 445324"/>
                <a:gd name="connsiteY2" fmla="*/ 1787236 h 1787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5324" h="1787236">
                  <a:moveTo>
                    <a:pt x="445324" y="0"/>
                  </a:moveTo>
                  <a:cubicBezTo>
                    <a:pt x="319149" y="302325"/>
                    <a:pt x="187670" y="497255"/>
                    <a:pt x="102841" y="913263"/>
                  </a:cubicBezTo>
                  <a:cubicBezTo>
                    <a:pt x="18012" y="1329271"/>
                    <a:pt x="22266" y="1493816"/>
                    <a:pt x="0" y="1787236"/>
                  </a:cubicBezTo>
                </a:path>
              </a:pathLst>
            </a:custGeom>
            <a:noFill/>
            <a:ln w="1016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 rot="19117996">
              <a:off x="5632286" y="3591319"/>
              <a:ext cx="473794" cy="2223793"/>
            </a:xfrm>
            <a:custGeom>
              <a:avLst/>
              <a:gdLst>
                <a:gd name="connsiteX0" fmla="*/ 445324 w 445324"/>
                <a:gd name="connsiteY0" fmla="*/ 0 h 1787236"/>
                <a:gd name="connsiteX1" fmla="*/ 118753 w 445324"/>
                <a:gd name="connsiteY1" fmla="*/ 902524 h 1787236"/>
                <a:gd name="connsiteX2" fmla="*/ 0 w 445324"/>
                <a:gd name="connsiteY2" fmla="*/ 1787236 h 1787236"/>
                <a:gd name="connsiteX0" fmla="*/ 445324 w 445324"/>
                <a:gd name="connsiteY0" fmla="*/ 0 h 1787236"/>
                <a:gd name="connsiteX1" fmla="*/ 171793 w 445324"/>
                <a:gd name="connsiteY1" fmla="*/ 918633 h 1787236"/>
                <a:gd name="connsiteX2" fmla="*/ 0 w 445324"/>
                <a:gd name="connsiteY2" fmla="*/ 1787236 h 1787236"/>
                <a:gd name="connsiteX0" fmla="*/ 445324 w 445324"/>
                <a:gd name="connsiteY0" fmla="*/ 0 h 1787236"/>
                <a:gd name="connsiteX1" fmla="*/ 102841 w 445324"/>
                <a:gd name="connsiteY1" fmla="*/ 913263 h 1787236"/>
                <a:gd name="connsiteX2" fmla="*/ 0 w 445324"/>
                <a:gd name="connsiteY2" fmla="*/ 1787236 h 1787236"/>
                <a:gd name="connsiteX0" fmla="*/ 445324 w 445324"/>
                <a:gd name="connsiteY0" fmla="*/ 0 h 1787236"/>
                <a:gd name="connsiteX1" fmla="*/ 102841 w 445324"/>
                <a:gd name="connsiteY1" fmla="*/ 913263 h 1787236"/>
                <a:gd name="connsiteX2" fmla="*/ 0 w 445324"/>
                <a:gd name="connsiteY2" fmla="*/ 1787236 h 1787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5324" h="1787236">
                  <a:moveTo>
                    <a:pt x="445324" y="0"/>
                  </a:moveTo>
                  <a:cubicBezTo>
                    <a:pt x="319149" y="302325"/>
                    <a:pt x="187670" y="497255"/>
                    <a:pt x="102841" y="913263"/>
                  </a:cubicBezTo>
                  <a:cubicBezTo>
                    <a:pt x="18012" y="1329271"/>
                    <a:pt x="22266" y="1493816"/>
                    <a:pt x="0" y="1787236"/>
                  </a:cubicBezTo>
                </a:path>
              </a:pathLst>
            </a:custGeom>
            <a:noFill/>
            <a:ln w="1047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 rot="18586678">
              <a:off x="3810263" y="3851060"/>
              <a:ext cx="1177591" cy="1827634"/>
            </a:xfrm>
            <a:custGeom>
              <a:avLst/>
              <a:gdLst>
                <a:gd name="connsiteX0" fmla="*/ 445324 w 445324"/>
                <a:gd name="connsiteY0" fmla="*/ 0 h 1787236"/>
                <a:gd name="connsiteX1" fmla="*/ 118753 w 445324"/>
                <a:gd name="connsiteY1" fmla="*/ 902524 h 1787236"/>
                <a:gd name="connsiteX2" fmla="*/ 0 w 445324"/>
                <a:gd name="connsiteY2" fmla="*/ 1787236 h 1787236"/>
                <a:gd name="connsiteX0" fmla="*/ 445324 w 445324"/>
                <a:gd name="connsiteY0" fmla="*/ 0 h 1787236"/>
                <a:gd name="connsiteX1" fmla="*/ 171793 w 445324"/>
                <a:gd name="connsiteY1" fmla="*/ 918633 h 1787236"/>
                <a:gd name="connsiteX2" fmla="*/ 0 w 445324"/>
                <a:gd name="connsiteY2" fmla="*/ 1787236 h 1787236"/>
                <a:gd name="connsiteX0" fmla="*/ 445324 w 445324"/>
                <a:gd name="connsiteY0" fmla="*/ 0 h 1787236"/>
                <a:gd name="connsiteX1" fmla="*/ 102841 w 445324"/>
                <a:gd name="connsiteY1" fmla="*/ 913263 h 1787236"/>
                <a:gd name="connsiteX2" fmla="*/ 0 w 445324"/>
                <a:gd name="connsiteY2" fmla="*/ 1787236 h 1787236"/>
                <a:gd name="connsiteX0" fmla="*/ 445324 w 445324"/>
                <a:gd name="connsiteY0" fmla="*/ 0 h 1787236"/>
                <a:gd name="connsiteX1" fmla="*/ 102841 w 445324"/>
                <a:gd name="connsiteY1" fmla="*/ 913263 h 1787236"/>
                <a:gd name="connsiteX2" fmla="*/ 0 w 445324"/>
                <a:gd name="connsiteY2" fmla="*/ 1787236 h 1787236"/>
                <a:gd name="connsiteX0" fmla="*/ 755524 w 755524"/>
                <a:gd name="connsiteY0" fmla="*/ 0 h 1526100"/>
                <a:gd name="connsiteX1" fmla="*/ 413041 w 755524"/>
                <a:gd name="connsiteY1" fmla="*/ 913263 h 1526100"/>
                <a:gd name="connsiteX2" fmla="*/ 0 w 755524"/>
                <a:gd name="connsiteY2" fmla="*/ 1526100 h 1526100"/>
                <a:gd name="connsiteX0" fmla="*/ 755524 w 755524"/>
                <a:gd name="connsiteY0" fmla="*/ 0 h 1526100"/>
                <a:gd name="connsiteX1" fmla="*/ 413041 w 755524"/>
                <a:gd name="connsiteY1" fmla="*/ 913263 h 1526100"/>
                <a:gd name="connsiteX2" fmla="*/ 0 w 755524"/>
                <a:gd name="connsiteY2" fmla="*/ 1526100 h 1526100"/>
                <a:gd name="connsiteX0" fmla="*/ 755524 w 755524"/>
                <a:gd name="connsiteY0" fmla="*/ 0 h 1526100"/>
                <a:gd name="connsiteX1" fmla="*/ 343785 w 755524"/>
                <a:gd name="connsiteY1" fmla="*/ 892377 h 1526100"/>
                <a:gd name="connsiteX2" fmla="*/ 0 w 755524"/>
                <a:gd name="connsiteY2" fmla="*/ 1526100 h 1526100"/>
                <a:gd name="connsiteX0" fmla="*/ 755524 w 755524"/>
                <a:gd name="connsiteY0" fmla="*/ 0 h 1526100"/>
                <a:gd name="connsiteX1" fmla="*/ 296937 w 755524"/>
                <a:gd name="connsiteY1" fmla="*/ 873192 h 1526100"/>
                <a:gd name="connsiteX2" fmla="*/ 0 w 755524"/>
                <a:gd name="connsiteY2" fmla="*/ 1526100 h 1526100"/>
                <a:gd name="connsiteX0" fmla="*/ 665224 w 665224"/>
                <a:gd name="connsiteY0" fmla="*/ 0 h 1561089"/>
                <a:gd name="connsiteX1" fmla="*/ 206637 w 665224"/>
                <a:gd name="connsiteY1" fmla="*/ 873192 h 1561089"/>
                <a:gd name="connsiteX2" fmla="*/ 0 w 665224"/>
                <a:gd name="connsiteY2" fmla="*/ 1561089 h 1561089"/>
                <a:gd name="connsiteX0" fmla="*/ 665224 w 665224"/>
                <a:gd name="connsiteY0" fmla="*/ 0 h 1561089"/>
                <a:gd name="connsiteX1" fmla="*/ 206637 w 665224"/>
                <a:gd name="connsiteY1" fmla="*/ 873192 h 1561089"/>
                <a:gd name="connsiteX2" fmla="*/ 0 w 665224"/>
                <a:gd name="connsiteY2" fmla="*/ 1561089 h 1561089"/>
                <a:gd name="connsiteX0" fmla="*/ 665224 w 665224"/>
                <a:gd name="connsiteY0" fmla="*/ 0 h 1561089"/>
                <a:gd name="connsiteX1" fmla="*/ 54061 w 665224"/>
                <a:gd name="connsiteY1" fmla="*/ 733307 h 1561089"/>
                <a:gd name="connsiteX2" fmla="*/ 0 w 665224"/>
                <a:gd name="connsiteY2" fmla="*/ 1561089 h 1561089"/>
                <a:gd name="connsiteX0" fmla="*/ 665224 w 665224"/>
                <a:gd name="connsiteY0" fmla="*/ 0 h 1561089"/>
                <a:gd name="connsiteX1" fmla="*/ 415210 w 665224"/>
                <a:gd name="connsiteY1" fmla="*/ 255756 h 1561089"/>
                <a:gd name="connsiteX2" fmla="*/ 54061 w 665224"/>
                <a:gd name="connsiteY2" fmla="*/ 733307 h 1561089"/>
                <a:gd name="connsiteX3" fmla="*/ 0 w 665224"/>
                <a:gd name="connsiteY3" fmla="*/ 1561089 h 1561089"/>
                <a:gd name="connsiteX0" fmla="*/ 820950 w 820950"/>
                <a:gd name="connsiteY0" fmla="*/ 0 h 1355244"/>
                <a:gd name="connsiteX1" fmla="*/ 570936 w 820950"/>
                <a:gd name="connsiteY1" fmla="*/ 255756 h 1355244"/>
                <a:gd name="connsiteX2" fmla="*/ 209787 w 820950"/>
                <a:gd name="connsiteY2" fmla="*/ 733307 h 1355244"/>
                <a:gd name="connsiteX3" fmla="*/ 0 w 820950"/>
                <a:gd name="connsiteY3" fmla="*/ 1355244 h 135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0950" h="1355244">
                  <a:moveTo>
                    <a:pt x="820950" y="0"/>
                  </a:moveTo>
                  <a:cubicBezTo>
                    <a:pt x="791560" y="42256"/>
                    <a:pt x="672796" y="133538"/>
                    <a:pt x="570936" y="255756"/>
                  </a:cubicBezTo>
                  <a:cubicBezTo>
                    <a:pt x="469076" y="377974"/>
                    <a:pt x="304943" y="550059"/>
                    <a:pt x="209787" y="733307"/>
                  </a:cubicBezTo>
                  <a:cubicBezTo>
                    <a:pt x="114631" y="916555"/>
                    <a:pt x="48069" y="1066908"/>
                    <a:pt x="0" y="1355244"/>
                  </a:cubicBezTo>
                </a:path>
              </a:pathLst>
            </a:custGeom>
            <a:noFill/>
            <a:ln w="1397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2983189" y="4573383"/>
            <a:ext cx="2491916" cy="78318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因信称义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18" name="Picture 2" descr="Image result for jesus sav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30" y="299131"/>
            <a:ext cx="258507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3217398" y="1524369"/>
            <a:ext cx="2665640" cy="111846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7500" b="1" i="0" u="none" strike="noStrike" kern="0" cap="none" spc="0" normalizeH="0" baseline="0" noProof="0" dirty="0" smtClean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？？？</a:t>
            </a:r>
            <a:endParaRPr kumimoji="0" lang="zh-CN" altLang="en-US" sz="7500" b="1" i="0" u="none" strike="noStrike" kern="0" cap="none" spc="0" normalizeH="0" baseline="0" noProof="0" dirty="0">
              <a:ln w="19050">
                <a:solidFill>
                  <a:prstClr val="white"/>
                </a:solidFill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pic>
        <p:nvPicPr>
          <p:cNvPr id="13" name="Picture 2" descr="http://internationalscholarshipguide.com/wp-content/uploads/2013/01/driving-a-car-in-the-U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412" y="2932509"/>
            <a:ext cx="2089387" cy="142542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3194609" y="1396547"/>
            <a:ext cx="2707933" cy="139112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/>
          <a:scene3d>
            <a:camera prst="perspectiveContrastingLeftFacing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000" b="1" kern="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基督在我里面</a:t>
            </a:r>
            <a:r>
              <a:rPr lang="zh-CN" altLang="en-US" sz="40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活着</a:t>
            </a:r>
            <a:endParaRPr lang="zh-CN" altLang="en-US" sz="4000" b="1" kern="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702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9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"/>
            <a:ext cx="8724900" cy="10926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500" b="1" i="0" u="none" strike="noStrike" kern="1200" cap="none" spc="42" normalizeH="0" baseline="0" noProof="0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什么是圣经意义的信？</a:t>
            </a:r>
            <a:endParaRPr kumimoji="0" lang="en-US" sz="6500" b="1" i="0" u="none" strike="noStrike" kern="1200" cap="none" spc="42" normalizeH="0" baseline="0" noProof="0" dirty="0">
              <a:ln w="11430">
                <a:noFill/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楷体" pitchFamily="49" charset="-122"/>
              <a:ea typeface="楷体" pitchFamily="49" charset="-122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543300"/>
            <a:ext cx="8534400" cy="240065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罗10:10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因为人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心里相信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，就可以称义；口里承认，就可以得救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。For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with the heart one believes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unto righteousness, and with the mouth confession is made unto salvation.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56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876300"/>
            <a:ext cx="5715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徒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16:14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有一个卖紫色布疋的妇人，名叫吕底亚，是推雅推喇城的人，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素来敬拜神。她听见了，主就开导她的心，叫她留心听保罗所讲的话。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16:15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她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和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她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一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家既领了洗，便求我们说：你们若以为我是真信主的（或作：你们若以为我是忠心事主的），请到我家里来住。于是强留我们。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16:16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后来，我们往那祷告的地方去。有一个使女迎着面来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，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她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被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巫鬼所附，用法术，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叫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她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主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人们大得财利。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16:17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她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跟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随保罗和我们，喊着说：这些人是至高神的仆人，对你们传说救人的道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766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信神的例子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104900"/>
            <a:ext cx="3181628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81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876300"/>
            <a:ext cx="5715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可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9:23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耶稣对他说：你若能信，在信的人，凡事都能。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9:24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孩子的父亲立时喊着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说：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我信！但我信不足，求主帮助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Immediately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the father of the child cried out and said with tears, “Lord, I believe; help my unbelief!”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9:25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耶稣看见众人都跑上来，就斥责那污鬼说：你这聋哑的鬼，我吩咐你从他里头出来，再不要进去！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9:26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那鬼喊叫，使孩子大大的抽了一阵疯，就出来了。孩子好象死了一般。以致众人多半说：他是死了。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9:27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但耶稣拉着他的手，扶他起来，他就站起来了。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" t="3378" r="4381" b="2003"/>
          <a:stretch/>
        </p:blipFill>
        <p:spPr>
          <a:xfrm>
            <a:off x="5821936" y="1028700"/>
            <a:ext cx="2971800" cy="4267200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276600" y="13991"/>
            <a:ext cx="4343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信神的例子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88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399" y="876300"/>
            <a:ext cx="5260769" cy="45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罗</a:t>
            </a:r>
            <a:r>
              <a: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6:5 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我们若在他死的形状上与他联合，也要在他复活的形状上与他联合；</a:t>
            </a:r>
            <a:r>
              <a: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6:6 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因为知道我们的旧人和他同钉十字架，使罪身灭绝，叫我们不再作罪的奴仆；</a:t>
            </a:r>
            <a:r>
              <a: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6:7 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因为已死的人是脱离了罪。</a:t>
            </a:r>
            <a:r>
              <a:rPr kumimoji="0" lang="en-US" altLang="zh-CN" sz="22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5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For if we </a:t>
            </a:r>
            <a:r>
              <a:rPr kumimoji="0" lang="en-US" altLang="zh-CN" sz="22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have been united together 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in the likeness of His death, certainly we also shall be </a:t>
            </a:r>
            <a:r>
              <a:rPr kumimoji="0" lang="en-US" altLang="zh-CN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in the likeness 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of </a:t>
            </a:r>
            <a:r>
              <a:rPr kumimoji="0" lang="en-US" altLang="zh-CN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His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 resurrection, </a:t>
            </a:r>
            <a:r>
              <a:rPr kumimoji="0" lang="en-US" altLang="zh-CN" sz="22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6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 knowing this, that our old man </a:t>
            </a:r>
            <a:r>
              <a:rPr kumimoji="0" lang="en-US" altLang="zh-CN" sz="2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was crucified 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with </a:t>
            </a:r>
            <a:r>
              <a:rPr kumimoji="0" lang="en-US" altLang="zh-CN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Him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, that the body of sin might be done away with, that we should no longer be slaves of sin. </a:t>
            </a:r>
            <a:r>
              <a:rPr kumimoji="0" lang="en-US" altLang="zh-CN" sz="22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7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 For he who has died has been freed from sin.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Microsoft YaHei" panose="020B0503020204020204" pitchFamily="34" charset="-122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  <a:ln>
            <a:solidFill>
              <a:schemeClr val="accent1">
                <a:lumMod val="75000"/>
                <a:alpha val="99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8" name="Picture 2" descr="Image result for jesus lamb of go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15000"/>
          <a:stretch/>
        </p:blipFill>
        <p:spPr bwMode="auto">
          <a:xfrm>
            <a:off x="5418910" y="1104900"/>
            <a:ext cx="3500119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19200" y="13991"/>
            <a:ext cx="65532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lang="zh-CN" altLang="en-US" sz="4400" b="1" kern="0" dirty="0" smtClean="0"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</a:rPr>
              <a:t>这该</a:t>
            </a:r>
            <a:r>
              <a:rPr lang="zh-CN" altLang="en-US" sz="4400" b="1" kern="0" dirty="0"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</a:rPr>
              <a:t>如</a:t>
            </a:r>
            <a:r>
              <a:rPr lang="zh-CN" altLang="en-US" sz="4400" b="1" kern="0" dirty="0" smtClean="0"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</a:rPr>
              <a:t>何信？怎么才叫信？</a:t>
            </a:r>
            <a:endParaRPr kumimoji="0" lang="en-US" altLang="zh-CN" sz="4400" b="1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91200" y="3924300"/>
            <a:ext cx="2895600" cy="116955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35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这才是真正的与基督认同！</a:t>
            </a:r>
            <a:endParaRPr lang="en-US" sz="3500" b="1" dirty="0"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830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2438400" y="-53289"/>
            <a:ext cx="4553227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5600" b="1" i="0" u="none" strike="noStrike" kern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旧心</a:t>
            </a:r>
            <a:r>
              <a:rPr kumimoji="0" lang="zh-CN" altLang="en-US" sz="5600" b="1" i="0" u="none" strike="noStrike" kern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5600" b="1" i="0" u="none" strike="noStrike" kern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vs </a:t>
            </a:r>
            <a:r>
              <a:rPr kumimoji="0" lang="zh-CN" altLang="en-US" sz="5600" b="1" i="0" u="none" strike="noStrike" kern="0" normalizeH="0" baseline="0" noProof="0" dirty="0" smtClean="0">
                <a:ln w="9525">
                  <a:solidFill>
                    <a:srgbClr val="33CC33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新心</a:t>
            </a:r>
            <a:endParaRPr kumimoji="0" lang="zh-CN" altLang="en-US" sz="5600" b="1" i="0" u="none" strike="noStrike" kern="0" normalizeH="0" baseline="0" noProof="0" dirty="0">
              <a:ln w="9525">
                <a:solidFill>
                  <a:srgbClr val="33CC33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086627" y="2019300"/>
            <a:ext cx="3810000" cy="31690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14656" y="3311700"/>
            <a:ext cx="1597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内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心相信的谎言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96326" y="3314700"/>
            <a:ext cx="1715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内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心相信的真理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270040" y="2228722"/>
            <a:ext cx="1210588" cy="1022752"/>
            <a:chOff x="5410200" y="2645438"/>
            <a:chExt cx="1210588" cy="1022752"/>
          </a:xfrm>
        </p:grpSpPr>
        <p:sp>
          <p:nvSpPr>
            <p:cNvPr id="12" name="TextBox 11"/>
            <p:cNvSpPr txBox="1"/>
            <p:nvPr/>
          </p:nvSpPr>
          <p:spPr>
            <a:xfrm>
              <a:off x="5410200" y="2645438"/>
              <a:ext cx="12105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CC33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新我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3" name="Up Arrow 12"/>
            <p:cNvSpPr/>
            <p:nvPr/>
          </p:nvSpPr>
          <p:spPr>
            <a:xfrm>
              <a:off x="5835253" y="3273335"/>
              <a:ext cx="381000" cy="394855"/>
            </a:xfrm>
            <a:prstGeom prst="up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507617" y="2193844"/>
            <a:ext cx="1210588" cy="1054630"/>
            <a:chOff x="7205067" y="2662394"/>
            <a:chExt cx="1210588" cy="1054630"/>
          </a:xfrm>
        </p:grpSpPr>
        <p:sp>
          <p:nvSpPr>
            <p:cNvPr id="14" name="Up Arrow 13"/>
            <p:cNvSpPr/>
            <p:nvPr/>
          </p:nvSpPr>
          <p:spPr>
            <a:xfrm>
              <a:off x="7624841" y="3322169"/>
              <a:ext cx="381000" cy="394855"/>
            </a:xfrm>
            <a:prstGeom prst="up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05067" y="2662394"/>
              <a:ext cx="12105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肉体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</p:grpSp>
      <p:pic>
        <p:nvPicPr>
          <p:cNvPr id="17" name="Picture 2" descr="Image result for he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161" y="230017"/>
            <a:ext cx="1793755" cy="156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6377" y="875345"/>
            <a:ext cx="491400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结36:24 我必从各国收取你们，从列邦聚集你们，引导你们归回本地。36:25 我必用清水灑在你们身上，你们就洁净了。我要洁净你们，使你们脱离一切的污秽，弃掉一切的偶象。36:26 </a:t>
            </a:r>
            <a:r>
              <a:rPr lang="en-US" sz="2400" b="1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我也要赐给你们一个新心，将新灵放在你们里面，又从你们的肉体中除掉石心，赐给你们肉心</a:t>
            </a:r>
            <a:r>
              <a:rPr lang="en-US" sz="24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dirty="0"/>
              <a:t> </a:t>
            </a:r>
            <a:r>
              <a:rPr lang="en-US" sz="2200" b="1" dirty="0"/>
              <a:t>And I </a:t>
            </a:r>
            <a:r>
              <a:rPr lang="en-US" sz="2200" b="1" dirty="0">
                <a:solidFill>
                  <a:srgbClr val="FF0000"/>
                </a:solidFill>
              </a:rPr>
              <a:t>have given to you a new heart</a:t>
            </a:r>
            <a:r>
              <a:rPr lang="en-US" sz="2200" b="1" dirty="0"/>
              <a:t>, And a new spirit I give in your midst, And I have turned aside the heart of stone out of your flesh, And I </a:t>
            </a:r>
            <a:r>
              <a:rPr lang="en-US" sz="2200" b="1" dirty="0">
                <a:solidFill>
                  <a:srgbClr val="FF0000"/>
                </a:solidFill>
              </a:rPr>
              <a:t>have given to you a heart of </a:t>
            </a:r>
            <a:r>
              <a:rPr lang="en-US" sz="2200" b="1" dirty="0" smtClean="0">
                <a:solidFill>
                  <a:srgbClr val="FF0000"/>
                </a:solidFill>
              </a:rPr>
              <a:t>flesh </a:t>
            </a:r>
            <a:r>
              <a:rPr lang="en-US" sz="2200" b="1" dirty="0" smtClean="0"/>
              <a:t>(YLT).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24228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2438400" y="-53289"/>
            <a:ext cx="4553227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5600" b="1" i="0" u="none" strike="noStrike" kern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旧心</a:t>
            </a:r>
            <a:r>
              <a:rPr kumimoji="0" lang="zh-CN" altLang="en-US" sz="5600" b="1" i="0" u="none" strike="noStrike" kern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5600" b="1" i="0" u="none" strike="noStrike" kern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vs </a:t>
            </a:r>
            <a:r>
              <a:rPr kumimoji="0" lang="zh-CN" altLang="en-US" sz="5600" b="1" i="0" u="none" strike="noStrike" kern="0" normalizeH="0" baseline="0" noProof="0" dirty="0" smtClean="0">
                <a:ln w="9525">
                  <a:solidFill>
                    <a:srgbClr val="33CC33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新心</a:t>
            </a:r>
            <a:endParaRPr kumimoji="0" lang="zh-CN" altLang="en-US" sz="5600" b="1" i="0" u="none" strike="noStrike" kern="0" normalizeH="0" baseline="0" noProof="0" dirty="0">
              <a:ln w="9525">
                <a:solidFill>
                  <a:srgbClr val="33CC33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086627" y="2019300"/>
            <a:ext cx="3810000" cy="31690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14656" y="3311700"/>
            <a:ext cx="1597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内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心相信的谎言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96326" y="3314700"/>
            <a:ext cx="1715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内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心相信的真理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270040" y="2228722"/>
            <a:ext cx="1210588" cy="1022752"/>
            <a:chOff x="5410200" y="2645438"/>
            <a:chExt cx="1210588" cy="1022752"/>
          </a:xfrm>
        </p:grpSpPr>
        <p:sp>
          <p:nvSpPr>
            <p:cNvPr id="12" name="TextBox 11"/>
            <p:cNvSpPr txBox="1"/>
            <p:nvPr/>
          </p:nvSpPr>
          <p:spPr>
            <a:xfrm>
              <a:off x="5410200" y="2645438"/>
              <a:ext cx="12105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CC33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新我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3" name="Up Arrow 12"/>
            <p:cNvSpPr/>
            <p:nvPr/>
          </p:nvSpPr>
          <p:spPr>
            <a:xfrm>
              <a:off x="5835253" y="3273335"/>
              <a:ext cx="381000" cy="394855"/>
            </a:xfrm>
            <a:prstGeom prst="up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507617" y="2193844"/>
            <a:ext cx="1210588" cy="1054630"/>
            <a:chOff x="7205067" y="2662394"/>
            <a:chExt cx="1210588" cy="1054630"/>
          </a:xfrm>
        </p:grpSpPr>
        <p:sp>
          <p:nvSpPr>
            <p:cNvPr id="14" name="Up Arrow 13"/>
            <p:cNvSpPr/>
            <p:nvPr/>
          </p:nvSpPr>
          <p:spPr>
            <a:xfrm>
              <a:off x="7624841" y="3322169"/>
              <a:ext cx="381000" cy="394855"/>
            </a:xfrm>
            <a:prstGeom prst="up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05067" y="2662394"/>
              <a:ext cx="12105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肉体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</p:grpSp>
      <p:pic>
        <p:nvPicPr>
          <p:cNvPr id="17" name="Picture 2" descr="Image result for he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161" y="230017"/>
            <a:ext cx="1793755" cy="156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6377" y="875345"/>
            <a:ext cx="491400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林</a:t>
            </a:r>
            <a:r>
              <a:rPr lang="zh-CN" altLang="en-US" sz="24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前</a:t>
            </a:r>
            <a:r>
              <a:rPr lang="en-US" altLang="zh-CN" sz="24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2:12 </a:t>
            </a:r>
            <a:r>
              <a:rPr lang="zh-CN" altLang="en-US" sz="2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我们所领受的，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并不是世上的灵，</a:t>
            </a:r>
            <a:r>
              <a:rPr lang="zh-CN" altLang="en-US" sz="2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乃是从神来的灵，叫我们能知道神开恩赐给我们的事。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2:13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并且我们讲说这些事，不是用人智慧所指教的言语，乃是用圣灵所指教的言语，将属灵的话解释属灵的事</a:t>
            </a:r>
            <a:r>
              <a:rPr lang="zh-CN" altLang="en-US" sz="24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en-US" altLang="zh-CN" sz="24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2:14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然而，属血气的人不领会神圣灵的事，反倒以为愚拙，并且不能知道，因为这些事唯有属灵的</a:t>
            </a:r>
            <a:r>
              <a:rPr lang="zh-CN" altLang="en-US" sz="24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人才能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看透。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2:15 </a:t>
            </a:r>
            <a:r>
              <a:rPr lang="zh-CN" altLang="en-US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属灵的人能看透万事，却没有一人能看透了他。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2:16 </a:t>
            </a:r>
            <a:r>
              <a:rPr lang="zh-CN" altLang="en-US" sz="2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谁曾知道主的心去教导他呢？但我们是有基督的</a:t>
            </a:r>
            <a:r>
              <a:rPr lang="zh-CN" altLang="en-US" sz="24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心（</a:t>
            </a:r>
            <a:r>
              <a:rPr lang="en-US" altLang="zh-CN" sz="24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mind</a:t>
            </a:r>
            <a:r>
              <a:rPr lang="zh-CN" altLang="en-US" sz="24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）了</a:t>
            </a:r>
            <a:r>
              <a:rPr lang="zh-CN" altLang="en-US" sz="2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36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600200" y="952310"/>
            <a:ext cx="5334000" cy="47154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31055" y="2781299"/>
            <a:ext cx="2236145" cy="1455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内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心相信的谎言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762000" y="-38100"/>
            <a:ext cx="7620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lang="zh-CN" altLang="en-US" sz="5600" b="1" kern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</a:rPr>
              <a:t>自</a:t>
            </a:r>
            <a:r>
              <a:rPr lang="zh-CN" altLang="en-US" sz="5600" b="1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</a:rPr>
              <a:t>我的迁移或转换</a:t>
            </a:r>
            <a:endParaRPr kumimoji="0" lang="zh-CN" altLang="en-US" sz="5600" b="1" i="0" u="none" strike="noStrike" kern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91000" y="2781299"/>
            <a:ext cx="24019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内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心相信的真理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0" y="1642541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11" name="Picture 2" descr="Image result for he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12" y="1059830"/>
            <a:ext cx="1586484" cy="138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6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C 0.0033 -0.01889 0.00781 -0.03694 0.01684 -0.03694 C 0.02726 -0.03694 0.03038 -0.01889 0.03368 -1.11111E-6 C 0.03854 0.02111 0.04167 0.04195 0.05295 0.04195 C 0.06302 0.04195 0.06649 0.02111 0.07101 -1.11111E-6 C 0.07309 -0.01889 0.07778 -0.03694 0.08767 -0.03694 C 0.0967 -0.03694 0.10122 -0.01889 0.10469 -1.11111E-6 C 0.10799 0.02111 0.1125 0.04195 0.12274 0.04195 C 0.13281 0.04195 0.14063 -1.11111E-6 0.14063 0.00028 C 0.14392 -0.01889 0.1474 -0.03694 0.15747 -0.03694 C 0.16771 -0.03694 0.17101 -0.01889 0.17431 -1.11111E-6 C 0.17899 0.02111 0.18229 0.04195 0.19358 0.04195 C 0.20365 0.04195 0.20694 0.02111 0.21024 -1.11111E-6 C 0.21493 -0.01889 0.21823 -0.03694 0.2283 -0.03694 C 0.23733 -0.03694 0.24184 -0.01889 0.24531 -1.11111E-6 C 0.24861 0.02111 0.25313 0.04195 0.26337 0.04195 C 0.27344 0.04195 0.27674 0.02111 0.28125 -1.11111E-6 " pathEditMode="relative" rAng="0" ptsTypes="AAAAAAAAA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3" y="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d8f4c1aefbd99dc43b46264d915c264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b2ae8c724367d98fccaf8422d7d00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B2B2A4-126B-415D-A354-09C5383CC56C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AC81CD9-92C6-4D41-8D46-FA2ED403C9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52B9B8-93E2-4F8F-A3C9-6BBB1E6A3A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3905</TotalTime>
  <Words>2079</Words>
  <Application>Microsoft Office PowerPoint</Application>
  <PresentationFormat>On-screen Show (16:10)</PresentationFormat>
  <Paragraphs>69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微软雅黑</vt:lpstr>
      <vt:lpstr>微软雅黑</vt:lpstr>
      <vt:lpstr>楷体</vt:lpstr>
      <vt:lpstr>Arial</vt:lpstr>
      <vt:lpstr>Calibri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529</cp:revision>
  <dcterms:created xsi:type="dcterms:W3CDTF">2012-03-04T20:46:38Z</dcterms:created>
  <dcterms:modified xsi:type="dcterms:W3CDTF">2017-03-05T14:40:44Z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0x0101009650CF762AE7594886EEB61DBC512435</vt:lpwstr>
  </property>
</Properties>
</file>