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726" r:id="rId5"/>
  </p:sldMasterIdLst>
  <p:notesMasterIdLst>
    <p:notesMasterId r:id="rId23"/>
  </p:notesMasterIdLst>
  <p:sldIdLst>
    <p:sldId id="839" r:id="rId6"/>
    <p:sldId id="891" r:id="rId7"/>
    <p:sldId id="892" r:id="rId8"/>
    <p:sldId id="898" r:id="rId9"/>
    <p:sldId id="877" r:id="rId10"/>
    <p:sldId id="878" r:id="rId11"/>
    <p:sldId id="872" r:id="rId12"/>
    <p:sldId id="882" r:id="rId13"/>
    <p:sldId id="880" r:id="rId14"/>
    <p:sldId id="881" r:id="rId15"/>
    <p:sldId id="883" r:id="rId16"/>
    <p:sldId id="895" r:id="rId17"/>
    <p:sldId id="899" r:id="rId18"/>
    <p:sldId id="900" r:id="rId19"/>
    <p:sldId id="893" r:id="rId20"/>
    <p:sldId id="901" r:id="rId21"/>
    <p:sldId id="903" r:id="rId22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CC99FF"/>
    <a:srgbClr val="0000FF"/>
    <a:srgbClr val="009900"/>
    <a:srgbClr val="33CC33"/>
    <a:srgbClr val="3333FF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1" autoAdjust="0"/>
    <p:restoredTop sz="92881" autoAdjust="0"/>
  </p:normalViewPr>
  <p:slideViewPr>
    <p:cSldViewPr>
      <p:cViewPr varScale="1">
        <p:scale>
          <a:sx n="80" d="100"/>
          <a:sy n="80" d="100"/>
        </p:scale>
        <p:origin x="-448" y="-104"/>
      </p:cViewPr>
      <p:guideLst>
        <p:guide orient="horz" pos="180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7" d="50"/>
        <a:sy n="67" d="5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4326D-CC68-4B43-BCE3-B8066B58E941}" type="datetimeFigureOut">
              <a:rPr lang="en-US" smtClean="0"/>
              <a:pPr/>
              <a:t>2/26/17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BB6E9D-CD08-4417-9E81-65D5DD475A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84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6E9D-CD08-4417-9E81-65D5DD475A4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667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BB6E9D-CD08-4417-9E81-65D5DD475A4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596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B6E9D-CD08-4417-9E81-65D5DD475A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998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B6E9D-CD08-4417-9E81-65D5DD475A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437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B6E9D-CD08-4417-9E81-65D5DD475A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209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B6E9D-CD08-4417-9E81-65D5DD475A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120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B6E9D-CD08-4417-9E81-65D5DD475A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081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B6E9D-CD08-4417-9E81-65D5DD475A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956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B6E9D-CD08-4417-9E81-65D5DD475A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86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7132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BB6E9D-CD08-4417-9E81-65D5DD475A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7132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892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725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731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903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1910" y="2095500"/>
            <a:ext cx="6686549" cy="1885651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1910" y="3981150"/>
            <a:ext cx="6686549" cy="938569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3603176"/>
            <a:ext cx="1308489" cy="648824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3774617"/>
            <a:ext cx="584825" cy="304271"/>
          </a:xfrm>
        </p:spPr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5076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4694" y="520092"/>
            <a:ext cx="6683765" cy="10674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1909" y="1778000"/>
            <a:ext cx="6686550" cy="314801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95313"/>
            <a:ext cx="1191395" cy="4227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003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1715625"/>
            <a:ext cx="6686549" cy="12240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2941774"/>
            <a:ext cx="6686549" cy="7170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648479"/>
            <a:ext cx="1191395" cy="4227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703450"/>
            <a:ext cx="584825" cy="304271"/>
          </a:xfrm>
        </p:spPr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110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1909" y="1778000"/>
            <a:ext cx="3235398" cy="314801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3060" y="1771852"/>
            <a:ext cx="3235398" cy="314801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1" y="595313"/>
            <a:ext cx="1191395" cy="4227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656485"/>
            <a:ext cx="584825" cy="304271"/>
          </a:xfrm>
        </p:spPr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971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4530" y="1643919"/>
            <a:ext cx="2994549" cy="480218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1909" y="2124138"/>
            <a:ext cx="3257170" cy="279505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29972" y="1641229"/>
            <a:ext cx="2999251" cy="480218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5218" y="2121448"/>
            <a:ext cx="3254006" cy="279505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1" y="595313"/>
            <a:ext cx="1191395" cy="4227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656485"/>
            <a:ext cx="584825" cy="304271"/>
          </a:xfrm>
        </p:spPr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184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1" y="595313"/>
            <a:ext cx="1191395" cy="4227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8721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1" y="595313"/>
            <a:ext cx="1191395" cy="4227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439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371740"/>
            <a:ext cx="2628899" cy="813593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259" y="371741"/>
            <a:ext cx="3886200" cy="4512469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1332178"/>
            <a:ext cx="2628899" cy="355203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595313"/>
            <a:ext cx="1191395" cy="4227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817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746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4000500"/>
            <a:ext cx="6686550" cy="472282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1909" y="529138"/>
            <a:ext cx="6686550" cy="3212475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472782"/>
            <a:ext cx="6686550" cy="411427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093104"/>
            <a:ext cx="1191395" cy="4227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152573"/>
            <a:ext cx="584825" cy="304271"/>
          </a:xfrm>
        </p:spPr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710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508000"/>
            <a:ext cx="6686549" cy="2597533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628372"/>
            <a:ext cx="6686549" cy="1296553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2648479"/>
            <a:ext cx="1191395" cy="4227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703450"/>
            <a:ext cx="584825" cy="304271"/>
          </a:xfrm>
        </p:spPr>
        <p:txBody>
          <a:bodyPr/>
          <a:lstStyle/>
          <a:p>
            <a:pPr defTabSz="914400"/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396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7462" y="508000"/>
            <a:ext cx="6295445" cy="24130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6259" y="2921000"/>
            <a:ext cx="5652416" cy="3175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10" y="3628372"/>
            <a:ext cx="6686549" cy="1296553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2648479"/>
            <a:ext cx="1191395" cy="4227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860" y="2703450"/>
            <a:ext cx="584825" cy="304271"/>
          </a:xfrm>
        </p:spPr>
        <p:txBody>
          <a:bodyPr/>
          <a:lstStyle/>
          <a:p>
            <a:pPr defTabSz="914400"/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50739" y="540004"/>
            <a:ext cx="457200" cy="48731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6139" y="2421089"/>
            <a:ext cx="457200" cy="48731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00908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2032001"/>
            <a:ext cx="6686550" cy="2270704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318000"/>
            <a:ext cx="6686550" cy="60801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093104"/>
            <a:ext cx="1191395" cy="4227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152573"/>
            <a:ext cx="584825" cy="304271"/>
          </a:xfrm>
        </p:spPr>
        <p:txBody>
          <a:bodyPr/>
          <a:lstStyle/>
          <a:p>
            <a:pPr defTabSz="914400"/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1246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7462" y="508000"/>
            <a:ext cx="6295445" cy="2413000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619500"/>
            <a:ext cx="6686550" cy="6985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318000"/>
            <a:ext cx="6686550" cy="60801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1" y="4093104"/>
            <a:ext cx="1191395" cy="4227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152573"/>
            <a:ext cx="584825" cy="304271"/>
          </a:xfrm>
        </p:spPr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50739" y="540004"/>
            <a:ext cx="457200" cy="48731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6139" y="2421089"/>
            <a:ext cx="457200" cy="48731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04037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910" y="522839"/>
            <a:ext cx="6686549" cy="2400017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1909" y="3619500"/>
            <a:ext cx="6686550" cy="6985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910" y="4318000"/>
            <a:ext cx="6686550" cy="60801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1" y="4093104"/>
            <a:ext cx="1191395" cy="4227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860" y="4152573"/>
            <a:ext cx="584825" cy="304271"/>
          </a:xfrm>
        </p:spPr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136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95313"/>
            <a:ext cx="1191395" cy="4227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66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1109" y="522838"/>
            <a:ext cx="1655701" cy="440318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1909" y="522838"/>
            <a:ext cx="4857750" cy="440318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1" y="595313"/>
            <a:ext cx="1191395" cy="422748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872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102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93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2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305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855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149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878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624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8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90500"/>
            <a:ext cx="2138637" cy="5532190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16" y="-655"/>
            <a:ext cx="1767506" cy="571169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160" cy="5715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4694" y="520092"/>
            <a:ext cx="6683765" cy="10674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909" y="1778000"/>
            <a:ext cx="6686550" cy="3238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1210" y="5108698"/>
            <a:ext cx="859712" cy="3086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A564F-B806-4D89-BA12-F9F1782715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1910" y="5113174"/>
            <a:ext cx="5714999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860" y="656485"/>
            <a:ext cx="584825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4EA53A40-B461-4794-B6DA-674FF3EC62A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82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524000" y="114300"/>
            <a:ext cx="6934200" cy="3771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zh-CN" altLang="en-US" sz="8800" b="1" dirty="0">
                <a:ln w="2222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微软雅黑" pitchFamily="34" charset="-122"/>
                <a:ea typeface="微软雅黑" pitchFamily="34" charset="-122"/>
              </a:rPr>
              <a:t>义</a:t>
            </a:r>
            <a:r>
              <a:rPr lang="zh-CN" altLang="en-US" sz="8800" b="1" dirty="0" smtClean="0">
                <a:ln w="2222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微软雅黑" pitchFamily="34" charset="-122"/>
                <a:ea typeface="微软雅黑" pitchFamily="34" charset="-122"/>
              </a:rPr>
              <a:t>人必</a:t>
            </a:r>
            <a:endParaRPr lang="en-US" altLang="zh-CN" sz="8800" b="1" dirty="0" smtClean="0">
              <a:ln w="22225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/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8800" b="1" dirty="0" smtClean="0">
                <a:ln w="2222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微软雅黑" pitchFamily="34" charset="-122"/>
                <a:ea typeface="微软雅黑" pitchFamily="34" charset="-122"/>
              </a:rPr>
              <a:t>因信得生（</a:t>
            </a:r>
            <a:r>
              <a:rPr lang="en-US" altLang="zh-CN" sz="8800" b="1" smtClean="0">
                <a:ln w="2222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微软雅黑" pitchFamily="34" charset="-122"/>
                <a:ea typeface="微软雅黑" pitchFamily="34" charset="-122"/>
              </a:rPr>
              <a:t>7</a:t>
            </a:r>
            <a:r>
              <a:rPr lang="zh-CN" altLang="en-US" sz="8800" b="1" smtClean="0">
                <a:ln w="2222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微软雅黑" pitchFamily="34" charset="-122"/>
                <a:ea typeface="微软雅黑" pitchFamily="34" charset="-122"/>
              </a:rPr>
              <a:t>）</a:t>
            </a:r>
            <a:endParaRPr lang="en-US" sz="8800" b="1" dirty="0">
              <a:ln w="22225">
                <a:solidFill>
                  <a:schemeClr val="bg1"/>
                </a:solidFill>
              </a:ln>
              <a:solidFill>
                <a:schemeClr val="accent6">
                  <a:lumMod val="7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21489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52399" y="876300"/>
            <a:ext cx="5260769" cy="4572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27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罗</a:t>
            </a:r>
            <a:r>
              <a:rPr lang="en-US" altLang="zh-CN" sz="27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6:5 </a:t>
            </a:r>
            <a:r>
              <a:rPr lang="zh-CN" altLang="en-US" sz="27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我们若在他死的形状上与他联合，也要在他复活的形状上与他联合；</a:t>
            </a:r>
            <a:r>
              <a:rPr lang="en-US" altLang="zh-CN" sz="27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6:6 </a:t>
            </a:r>
            <a:r>
              <a:rPr lang="zh-CN" altLang="en-US" sz="27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因为知道我们的旧人和他同钉十字架，使罪身灭绝，叫我们不再作罪的奴仆；</a:t>
            </a:r>
            <a:r>
              <a:rPr lang="en-US" altLang="zh-CN" sz="27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6:7 </a:t>
            </a:r>
            <a:r>
              <a:rPr lang="zh-CN" altLang="en-US" sz="27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因为已死的人是脱离了</a:t>
            </a:r>
            <a:r>
              <a:rPr lang="zh-CN" altLang="en-US" sz="27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罪。</a:t>
            </a:r>
            <a:endParaRPr lang="en-US" altLang="zh-CN" sz="2700" b="1" dirty="0" smtClean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2000" b="1" baseline="30000" dirty="0" smtClean="0">
                <a:solidFill>
                  <a:srgbClr val="0000FF"/>
                </a:solidFill>
                <a:latin typeface="+mj-lt"/>
                <a:ea typeface="Microsoft YaHei" panose="020B0503020204020204" pitchFamily="34" charset="-122"/>
              </a:rPr>
              <a:t>5</a:t>
            </a:r>
            <a:r>
              <a:rPr lang="en-US" altLang="zh-CN" sz="2000" b="1" dirty="0" smtClean="0">
                <a:solidFill>
                  <a:srgbClr val="0000FF"/>
                </a:solidFill>
                <a:latin typeface="+mj-lt"/>
                <a:ea typeface="Microsoft YaHei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  <a:latin typeface="+mj-lt"/>
                <a:ea typeface="Microsoft YaHei" panose="020B0503020204020204" pitchFamily="34" charset="-122"/>
              </a:rPr>
              <a:t>For if we </a:t>
            </a:r>
            <a:r>
              <a:rPr lang="en-US" altLang="zh-CN" sz="2000" b="1" u="sng" dirty="0">
                <a:solidFill>
                  <a:srgbClr val="0000FF"/>
                </a:solidFill>
                <a:latin typeface="+mj-lt"/>
                <a:ea typeface="Microsoft YaHei" panose="020B0503020204020204" pitchFamily="34" charset="-122"/>
              </a:rPr>
              <a:t>have been united together </a:t>
            </a:r>
            <a:r>
              <a:rPr lang="en-US" altLang="zh-CN" sz="2000" b="1" dirty="0">
                <a:solidFill>
                  <a:srgbClr val="0000FF"/>
                </a:solidFill>
                <a:latin typeface="+mj-lt"/>
                <a:ea typeface="Microsoft YaHei" panose="020B0503020204020204" pitchFamily="34" charset="-122"/>
              </a:rPr>
              <a:t>in the likeness of His death, certainly we also shall be </a:t>
            </a:r>
            <a:r>
              <a:rPr lang="en-US" altLang="zh-CN" sz="2000" b="1" i="1" dirty="0">
                <a:solidFill>
                  <a:srgbClr val="0000FF"/>
                </a:solidFill>
                <a:latin typeface="+mj-lt"/>
                <a:ea typeface="Microsoft YaHei" panose="020B0503020204020204" pitchFamily="34" charset="-122"/>
              </a:rPr>
              <a:t>in the likeness </a:t>
            </a:r>
            <a:r>
              <a:rPr lang="en-US" altLang="zh-CN" sz="2000" b="1" dirty="0">
                <a:solidFill>
                  <a:srgbClr val="0000FF"/>
                </a:solidFill>
                <a:latin typeface="+mj-lt"/>
                <a:ea typeface="Microsoft YaHei" panose="020B0503020204020204" pitchFamily="34" charset="-122"/>
              </a:rPr>
              <a:t>of </a:t>
            </a:r>
            <a:r>
              <a:rPr lang="en-US" altLang="zh-CN" sz="2000" b="1" i="1" dirty="0">
                <a:solidFill>
                  <a:srgbClr val="0000FF"/>
                </a:solidFill>
                <a:latin typeface="+mj-lt"/>
                <a:ea typeface="Microsoft YaHei" panose="020B0503020204020204" pitchFamily="34" charset="-122"/>
              </a:rPr>
              <a:t>His</a:t>
            </a:r>
            <a:r>
              <a:rPr lang="en-US" altLang="zh-CN" sz="2000" b="1" dirty="0">
                <a:solidFill>
                  <a:srgbClr val="0000FF"/>
                </a:solidFill>
                <a:latin typeface="+mj-lt"/>
                <a:ea typeface="Microsoft YaHei" panose="020B0503020204020204" pitchFamily="34" charset="-122"/>
              </a:rPr>
              <a:t> resurrection</a:t>
            </a:r>
            <a:r>
              <a:rPr lang="en-US" altLang="zh-CN" sz="2000" b="1" dirty="0" smtClean="0">
                <a:solidFill>
                  <a:srgbClr val="0000FF"/>
                </a:solidFill>
                <a:latin typeface="+mj-lt"/>
                <a:ea typeface="Microsoft YaHei" panose="020B0503020204020204" pitchFamily="34" charset="-122"/>
              </a:rPr>
              <a:t>, </a:t>
            </a:r>
            <a:r>
              <a:rPr lang="en-US" altLang="zh-CN" sz="2000" b="1" baseline="30000" dirty="0" smtClean="0">
                <a:solidFill>
                  <a:srgbClr val="0000FF"/>
                </a:solidFill>
                <a:latin typeface="+mj-lt"/>
                <a:ea typeface="Microsoft YaHei" panose="020B0503020204020204" pitchFamily="34" charset="-122"/>
              </a:rPr>
              <a:t>6</a:t>
            </a:r>
            <a:r>
              <a:rPr lang="en-US" altLang="zh-CN" sz="2000" b="1" dirty="0" smtClean="0">
                <a:solidFill>
                  <a:srgbClr val="0000FF"/>
                </a:solidFill>
                <a:latin typeface="+mj-lt"/>
                <a:ea typeface="Microsoft YaHei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  <a:latin typeface="+mj-lt"/>
                <a:ea typeface="Microsoft YaHei" panose="020B0503020204020204" pitchFamily="34" charset="-122"/>
              </a:rPr>
              <a:t>knowing this, that our old man </a:t>
            </a:r>
            <a:r>
              <a:rPr lang="en-US" altLang="zh-CN" sz="2000" b="1" u="sng" dirty="0">
                <a:solidFill>
                  <a:srgbClr val="0000FF"/>
                </a:solidFill>
                <a:latin typeface="+mj-lt"/>
                <a:ea typeface="Microsoft YaHei" panose="020B0503020204020204" pitchFamily="34" charset="-122"/>
              </a:rPr>
              <a:t>was crucified </a:t>
            </a:r>
            <a:r>
              <a:rPr lang="en-US" altLang="zh-CN" sz="2000" b="1" dirty="0">
                <a:solidFill>
                  <a:srgbClr val="0000FF"/>
                </a:solidFill>
                <a:latin typeface="+mj-lt"/>
                <a:ea typeface="Microsoft YaHei" panose="020B0503020204020204" pitchFamily="34" charset="-122"/>
              </a:rPr>
              <a:t>with </a:t>
            </a:r>
            <a:r>
              <a:rPr lang="en-US" altLang="zh-CN" sz="2000" b="1" i="1" dirty="0">
                <a:solidFill>
                  <a:srgbClr val="0000FF"/>
                </a:solidFill>
                <a:latin typeface="+mj-lt"/>
                <a:ea typeface="Microsoft YaHei" panose="020B0503020204020204" pitchFamily="34" charset="-122"/>
              </a:rPr>
              <a:t>Him</a:t>
            </a:r>
            <a:r>
              <a:rPr lang="en-US" altLang="zh-CN" sz="2000" b="1" dirty="0">
                <a:solidFill>
                  <a:srgbClr val="0000FF"/>
                </a:solidFill>
                <a:latin typeface="+mj-lt"/>
                <a:ea typeface="Microsoft YaHei" panose="020B0503020204020204" pitchFamily="34" charset="-122"/>
              </a:rPr>
              <a:t>, that the body of sin might be </a:t>
            </a:r>
            <a:r>
              <a:rPr lang="en-US" altLang="zh-CN" sz="2000" b="1" dirty="0" smtClean="0">
                <a:solidFill>
                  <a:srgbClr val="0000FF"/>
                </a:solidFill>
                <a:latin typeface="+mj-lt"/>
                <a:ea typeface="Microsoft YaHei" panose="020B0503020204020204" pitchFamily="34" charset="-122"/>
              </a:rPr>
              <a:t>done </a:t>
            </a:r>
            <a:r>
              <a:rPr lang="en-US" altLang="zh-CN" sz="2000" b="1" dirty="0">
                <a:solidFill>
                  <a:srgbClr val="0000FF"/>
                </a:solidFill>
                <a:latin typeface="+mj-lt"/>
                <a:ea typeface="Microsoft YaHei" panose="020B0503020204020204" pitchFamily="34" charset="-122"/>
              </a:rPr>
              <a:t>away with, that we should no longer be slaves of sin</a:t>
            </a:r>
            <a:r>
              <a:rPr lang="en-US" altLang="zh-CN" sz="2000" b="1" dirty="0" smtClean="0">
                <a:solidFill>
                  <a:srgbClr val="0000FF"/>
                </a:solidFill>
                <a:latin typeface="+mj-lt"/>
                <a:ea typeface="Microsoft YaHei" panose="020B0503020204020204" pitchFamily="34" charset="-122"/>
              </a:rPr>
              <a:t>. </a:t>
            </a:r>
            <a:r>
              <a:rPr lang="en-US" altLang="zh-CN" sz="2000" b="1" baseline="30000" dirty="0" smtClean="0">
                <a:solidFill>
                  <a:srgbClr val="0000FF"/>
                </a:solidFill>
                <a:latin typeface="+mj-lt"/>
                <a:ea typeface="Microsoft YaHei" panose="020B0503020204020204" pitchFamily="34" charset="-122"/>
              </a:rPr>
              <a:t>7</a:t>
            </a:r>
            <a:r>
              <a:rPr lang="en-US" altLang="zh-CN" sz="2000" b="1" dirty="0" smtClean="0">
                <a:solidFill>
                  <a:srgbClr val="0000FF"/>
                </a:solidFill>
                <a:latin typeface="+mj-lt"/>
                <a:ea typeface="Microsoft YaHei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  <a:latin typeface="+mj-lt"/>
                <a:ea typeface="Microsoft YaHei" panose="020B0503020204020204" pitchFamily="34" charset="-122"/>
              </a:rPr>
              <a:t>For he who has died has been </a:t>
            </a:r>
            <a:r>
              <a:rPr lang="en-US" altLang="zh-CN" sz="2000" b="1" dirty="0" smtClean="0">
                <a:solidFill>
                  <a:srgbClr val="0000FF"/>
                </a:solidFill>
                <a:latin typeface="+mj-lt"/>
                <a:ea typeface="Microsoft YaHei" panose="020B0503020204020204" pitchFamily="34" charset="-122"/>
              </a:rPr>
              <a:t>freed </a:t>
            </a:r>
            <a:r>
              <a:rPr lang="en-US" altLang="zh-CN" sz="2000" b="1" dirty="0">
                <a:solidFill>
                  <a:srgbClr val="0000FF"/>
                </a:solidFill>
                <a:latin typeface="+mj-lt"/>
                <a:ea typeface="Microsoft YaHei" panose="020B0503020204020204" pitchFamily="34" charset="-122"/>
              </a:rPr>
              <a:t>from sin.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Microsoft YaHei" panose="020B0503020204020204" pitchFamily="34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28600" y="784962"/>
            <a:ext cx="8686800" cy="7936"/>
          </a:xfrm>
          <a:prstGeom prst="line">
            <a:avLst/>
          </a:prstGeom>
          <a:ln>
            <a:solidFill>
              <a:schemeClr val="accent1">
                <a:lumMod val="75000"/>
                <a:alpha val="99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8" name="Picture 2" descr="Image result for jesus lamb of go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15000"/>
          <a:stretch/>
        </p:blipFill>
        <p:spPr bwMode="auto">
          <a:xfrm>
            <a:off x="5418910" y="1104900"/>
            <a:ext cx="3500119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0" y="13991"/>
            <a:ext cx="4572000" cy="74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r>
              <a:rPr kumimoji="0" lang="zh-CN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因信称义之后呢？</a:t>
            </a:r>
            <a:endParaRPr kumimoji="0" lang="en-US" altLang="zh-CN" sz="4400" b="1" i="0" u="none" strike="noStrike" kern="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35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"/>
            <a:ext cx="7785087" cy="5737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94880" y="800100"/>
            <a:ext cx="1371600" cy="378565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1" i="0" u="none" strike="noStrike" kern="1200" cap="none" spc="50" normalizeH="0" baseline="0" noProof="0" dirty="0" smtClean="0">
                <a:ln w="11430"/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属灵</a:t>
            </a:r>
            <a:endParaRPr kumimoji="0" lang="en-US" altLang="zh-CN" sz="6000" b="1" i="0" u="none" strike="noStrike" kern="1200" cap="none" spc="50" normalizeH="0" baseline="0" noProof="0" dirty="0" smtClean="0">
              <a:ln w="11430"/>
              <a:solidFill>
                <a:srgbClr val="00B05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6000" b="1" i="0" u="none" strike="noStrike" kern="1200" cap="none" spc="50" normalizeH="0" baseline="0" noProof="0" dirty="0" smtClean="0">
                <a:ln w="11430"/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的人</a:t>
            </a:r>
            <a:endParaRPr kumimoji="0" lang="zh-CN" altLang="en-US" sz="6000" b="1" i="0" u="none" strike="noStrike" kern="1200" cap="none" spc="50" normalizeH="0" baseline="0" noProof="0" dirty="0">
              <a:ln w="11430"/>
              <a:solidFill>
                <a:srgbClr val="00B05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800100"/>
            <a:ext cx="1905000" cy="19929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ContrastingRigh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2133600" y="4914900"/>
            <a:ext cx="6126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/as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 descr="Image result for freedom from sel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585752"/>
            <a:ext cx="3658530" cy="101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752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04800" y="876300"/>
            <a:ext cx="86106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47274" y="0"/>
            <a:ext cx="267252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50" normalizeH="0" baseline="0" noProof="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属灵的人</a:t>
            </a:r>
            <a:endParaRPr kumimoji="0" lang="zh-CN" altLang="en-US" sz="4800" b="1" i="0" u="none" strike="noStrike" kern="1200" cap="none" spc="50" normalizeH="0" baseline="0" noProof="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5381" y="893720"/>
            <a:ext cx="4714240" cy="4385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3100" b="1" dirty="0">
                <a:solidFill>
                  <a:srgbClr val="00206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创</a:t>
            </a:r>
            <a:r>
              <a:rPr lang="en-US" altLang="zh-CN" sz="3100" b="1" dirty="0">
                <a:solidFill>
                  <a:srgbClr val="00206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1:26 </a:t>
            </a:r>
            <a:r>
              <a:rPr lang="zh-CN" altLang="en-US" sz="3100" b="1" dirty="0">
                <a:solidFill>
                  <a:srgbClr val="00206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神说：我们要照着我们的形象、按着我们的样式造人，使他们管理海里的鱼、空中的鸟、地上的牲畜，和全地，并地上所爬的一切昆虫。</a:t>
            </a:r>
            <a:r>
              <a:rPr lang="en-US" altLang="zh-CN" sz="3100" b="1" dirty="0">
                <a:solidFill>
                  <a:srgbClr val="00206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1:27 </a:t>
            </a:r>
            <a:r>
              <a:rPr lang="zh-CN" altLang="en-US" sz="3100" b="1" dirty="0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神就照着自己的形象造人，乃是照着他的形象造男造女。</a:t>
            </a:r>
            <a:endParaRPr lang="en-US" altLang="zh-CN" sz="3100" b="1" dirty="0">
              <a:solidFill>
                <a:srgbClr val="C00000"/>
              </a:solidFill>
              <a:latin typeface="Calibri"/>
              <a:ea typeface="DFKai-SB" panose="03000509000000000000" pitchFamily="65" charset="-12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028700"/>
            <a:ext cx="3310856" cy="441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37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04800" y="876300"/>
            <a:ext cx="86106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47274" y="0"/>
            <a:ext cx="267252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50" normalizeH="0" baseline="0" noProof="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属灵的人</a:t>
            </a:r>
            <a:endParaRPr kumimoji="0" lang="zh-CN" altLang="en-US" sz="4800" b="1" i="0" u="none" strike="noStrike" kern="1200" cap="none" spc="50" normalizeH="0" baseline="0" noProof="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5381" y="893720"/>
            <a:ext cx="4714240" cy="20005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3100" b="1" dirty="0">
                <a:solidFill>
                  <a:srgbClr val="00206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创</a:t>
            </a:r>
            <a:r>
              <a:rPr lang="en-US" altLang="zh-CN" sz="3100" b="1" dirty="0">
                <a:solidFill>
                  <a:srgbClr val="00206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2:7 </a:t>
            </a:r>
            <a:r>
              <a:rPr lang="zh-CN" altLang="en-US" sz="3100" b="1" dirty="0">
                <a:solidFill>
                  <a:srgbClr val="00206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耶和华　神用地上的尘土造人，将生气吹在他鼻孔里，他就成了有灵的活人，名叫亚当。</a:t>
            </a:r>
            <a:endParaRPr lang="en-US" altLang="zh-CN" sz="3100" b="1" dirty="0">
              <a:solidFill>
                <a:srgbClr val="00206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028700"/>
            <a:ext cx="3310856" cy="4415854"/>
          </a:xfrm>
          <a:prstGeom prst="rect">
            <a:avLst/>
          </a:prstGeom>
        </p:spPr>
      </p:pic>
      <p:pic>
        <p:nvPicPr>
          <p:cNvPr id="2052" name="Picture 4" descr="Image result for man created as image of go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09900"/>
            <a:ext cx="4038600" cy="227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258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04800" y="876300"/>
            <a:ext cx="86106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47274" y="0"/>
            <a:ext cx="267252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50" normalizeH="0" baseline="0" noProof="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属灵的人</a:t>
            </a:r>
            <a:endParaRPr kumimoji="0" lang="zh-CN" altLang="en-US" sz="4800" b="1" i="0" u="none" strike="noStrike" kern="1200" cap="none" spc="50" normalizeH="0" baseline="0" noProof="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5381" y="893720"/>
            <a:ext cx="4714240" cy="58169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3100" b="1" dirty="0">
                <a:solidFill>
                  <a:srgbClr val="00206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创</a:t>
            </a:r>
            <a:r>
              <a:rPr lang="en-US" altLang="zh-CN" sz="3100" b="1" dirty="0">
                <a:solidFill>
                  <a:srgbClr val="00206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2:21 </a:t>
            </a:r>
            <a:r>
              <a:rPr lang="zh-CN" altLang="en-US" sz="3100" b="1" dirty="0">
                <a:solidFill>
                  <a:srgbClr val="00206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耶和华　神使他沉睡，他就睡了；于是取下他的一条肋骨，又把肉合起来。</a:t>
            </a:r>
            <a:r>
              <a:rPr lang="en-US" altLang="zh-CN" sz="3100" b="1" dirty="0">
                <a:solidFill>
                  <a:srgbClr val="00206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2:22 </a:t>
            </a:r>
            <a:r>
              <a:rPr lang="zh-CN" altLang="en-US" sz="3100" b="1" dirty="0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耶和华　神就用那人身上所取的肋骨造成一个女人</a:t>
            </a:r>
            <a:r>
              <a:rPr lang="zh-CN" altLang="en-US" sz="3100" b="1" dirty="0">
                <a:solidFill>
                  <a:srgbClr val="00206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，领他到那人跟前。</a:t>
            </a:r>
            <a:r>
              <a:rPr lang="en-US" altLang="zh-CN" sz="3100" b="1" dirty="0">
                <a:solidFill>
                  <a:srgbClr val="00206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2:23 </a:t>
            </a:r>
            <a:r>
              <a:rPr lang="zh-CN" altLang="en-US" sz="3100" b="1" dirty="0">
                <a:solidFill>
                  <a:srgbClr val="00206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那人说：这是我骨中的骨，肉中的肉，可以称他为女人，因为他是从男人身上取出来的。</a:t>
            </a:r>
            <a:endParaRPr lang="en-US" altLang="zh-CN" sz="3100" b="1" dirty="0">
              <a:solidFill>
                <a:srgbClr val="002060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lvl="0">
              <a:defRPr/>
            </a:pPr>
            <a:endParaRPr lang="en-US" altLang="zh-CN" sz="3100" b="1" dirty="0">
              <a:solidFill>
                <a:prstClr val="black"/>
              </a:solidFill>
              <a:latin typeface="DFKai-SB" panose="03000509000000000000" pitchFamily="65" charset="-120"/>
              <a:ea typeface="DFKai-SB" panose="03000509000000000000" pitchFamily="65" charset="-120"/>
            </a:endParaRPr>
          </a:p>
          <a:p>
            <a:pPr lvl="0">
              <a:defRPr/>
            </a:pPr>
            <a:endParaRPr lang="en-US" altLang="zh-CN" sz="3100" b="1" dirty="0">
              <a:solidFill>
                <a:srgbClr val="FF0000"/>
              </a:solidFill>
              <a:latin typeface="Calibri"/>
              <a:ea typeface="DFKai-SB" panose="03000509000000000000" pitchFamily="65" charset="-12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028700"/>
            <a:ext cx="3310856" cy="441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84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04800" y="876300"/>
            <a:ext cx="86106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47274" y="0"/>
            <a:ext cx="267252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50" normalizeH="0" baseline="0" noProof="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属灵的人</a:t>
            </a:r>
            <a:endParaRPr kumimoji="0" lang="zh-CN" altLang="en-US" sz="4800" b="1" i="0" u="none" strike="noStrike" kern="1200" cap="none" spc="50" normalizeH="0" baseline="0" noProof="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5381" y="893720"/>
            <a:ext cx="4714240" cy="4862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来</a:t>
            </a:r>
            <a:r>
              <a:rPr kumimoji="0" lang="en-US" altLang="zh-CN" sz="3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7:8 </a:t>
            </a:r>
            <a:r>
              <a:rPr kumimoji="0" lang="zh-CN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在这里收十分之一的都是必死的人；但在那里收十分之一的，有为他作见證的说，他是活的；</a:t>
            </a:r>
            <a:r>
              <a:rPr kumimoji="0" lang="en-US" altLang="zh-CN" sz="3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7:9 </a:t>
            </a:r>
            <a:r>
              <a:rPr kumimoji="0" lang="zh-CN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并且可说那受十分之一的利未，也是藉着亚伯拉罕纳了十分之一。</a:t>
            </a:r>
            <a:r>
              <a:rPr kumimoji="0" lang="en-US" altLang="zh-CN" sz="31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7:10 </a:t>
            </a:r>
            <a:r>
              <a:rPr kumimoji="0" lang="zh-CN" alt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FKai-SB" panose="03000509000000000000" pitchFamily="65" charset="-120"/>
                <a:ea typeface="DFKai-SB" panose="03000509000000000000" pitchFamily="65" charset="-120"/>
                <a:cs typeface="+mn-cs"/>
              </a:rPr>
              <a:t>因为麦基洗德迎接亚伯拉罕的时候，利未已经在他先祖的身（原文是腰）中。</a:t>
            </a:r>
            <a:endParaRPr kumimoji="0" lang="en-US" altLang="zh-CN" sz="3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DFKai-SB" panose="03000509000000000000" pitchFamily="65" charset="-120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080" y="1036320"/>
            <a:ext cx="3317473" cy="442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52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04800" y="876300"/>
            <a:ext cx="86106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347274" y="0"/>
            <a:ext cx="267252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50" normalizeH="0" baseline="0" noProof="0" dirty="0" smtClean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属灵的人</a:t>
            </a:r>
            <a:endParaRPr kumimoji="0" lang="zh-CN" altLang="en-US" sz="4800" b="1" i="0" u="none" strike="noStrike" kern="1200" cap="none" spc="50" normalizeH="0" baseline="0" noProof="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5381" y="893720"/>
            <a:ext cx="4714240" cy="4385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3100" b="1" dirty="0">
                <a:solidFill>
                  <a:srgbClr val="00206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约</a:t>
            </a:r>
            <a:r>
              <a:rPr lang="en-US" altLang="zh-CN" sz="3100" b="1" dirty="0">
                <a:solidFill>
                  <a:srgbClr val="00206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1:14 </a:t>
            </a:r>
            <a:r>
              <a:rPr lang="zh-CN" altLang="en-US" sz="3100" b="1" dirty="0">
                <a:solidFill>
                  <a:srgbClr val="00206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道成了肉身，住在我们中间，充充满满的有恩典有真理。我们也见过他的荣光，正是父独生子的荣光。</a:t>
            </a:r>
            <a:r>
              <a:rPr lang="en-US" altLang="zh-CN" sz="3100" b="1" dirty="0">
                <a:solidFill>
                  <a:srgbClr val="00206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1:15 </a:t>
            </a:r>
            <a:r>
              <a:rPr lang="zh-CN" altLang="en-US" sz="3100" b="1" dirty="0">
                <a:solidFill>
                  <a:srgbClr val="00206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约翰为他作见證，喊着说：「这就是我曾说：</a:t>
            </a:r>
            <a:r>
              <a:rPr lang="en-US" altLang="zh-CN" sz="3100" b="1" dirty="0">
                <a:solidFill>
                  <a:srgbClr val="00206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『</a:t>
            </a:r>
            <a:r>
              <a:rPr lang="zh-CN" altLang="en-US" sz="3100" b="1" dirty="0">
                <a:solidFill>
                  <a:srgbClr val="C0000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那在我以后来的，反成了在我以前的，因他本来在我以前。</a:t>
            </a:r>
            <a:r>
              <a:rPr lang="en-US" altLang="zh-CN" sz="3100" b="1" dirty="0">
                <a:solidFill>
                  <a:srgbClr val="00206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』</a:t>
            </a:r>
            <a:r>
              <a:rPr lang="zh-CN" altLang="en-US" sz="3100" b="1" dirty="0">
                <a:solidFill>
                  <a:srgbClr val="002060"/>
                </a:solidFill>
                <a:latin typeface="DFKai-SB" panose="03000509000000000000" pitchFamily="65" charset="-120"/>
                <a:ea typeface="DFKai-SB" panose="03000509000000000000" pitchFamily="65" charset="-120"/>
              </a:rPr>
              <a:t>」</a:t>
            </a:r>
            <a:endParaRPr kumimoji="0" lang="en-US" altLang="zh-CN" sz="3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DFKai-SB" panose="03000509000000000000" pitchFamily="65" charset="-120"/>
              <a:cs typeface="+mn-cs"/>
            </a:endParaRPr>
          </a:p>
        </p:txBody>
      </p:sp>
      <p:pic>
        <p:nvPicPr>
          <p:cNvPr id="4098" name="Picture 2" descr="Image result for john beheld jes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04900"/>
            <a:ext cx="3525441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846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19100"/>
            <a:ext cx="6858001" cy="505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31277" y="1336223"/>
            <a:ext cx="1371600" cy="3170099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000" b="1" i="0" u="none" strike="noStrike" kern="1200" cap="none" spc="50" normalizeH="0" baseline="0" noProof="0" dirty="0" smtClean="0">
                <a:ln w="11430"/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属灵</a:t>
            </a:r>
            <a:endParaRPr kumimoji="0" lang="en-US" altLang="zh-CN" sz="5000" b="1" i="0" u="none" strike="noStrike" kern="1200" cap="none" spc="50" normalizeH="0" baseline="0" noProof="0" dirty="0" smtClean="0">
              <a:ln w="11430"/>
              <a:solidFill>
                <a:srgbClr val="00B05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5000" b="1" i="0" u="none" strike="noStrike" kern="1200" cap="none" spc="50" normalizeH="0" baseline="0" noProof="0" dirty="0" smtClean="0">
                <a:ln w="11430"/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的人</a:t>
            </a:r>
            <a:endParaRPr kumimoji="0" lang="zh-CN" altLang="en-US" sz="5000" b="1" i="0" u="none" strike="noStrike" kern="1200" cap="none" spc="50" normalizeH="0" baseline="0" noProof="0" dirty="0">
              <a:ln w="11430"/>
              <a:solidFill>
                <a:srgbClr val="00B05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600" y="4914900"/>
            <a:ext cx="612668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/as</a:t>
            </a:r>
            <a:endParaRPr lang="en-US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2756" y="2692926"/>
            <a:ext cx="2154398" cy="2781300"/>
          </a:xfrm>
          <a:prstGeom prst="rect">
            <a:avLst/>
          </a:prstGeom>
          <a:blipFill dpi="0" rotWithShape="1">
            <a:blip r:embed="rId4">
              <a:alphaModFix amt="8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6201" y="798286"/>
            <a:ext cx="1752600" cy="184665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9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林后5:21 </a:t>
            </a:r>
            <a:r>
              <a:rPr lang="en-US" sz="1900" b="1" dirty="0" err="1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神使那无罪</a:t>
            </a:r>
            <a:r>
              <a:rPr lang="en-US" sz="1900" b="1" dirty="0" err="1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（不知罪</a:t>
            </a:r>
            <a:r>
              <a:rPr lang="en-US" sz="1900" b="1" dirty="0" err="1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）的，替我们成为罪，</a:t>
            </a:r>
            <a:r>
              <a:rPr lang="en-US" sz="1900" b="1" dirty="0" err="1" smtClean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好叫我们在他里面成为神的义</a:t>
            </a:r>
            <a:endParaRPr lang="en-US" sz="19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18327" y="417795"/>
            <a:ext cx="1347360" cy="203132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林后</a:t>
            </a:r>
            <a:r>
              <a:rPr lang="en-US" altLang="zh-CN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5:17 </a:t>
            </a:r>
            <a:r>
              <a:rPr lang="zh-CN" altLang="en-US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若有人在基督里，他就是新造的人，旧事已过，都变成新的了。</a:t>
            </a:r>
            <a:endParaRPr lang="en-US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50906" y="2806303"/>
            <a:ext cx="1707524" cy="2554545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加</a:t>
            </a:r>
            <a:r>
              <a:rPr lang="en-US" altLang="zh-CN" sz="1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2:20 </a:t>
            </a:r>
            <a:r>
              <a:rPr lang="zh-CN" altLang="en-US" sz="1600" b="1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我已经与基督同钉十字架，现在活着的不再是我，乃是基督在我里面活着；并且我如今在肉身活着，是因信神的儿子而活；他是爱我，为我捨己。</a:t>
            </a:r>
            <a:endParaRPr lang="en-US" sz="1600" b="1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2" name="Picture 2" descr="Image result for freedom from sel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686300"/>
            <a:ext cx="2971800" cy="82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51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04800" y="876300"/>
            <a:ext cx="86106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47274" y="0"/>
            <a:ext cx="267252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50" normalizeH="0" baseline="0" noProof="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我是谁？</a:t>
            </a:r>
            <a:endParaRPr kumimoji="0" lang="zh-CN" altLang="en-US" sz="4800" b="1" i="0" u="none" strike="noStrike" kern="1200" cap="none" spc="50" normalizeH="0" baseline="0" noProof="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27087"/>
            <a:ext cx="2667000" cy="258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how i am defin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262377"/>
            <a:ext cx="3247884" cy="242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ho am 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413" y="3162300"/>
            <a:ext cx="3708171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how i am define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10758"/>
            <a:ext cx="2824926" cy="26686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3910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04800" y="876300"/>
            <a:ext cx="86106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47274" y="0"/>
            <a:ext cx="267252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50" normalizeH="0" baseline="0" noProof="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我是谁？</a:t>
            </a:r>
            <a:endParaRPr kumimoji="0" lang="zh-CN" altLang="en-US" sz="4800" b="1" i="0" u="none" strike="noStrike" kern="1200" cap="none" spc="50" normalizeH="0" baseline="0" noProof="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2050" name="Picture 2" descr="Image result for transformed in a wee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496178"/>
            <a:ext cx="6446846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电影明星化妆对比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68" y="1005168"/>
            <a:ext cx="4169432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uliaoo.c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055812"/>
            <a:ext cx="3505200" cy="226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862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304800" y="876300"/>
            <a:ext cx="86106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47274" y="0"/>
            <a:ext cx="2672526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800" b="1" i="0" u="none" strike="noStrike" kern="1200" cap="none" spc="50" normalizeH="0" baseline="0" noProof="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我是谁？</a:t>
            </a:r>
            <a:endParaRPr kumimoji="0" lang="zh-CN" altLang="en-US" sz="4800" b="1" i="0" u="none" strike="noStrike" kern="1200" cap="none" spc="50" normalizeH="0" baseline="0" noProof="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44860"/>
            <a:ext cx="6324600" cy="466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8400" y="4914900"/>
            <a:ext cx="54373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/as</a:t>
            </a:r>
            <a:endParaRPr lang="en-US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886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228600" y="784962"/>
            <a:ext cx="8686800" cy="7936"/>
          </a:xfrm>
          <a:prstGeom prst="line">
            <a:avLst/>
          </a:prstGeom>
          <a:ln>
            <a:solidFill>
              <a:schemeClr val="accent1">
                <a:lumMod val="75000"/>
                <a:alpha val="99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52400" y="876300"/>
            <a:ext cx="3733800" cy="3771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罗</a:t>
            </a:r>
            <a:r>
              <a:rPr kumimoji="0" lang="en-US" altLang="zh-CN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3:21 </a:t>
            </a:r>
            <a:r>
              <a:rPr kumimoji="0" lang="zh-CN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但如今，神的义在律法以外已经显明出来，有律法和先知为證：</a:t>
            </a:r>
            <a:r>
              <a:rPr kumimoji="0" lang="en-US" altLang="zh-CN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3:22 </a:t>
            </a:r>
            <a:r>
              <a:rPr kumimoji="0" lang="zh-CN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就是</a:t>
            </a:r>
            <a:r>
              <a:rPr kumimoji="0" lang="zh-CN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神的义，因信耶稣基</a:t>
            </a:r>
            <a:r>
              <a:rPr kumimoji="0" lang="zh-CN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督加</a:t>
            </a:r>
            <a:r>
              <a:rPr kumimoji="0" lang="zh-CN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给一切相信的人，并没有分别。</a:t>
            </a:r>
            <a:r>
              <a:rPr kumimoji="0" lang="en-US" altLang="zh-CN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3:23 </a:t>
            </a:r>
            <a:r>
              <a:rPr kumimoji="0" lang="zh-CN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因为世人都犯了罪，亏缺了神的荣耀；</a:t>
            </a:r>
            <a:r>
              <a:rPr kumimoji="0" lang="en-US" altLang="zh-CN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3:24 </a:t>
            </a:r>
            <a:r>
              <a:rPr kumimoji="0" lang="zh-CN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如今却蒙神的恩典，因基督耶稣的救赎，就</a:t>
            </a:r>
            <a:r>
              <a:rPr kumimoji="0" lang="zh-CN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白白的称义</a:t>
            </a:r>
            <a:r>
              <a:rPr kumimoji="0" lang="zh-CN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。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327" y="968674"/>
            <a:ext cx="4898073" cy="3222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514600" y="13991"/>
            <a:ext cx="4343400" cy="74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r>
              <a:rPr kumimoji="0" lang="zh-CN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因信称义的根基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2857500"/>
            <a:ext cx="1371600" cy="207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79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76200" y="876300"/>
            <a:ext cx="5715000" cy="3771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kumimoji="0" lang="zh-CN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可</a:t>
            </a:r>
            <a:r>
              <a:rPr kumimoji="0" lang="en-US" altLang="zh-CN" sz="2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5:25 </a:t>
            </a:r>
            <a:r>
              <a:rPr kumimoji="0" lang="zh-CN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有一个女人，患了十二年的</a:t>
            </a:r>
            <a:r>
              <a:rPr kumimoji="0" lang="zh-CN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血漏。。。</a:t>
            </a:r>
            <a:r>
              <a:rPr kumimoji="0" lang="en-US" altLang="zh-CN" sz="2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5:27</a:t>
            </a:r>
            <a:r>
              <a:rPr kumimoji="0" lang="zh-CN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她听见耶稣的事，就从后头来，杂在众人中间，摸耶稣的衣裳，</a:t>
            </a:r>
            <a:r>
              <a:rPr kumimoji="0" lang="en-US" altLang="zh-CN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5:28 </a:t>
            </a:r>
            <a:r>
              <a:rPr kumimoji="0" lang="zh-CN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意思说：我只摸他的衣裳，就必痊愈。</a:t>
            </a:r>
            <a:r>
              <a:rPr kumimoji="0" lang="en-US" altLang="zh-CN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5:29 </a:t>
            </a:r>
            <a:r>
              <a:rPr kumimoji="0" lang="zh-CN" alt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于是她血漏的源头立刻乾了；她便觉得身上的灾病好了</a:t>
            </a:r>
            <a:r>
              <a:rPr kumimoji="0" lang="zh-CN" alt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。</a:t>
            </a:r>
            <a:r>
              <a:rPr lang="en-US" altLang="zh-CN" sz="27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5:30 </a:t>
            </a:r>
            <a:r>
              <a:rPr lang="zh-CN" altLang="en-US" sz="27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耶稣顿时心里觉得有能力从自己身上出去，就在众人中间转过来，说：谁摸我的衣裳？</a:t>
            </a:r>
            <a:r>
              <a:rPr lang="en-US" altLang="zh-CN" sz="27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5:31 </a:t>
            </a:r>
            <a:r>
              <a:rPr lang="zh-CN" altLang="en-US" sz="27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门徒对他说：你看众人拥挤你，还说谁摸我么？</a:t>
            </a: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28600" y="784962"/>
            <a:ext cx="8686800" cy="7936"/>
          </a:xfrm>
          <a:prstGeom prst="line">
            <a:avLst/>
          </a:prstGeom>
          <a:ln>
            <a:solidFill>
              <a:schemeClr val="accent1">
                <a:lumMod val="75000"/>
                <a:alpha val="99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034" y="945029"/>
            <a:ext cx="3060166" cy="4402509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057400" y="13991"/>
            <a:ext cx="6096000" cy="74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r>
              <a:rPr kumimoji="0" lang="zh-CN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属神信心的一个特质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1205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52399" y="876300"/>
            <a:ext cx="5260769" cy="3771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zh-CN" altLang="en-US" sz="27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罗</a:t>
            </a:r>
            <a:r>
              <a:rPr lang="en-US" altLang="zh-CN" sz="27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5:18 </a:t>
            </a:r>
            <a:r>
              <a:rPr lang="zh-CN" altLang="en-US" sz="27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如此说来，因一次的过犯，众人都被定罪；照样，因一次的义行，众人也就被称义得生命了。</a:t>
            </a:r>
            <a:r>
              <a:rPr lang="en-US" altLang="zh-CN" sz="27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5:19 </a:t>
            </a:r>
            <a:r>
              <a:rPr lang="zh-CN" altLang="en-US" sz="27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因一人的悖逆，众人成为罪人；照样，因一人的顺从，众人也成为义了。</a:t>
            </a:r>
            <a:r>
              <a:rPr lang="en-US" altLang="zh-CN" sz="27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5:20 </a:t>
            </a:r>
            <a:r>
              <a:rPr lang="zh-CN" altLang="en-US" sz="27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律法本是外添的，叫过犯显多；</a:t>
            </a:r>
            <a:r>
              <a:rPr lang="zh-CN" altLang="en-US" sz="27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只是罪</a:t>
            </a:r>
            <a:r>
              <a:rPr lang="zh-CN" altLang="en-US" sz="2700" b="1" dirty="0" smtClean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在哪里显</a:t>
            </a:r>
            <a:r>
              <a:rPr lang="zh-CN" altLang="en-US" sz="27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多，恩典就更显多了。</a:t>
            </a:r>
            <a:r>
              <a:rPr lang="en-US" altLang="zh-CN" sz="27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5:21 </a:t>
            </a:r>
            <a:r>
              <a:rPr lang="zh-CN" altLang="en-US" sz="27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就如罪作王叫人死；照样，恩典也藉着义作王，叫人因我们的主耶稣基督得永生。</a:t>
            </a: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28600" y="784962"/>
            <a:ext cx="8686800" cy="7936"/>
          </a:xfrm>
          <a:prstGeom prst="line">
            <a:avLst/>
          </a:prstGeom>
          <a:ln>
            <a:solidFill>
              <a:schemeClr val="accent1">
                <a:lumMod val="75000"/>
                <a:alpha val="99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8" name="Picture 2" descr="Image result for jesus lamb of go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15000"/>
          <a:stretch/>
        </p:blipFill>
        <p:spPr bwMode="auto">
          <a:xfrm>
            <a:off x="5418910" y="1104900"/>
            <a:ext cx="3500119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286000" y="13991"/>
            <a:ext cx="4572000" cy="74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r>
              <a:rPr kumimoji="0" lang="zh-CN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因信称义之后呢？</a:t>
            </a:r>
            <a:endParaRPr kumimoji="0" lang="en-US" altLang="zh-CN" sz="4400" b="1" i="0" u="none" strike="noStrike" kern="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094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52399" y="876300"/>
            <a:ext cx="5260769" cy="3771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zh-CN" altLang="en-US" sz="27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罗</a:t>
            </a:r>
            <a:r>
              <a:rPr lang="en-US" altLang="zh-CN" sz="27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6:1 </a:t>
            </a:r>
            <a:r>
              <a:rPr lang="zh-CN" altLang="en-US" sz="27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这样，怎么说呢？我们可以仍在罪中、叫恩典显多么？</a:t>
            </a:r>
            <a:r>
              <a:rPr lang="en-US" altLang="zh-CN" sz="27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6:2 </a:t>
            </a:r>
            <a:r>
              <a:rPr lang="zh-CN" altLang="en-US" sz="27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断乎不可！</a:t>
            </a:r>
            <a:r>
              <a:rPr lang="zh-CN" altLang="en-US" sz="27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我们在罪上死了的人岂可仍在罪中活着呢？</a:t>
            </a:r>
            <a:r>
              <a:rPr lang="en-US" altLang="zh-CN" sz="27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6:3 </a:t>
            </a:r>
            <a:r>
              <a:rPr lang="zh-CN" altLang="en-US" sz="27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岂不知我们这受洗归入基督耶稣的人是受洗归入他的死么</a:t>
            </a:r>
            <a:r>
              <a:rPr lang="zh-CN" altLang="en-US" sz="27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？</a:t>
            </a:r>
            <a:endParaRPr lang="en-US" altLang="zh-CN" sz="2700" b="1" dirty="0" smtClean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sz="2000" b="1" baseline="30000" dirty="0" smtClean="0">
                <a:solidFill>
                  <a:srgbClr val="0000FF"/>
                </a:solidFill>
              </a:rPr>
              <a:t>1 </a:t>
            </a:r>
            <a:r>
              <a:rPr lang="en-US" sz="2000" b="1" dirty="0">
                <a:solidFill>
                  <a:srgbClr val="0000FF"/>
                </a:solidFill>
              </a:rPr>
              <a:t>What shall we say then? Shall we continue in sin that grace may abound</a:t>
            </a:r>
            <a:r>
              <a:rPr lang="en-US" sz="2000" b="1" dirty="0" smtClean="0">
                <a:solidFill>
                  <a:srgbClr val="0000FF"/>
                </a:solidFill>
              </a:rPr>
              <a:t>? 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2 </a:t>
            </a:r>
            <a:r>
              <a:rPr lang="en-US" sz="2000" b="1" dirty="0">
                <a:solidFill>
                  <a:srgbClr val="0000FF"/>
                </a:solidFill>
              </a:rPr>
              <a:t>Certainly not! How shall we who died to sin live any longer in it</a:t>
            </a:r>
            <a:r>
              <a:rPr lang="en-US" sz="2000" b="1" dirty="0" smtClean="0">
                <a:solidFill>
                  <a:srgbClr val="0000FF"/>
                </a:solidFill>
              </a:rPr>
              <a:t>? </a:t>
            </a:r>
            <a:r>
              <a:rPr lang="en-US" sz="2000" b="1" baseline="30000" dirty="0" smtClean="0">
                <a:solidFill>
                  <a:srgbClr val="0000FF"/>
                </a:solidFill>
              </a:rPr>
              <a:t>3 </a:t>
            </a:r>
            <a:r>
              <a:rPr lang="en-US" sz="2000" b="1" dirty="0">
                <a:solidFill>
                  <a:srgbClr val="0000FF"/>
                </a:solidFill>
              </a:rPr>
              <a:t>Or do you not know that as many of us as were baptized into Christ Jesus were baptized into His death?</a:t>
            </a:r>
          </a:p>
          <a:p>
            <a:pPr lvl="0"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28600" y="784962"/>
            <a:ext cx="8686800" cy="7936"/>
          </a:xfrm>
          <a:prstGeom prst="line">
            <a:avLst/>
          </a:prstGeom>
          <a:ln>
            <a:solidFill>
              <a:schemeClr val="accent1">
                <a:lumMod val="75000"/>
                <a:alpha val="99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8" name="Picture 2" descr="Image result for jesus lamb of go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15000"/>
          <a:stretch/>
        </p:blipFill>
        <p:spPr bwMode="auto">
          <a:xfrm>
            <a:off x="5418910" y="1104900"/>
            <a:ext cx="3500119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0" y="13991"/>
            <a:ext cx="4572000" cy="74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r>
              <a:rPr kumimoji="0" lang="zh-CN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因信称义之后呢？</a:t>
            </a:r>
            <a:endParaRPr kumimoji="0" lang="en-US" altLang="zh-CN" sz="4400" b="1" i="0" u="none" strike="noStrike" kern="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265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52399" y="876300"/>
            <a:ext cx="5260769" cy="37716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zh-CN" altLang="en-US" sz="27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罗</a:t>
            </a:r>
            <a:r>
              <a:rPr lang="en-US" altLang="zh-CN" sz="27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6:4 </a:t>
            </a:r>
            <a:r>
              <a:rPr lang="zh-CN" altLang="en-US" sz="2700" b="1" dirty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所以，我们藉着洗礼归入死，和他一同埋葬，原是叫我们一举一动有新生的样式，象基督藉着父的荣耀从死里复活一样</a:t>
            </a:r>
            <a:r>
              <a:rPr lang="zh-CN" altLang="en-US" sz="2700" b="1" dirty="0" smtClean="0">
                <a:solidFill>
                  <a:prstClr val="black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altLang="zh-CN" sz="2700" b="1" dirty="0" smtClean="0">
              <a:solidFill>
                <a:prstClr val="black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defRPr/>
            </a:pPr>
            <a:r>
              <a:rPr lang="en-US" sz="2000" b="1" baseline="30000" dirty="0">
                <a:solidFill>
                  <a:srgbClr val="0000FF"/>
                </a:solidFill>
              </a:rPr>
              <a:t>4 </a:t>
            </a:r>
            <a:r>
              <a:rPr lang="en-US" sz="2000" b="1" dirty="0">
                <a:solidFill>
                  <a:srgbClr val="0000FF"/>
                </a:solidFill>
              </a:rPr>
              <a:t>Therefore we </a:t>
            </a:r>
            <a:r>
              <a:rPr lang="en-US" sz="2000" b="1" u="sng" dirty="0">
                <a:solidFill>
                  <a:srgbClr val="0000FF"/>
                </a:solidFill>
              </a:rPr>
              <a:t>were buried </a:t>
            </a:r>
            <a:r>
              <a:rPr lang="en-US" sz="2000" b="1" dirty="0">
                <a:solidFill>
                  <a:srgbClr val="0000FF"/>
                </a:solidFill>
              </a:rPr>
              <a:t>with Him through baptism into death, that </a:t>
            </a:r>
            <a:r>
              <a:rPr lang="en-US" sz="2000" b="1" u="sng" dirty="0">
                <a:solidFill>
                  <a:srgbClr val="0000FF"/>
                </a:solidFill>
              </a:rPr>
              <a:t>just as </a:t>
            </a:r>
            <a:r>
              <a:rPr lang="en-US" sz="2000" b="1" dirty="0">
                <a:solidFill>
                  <a:srgbClr val="0000FF"/>
                </a:solidFill>
              </a:rPr>
              <a:t>Christ was raised from the dead by the glory of the Father, even so we also should walk in newness of life. </a:t>
            </a:r>
          </a:p>
          <a:p>
            <a:pPr lvl="0">
              <a:defRPr/>
            </a:pPr>
            <a:endParaRPr kumimoji="0" lang="zh-CN" altLang="en-US" sz="2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228600" y="784962"/>
            <a:ext cx="8686800" cy="7936"/>
          </a:xfrm>
          <a:prstGeom prst="line">
            <a:avLst/>
          </a:prstGeom>
          <a:ln>
            <a:solidFill>
              <a:schemeClr val="accent1">
                <a:lumMod val="75000"/>
                <a:alpha val="99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8" name="Picture 2" descr="Image result for jesus lamb of go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15000"/>
          <a:stretch/>
        </p:blipFill>
        <p:spPr bwMode="auto">
          <a:xfrm>
            <a:off x="5418910" y="1104900"/>
            <a:ext cx="3500119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286000" y="13991"/>
            <a:ext cx="4572000" cy="744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FF"/>
              </a:buClr>
              <a:buSzPct val="100000"/>
              <a:buFontTx/>
              <a:buNone/>
              <a:tabLst/>
              <a:defRPr/>
            </a:pPr>
            <a:r>
              <a:rPr kumimoji="0" lang="zh-CN" alt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因信称义之后呢？</a:t>
            </a:r>
            <a:endParaRPr kumimoji="0" lang="en-US" altLang="zh-CN" sz="4400" b="1" i="0" u="none" strike="noStrike" kern="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829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50CF762AE7594886EEB61DBC512435" ma:contentTypeVersion="0" ma:contentTypeDescription="Create a new document." ma:contentTypeScope="" ma:versionID="d8f4c1aefbd99dc43b46264d915c264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3b2ae8c724367d98fccaf8422d7d001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C81CD9-92C6-4D41-8D46-FA2ED403C9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B2B2A4-126B-415D-A354-09C5383CC56C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652B9B8-93E2-4F8F-A3C9-6BBB1E6A3A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3780</TotalTime>
  <Words>778</Words>
  <Application>Microsoft Macintosh PowerPoint</Application>
  <PresentationFormat>On-screen Show (16:10)</PresentationFormat>
  <Paragraphs>50</Paragraphs>
  <Slides>17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2_Office Theme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YZ</dc:creator>
  <cp:lastModifiedBy>Dean Lin</cp:lastModifiedBy>
  <cp:revision>513</cp:revision>
  <dcterms:created xsi:type="dcterms:W3CDTF">2012-03-04T20:46:38Z</dcterms:created>
  <dcterms:modified xsi:type="dcterms:W3CDTF">2017-02-26T21:40:09Z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MyDocuments">
    <vt:bool>true</vt:bool>
  </property>
  <property fmtid="{D5CDD505-2E9C-101B-9397-08002B2CF9AE}" pid="3" name="ContentTypeId">
    <vt:lpwstr>0x0101009650CF762AE7594886EEB61DBC512435</vt:lpwstr>
  </property>
</Properties>
</file>