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839" r:id="rId5"/>
    <p:sldId id="869" r:id="rId6"/>
    <p:sldId id="880" r:id="rId7"/>
    <p:sldId id="889" r:id="rId8"/>
    <p:sldId id="890" r:id="rId9"/>
    <p:sldId id="888" r:id="rId10"/>
    <p:sldId id="882" r:id="rId11"/>
    <p:sldId id="886" r:id="rId12"/>
    <p:sldId id="887" r:id="rId13"/>
    <p:sldId id="878" r:id="rId14"/>
    <p:sldId id="879" r:id="rId15"/>
    <p:sldId id="892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00FF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 varScale="1">
        <p:scale>
          <a:sx n="107" d="100"/>
          <a:sy n="107" d="100"/>
        </p:scale>
        <p:origin x="740" y="13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耶稣就和他同去。有许多人跟随拥挤他。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5:25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有一个女人，患了十二年的血漏，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5:26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在好些医生手里受了许多的苦，又花尽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了她所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有的，一点也不见好，病势反倒更重了。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5:27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她听见耶稣的事，就从后头来，杂在众人中间，摸耶稣的衣裳，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5:28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意思说：我只摸他的衣裳，就必痊愈。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5:29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于是她血漏的源头立刻乾了；她便觉得身上的灾病好了。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4" y="945029"/>
            <a:ext cx="3060166" cy="440250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8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5:30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耶稣顿时心里觉得有能力从自己身上出去，就在众人中间转过来，说：谁摸我的衣裳？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门徒对他说：你看众人拥挤你，还说谁摸我么？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耶稣周围观看，要见做这事的女人。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那女人知道在自己身上所成的事，就恐惧战兢，来俯伏在耶稣跟前，将实情全告诉他。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耶稣对她说：女儿，你的信救了你，平平安安的回去罢！你的灾病痊愈了。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4" y="945029"/>
            <a:ext cx="3060166" cy="440250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2:8 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你们得救是本乎恩，也因着信；这并不是出于自己，乃是神所赐的；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也不是出于行为，免得有人自夸</a:t>
            </a:r>
            <a:r>
              <a:rPr lang="zh-CN" altLang="en-US" sz="2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7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lang="en-US" altLang="zh-CN" sz="27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en-US" altLang="zh-CN" sz="27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Eph</a:t>
            </a:r>
            <a:r>
              <a:rPr lang="en-US" altLang="zh-CN" sz="2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2:8 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 by grace you have been saved through faith, and that not of yourselves; </a:t>
            </a:r>
            <a:r>
              <a:rPr lang="en-US" altLang="zh-CN" sz="27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 is </a:t>
            </a:r>
            <a:r>
              <a:rPr lang="en-US" altLang="zh-CN" sz="2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gift of God,2:9 not of works, lest anyone should boast.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Image result for jesus s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028700"/>
            <a:ext cx="36837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你们要追念往日，蒙了光照以后所忍受大争战的各样苦难：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一面被毁谤，遭患难，成了戏景，叫众人观看；一面陪伴那些受这样苦难的人。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因为你们体恤了那些被捆锁的人，并且你们的家业被人抢去，也甘心忍受，知道自己有更美长存的家业。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所以，你们不可丢弃勇敢的心；存这样的心必得大赏赐。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你们必须忍耐，使你们行完了神的旨意，就可以得着所应许的。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因为还有一点点时候，那要来的就来，并不迟延；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因信得生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。他若退后，我心里就不喜欢他。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4572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0400" y="13991"/>
            <a:ext cx="259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57" y="4048021"/>
            <a:ext cx="4594412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10:10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因为人心里相信，就可以称义；口里承认，就可以得救</a:t>
            </a:r>
            <a:r>
              <a:rPr lang="zh-CN" altLang="en-US" sz="2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2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en-US" altLang="zh-CN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For </a:t>
            </a:r>
            <a:r>
              <a:rPr lang="en-US" altLang="zh-CN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with the heart one believes unto righteousness, and with the mouth confession is made unto salvation.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74" t="5333" r="7072"/>
          <a:stretch/>
        </p:blipFill>
        <p:spPr>
          <a:xfrm>
            <a:off x="4098420" y="1201530"/>
            <a:ext cx="5045580" cy="3257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04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204672"/>
            <a:ext cx="8570485" cy="3393506"/>
            <a:chOff x="457200" y="1204672"/>
            <a:chExt cx="8570485" cy="3393506"/>
          </a:xfrm>
        </p:grpSpPr>
        <p:grpSp>
          <p:nvGrpSpPr>
            <p:cNvPr id="4" name="Group 3"/>
            <p:cNvGrpSpPr/>
            <p:nvPr/>
          </p:nvGrpSpPr>
          <p:grpSpPr>
            <a:xfrm>
              <a:off x="4564839" y="1247120"/>
              <a:ext cx="4462846" cy="3351058"/>
              <a:chOff x="4376354" y="1255558"/>
              <a:chExt cx="4462846" cy="3351058"/>
            </a:xfrm>
          </p:grpSpPr>
          <p:pic>
            <p:nvPicPr>
              <p:cNvPr id="1030" name="Picture 6" descr="Image result for walk a rope blindfolded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52" r="10606"/>
              <a:stretch/>
            </p:blipFill>
            <p:spPr bwMode="auto">
              <a:xfrm>
                <a:off x="5105400" y="1255558"/>
                <a:ext cx="3733800" cy="3351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76354" y="2332538"/>
                <a:ext cx="6751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</a:rPr>
                  <a:t>vs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0" name="Picture 4" descr="Image result for walk blindfolded to a clif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71"/>
            <a:stretch/>
          </p:blipFill>
          <p:spPr bwMode="auto">
            <a:xfrm>
              <a:off x="457200" y="1204672"/>
              <a:ext cx="3928276" cy="336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90600" y="4762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盲</a:t>
            </a:r>
            <a:r>
              <a:rPr lang="zh-CN" alt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目的信心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6863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苦练的结果</a:t>
            </a:r>
            <a:endParaRPr lang="en-US" sz="44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230047"/>
            <a:ext cx="1469571" cy="1291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230047"/>
            <a:ext cx="1487277" cy="1303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41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64839" y="1247120"/>
            <a:ext cx="4462846" cy="3351058"/>
            <a:chOff x="4376354" y="1255558"/>
            <a:chExt cx="4462846" cy="3351058"/>
          </a:xfrm>
        </p:grpSpPr>
        <p:pic>
          <p:nvPicPr>
            <p:cNvPr id="1030" name="Picture 6" descr="Image result for walk a rope blindfold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10606"/>
            <a:stretch/>
          </p:blipFill>
          <p:spPr bwMode="auto">
            <a:xfrm>
              <a:off x="5105400" y="1255558"/>
              <a:ext cx="3733800" cy="335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76354" y="2332538"/>
              <a:ext cx="6751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</a:rPr>
                <a:t>vs</a:t>
              </a:r>
              <a:endParaRPr lang="en-US" sz="4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 descr="http://writersfield.files.wordpress.com/2012/01/jesus-walking-on-water-benjamin-mcpherson255b1255d.jpg%3Fw%3D600%26h%3D4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" b="6884"/>
          <a:stretch/>
        </p:blipFill>
        <p:spPr bwMode="auto">
          <a:xfrm>
            <a:off x="76199" y="1213801"/>
            <a:ext cx="4458467" cy="33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4762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00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属神</a:t>
            </a:r>
            <a:r>
              <a:rPr lang="zh-CN" altLang="en-US" sz="4400" b="1" dirty="0" smtClean="0">
                <a:solidFill>
                  <a:srgbClr val="00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的信心</a:t>
            </a:r>
            <a:endParaRPr lang="en-US" sz="4400" b="1" dirty="0">
              <a:solidFill>
                <a:srgbClr val="0099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6863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苦练的结果</a:t>
            </a:r>
            <a:endParaRPr lang="en-US" sz="44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707" t="-843" r="3635" b="843"/>
          <a:stretch/>
        </p:blipFill>
        <p:spPr>
          <a:xfrm>
            <a:off x="1676400" y="876300"/>
            <a:ext cx="1700467" cy="13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所以人得为后嗣是本乎信，因此就属乎恩，叫应许定然归给一切后裔；不但归给那属乎律法的，也归给那效法亚伯拉罕之信的。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亚伯拉罕所信的，是那叫死人复活、使无变为有的神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，他在主面前作我们世人的父。如经上所记：我已经立你作多国的父</a:t>
            </a:r>
            <a:r>
              <a:rPr lang="zh-CN" altLang="en-US" sz="25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4:18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他在无可指望的时候，因信仍有指望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，就得以作多国的父，正如先前所说，你的后裔将要如此。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5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4:19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他将近百岁的时候，虽然想</a:t>
            </a:r>
            <a:r>
              <a:rPr lang="zh-CN" altLang="en-US" sz="25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 </a:t>
            </a:r>
            <a:r>
              <a:rPr lang="en-US" altLang="zh-CN" sz="25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2500" b="1" dirty="0" smtClean="0">
                <a:solidFill>
                  <a:srgbClr val="C00000"/>
                </a:solidFill>
              </a:rPr>
              <a:t>consider</a:t>
            </a:r>
            <a:r>
              <a:rPr lang="en-US" altLang="zh-CN" sz="2500" b="1" dirty="0" smtClean="0">
                <a:solidFill>
                  <a:srgbClr val="C00000"/>
                </a:solidFill>
              </a:rPr>
              <a:t>ed not</a:t>
            </a:r>
            <a:r>
              <a:rPr lang="en-US" sz="2500" b="1" dirty="0" smtClean="0">
                <a:solidFill>
                  <a:srgbClr val="C00000"/>
                </a:solidFill>
              </a:rPr>
              <a:t>) </a:t>
            </a:r>
            <a:r>
              <a:rPr lang="zh-CN" altLang="en-US" sz="25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己的身体如同已死，撒拉的生育已经断绝，他的信心还是不软弱；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4:20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并且仰望神的应许，总没有因不信心里起疑惑，反倒因信心里得坚固，将荣耀归给神，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且满心相信神所应许的必能做成。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所以，这就算为他的义。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算为他义的这句话不是单为他写的，</a:t>
            </a:r>
            <a:r>
              <a:rPr lang="en-US" altLang="zh-CN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5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也是为我们将来得算为义之人写的，就是我们这信神使我们的主耶稣从死里复活的人</a:t>
            </a:r>
            <a:r>
              <a:rPr lang="zh-CN" altLang="en-US" sz="25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5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876300"/>
            <a:ext cx="3733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89" y="1333500"/>
            <a:ext cx="4898073" cy="3222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Image result for freedom from se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8" y="967826"/>
            <a:ext cx="4533009" cy="1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451" y="2400300"/>
            <a:ext cx="4247705" cy="31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76300"/>
            <a:ext cx="3733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1432</Words>
  <Application>Microsoft Office PowerPoint</Application>
  <PresentationFormat>On-screen Show (16:10)</PresentationFormat>
  <Paragraphs>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DFKai-SB</vt:lpstr>
      <vt:lpstr>微软雅黑</vt:lpstr>
      <vt:lpstr>微软雅黑</vt:lpstr>
      <vt:lpstr>宋体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500</cp:revision>
  <dcterms:created xsi:type="dcterms:W3CDTF">2012-03-04T20:46:38Z</dcterms:created>
  <dcterms:modified xsi:type="dcterms:W3CDTF">2017-02-19T14:24:14Z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