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2"/>
  </p:notesMasterIdLst>
  <p:sldIdLst>
    <p:sldId id="839" r:id="rId6"/>
    <p:sldId id="877" r:id="rId7"/>
    <p:sldId id="878" r:id="rId8"/>
    <p:sldId id="871" r:id="rId9"/>
    <p:sldId id="889" r:id="rId10"/>
    <p:sldId id="893" r:id="rId11"/>
    <p:sldId id="879" r:id="rId12"/>
    <p:sldId id="892" r:id="rId13"/>
    <p:sldId id="882" r:id="rId14"/>
    <p:sldId id="880" r:id="rId15"/>
    <p:sldId id="881" r:id="rId16"/>
    <p:sldId id="886" r:id="rId17"/>
    <p:sldId id="890" r:id="rId18"/>
    <p:sldId id="891" r:id="rId19"/>
    <p:sldId id="887" r:id="rId20"/>
    <p:sldId id="885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9900"/>
    <a:srgbClr val="33CC33"/>
    <a:srgbClr val="0000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3" autoAdjust="0"/>
    <p:restoredTop sz="92881" autoAdjust="0"/>
  </p:normalViewPr>
  <p:slideViewPr>
    <p:cSldViewPr>
      <p:cViewPr>
        <p:scale>
          <a:sx n="75" d="100"/>
          <a:sy n="75" d="100"/>
        </p:scale>
        <p:origin x="-448" y="-8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50"/>
        <a:sy n="67" d="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46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038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4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06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8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70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17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91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09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5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18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7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07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114300"/>
            <a:ext cx="6934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zh-CN" altLang="en-US" sz="8800" b="1" dirty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义</a:t>
            </a:r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人必</a:t>
            </a:r>
            <a:endParaRPr lang="en-US" altLang="zh-CN" sz="8800" b="1" dirty="0" smtClean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因信得生（</a:t>
            </a:r>
            <a:r>
              <a:rPr lang="en-US" altLang="zh-CN" sz="8800" b="1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8800" b="1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）</a:t>
            </a:r>
            <a:endParaRPr lang="en-US" sz="8800" b="1" dirty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48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9:19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耶稣说：嗳！不信的世代阿，我在你们这里要到几时呢？我忍耐你们要到几时呢？把他带到我这里来罢。 </a:t>
            </a:r>
            <a:r>
              <a:rPr lang="en-US" altLang="zh-CN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9:20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他们就带了他来。他一见耶稣，鬼便叫他重重的抽疯，倒在地上，翻来覆去，口中流沫。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9:21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耶稣问他父亲说：他得这病有多少日子呢？回答说：从小的时候。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9:22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鬼屡次把他扔在火里、水里，要灭他。你若能做甚么，求你怜悯我们，帮助我们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3378" r="4381" b="2003"/>
          <a:stretch/>
        </p:blipFill>
        <p:spPr>
          <a:xfrm>
            <a:off x="5821936" y="1028700"/>
            <a:ext cx="2971800" cy="42672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766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noProof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信神的例子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70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9:23 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耶稣对他说：你若能信，在信的人，凡事都能。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9:24 </a:t>
            </a:r>
            <a:r>
              <a:rPr lang="zh-CN" altLang="en-US" sz="2400" b="1" dirty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孩子的父亲立时喊着</a:t>
            </a:r>
            <a:r>
              <a:rPr lang="zh-CN" altLang="en-US" sz="2400" b="1" dirty="0" smtClean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说：</a:t>
            </a:r>
            <a:r>
              <a:rPr lang="zh-CN" altLang="en-US" sz="2400" b="1" dirty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我信！但我信不足，求主帮助</a:t>
            </a:r>
            <a:r>
              <a:rPr lang="zh-CN" altLang="en-US" sz="2400" b="1" dirty="0" smtClean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400" b="1" dirty="0" smtClean="0">
                <a:solidFill>
                  <a:srgbClr val="3333FF"/>
                </a:solidFill>
                <a:latin typeface="+mj-lt"/>
                <a:ea typeface="Microsoft YaHei" panose="020B0503020204020204" pitchFamily="34" charset="-122"/>
              </a:rPr>
              <a:t>Immediately </a:t>
            </a:r>
            <a:r>
              <a:rPr lang="en-US" altLang="zh-CN" sz="2400" b="1" dirty="0">
                <a:solidFill>
                  <a:srgbClr val="3333FF"/>
                </a:solidFill>
                <a:latin typeface="+mj-lt"/>
                <a:ea typeface="Microsoft YaHei" panose="020B0503020204020204" pitchFamily="34" charset="-122"/>
              </a:rPr>
              <a:t>the father of the child cried out and said with tears, “Lord, I believe; help my unbelief!”</a:t>
            </a:r>
            <a:r>
              <a:rPr lang="en-US" altLang="zh-CN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9:25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耶稣看见众人都跑上来，就斥责那污鬼说：你这聋哑的鬼，我吩咐你从他里头出来，再不要进去！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9:26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那鬼喊叫，使孩子大大的抽了一阵疯，就出来了。孩子好象死了一般。以致众人多半说：他是死了。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9:27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但耶稣拉着他的手，扶他起来，他就站起来了。</a:t>
            </a:r>
            <a:endParaRPr lang="zh-CN" altLang="en-US" sz="24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3378" r="4381" b="2003"/>
          <a:stretch/>
        </p:blipFill>
        <p:spPr>
          <a:xfrm>
            <a:off x="5821936" y="1028700"/>
            <a:ext cx="2971800" cy="42672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766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noProof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信神的例子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60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10:11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经上说：凡信他的人必不至于羞愧。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10:12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犹太人和希腊人并没有分别，因为众人同有一位主；他也厚待一切求告他的人。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10:13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因为凡求告主名的，就必得救。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10:14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然而，人未曾信他，怎能求他呢？未曾听见他，怎能信他呢？没有传道的，怎能听见呢？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10:15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若没有奉差遣，怎能传道呢？如经上所记：报福音、传喜信的人，他们的脚踪何等佳美。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10:16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只是人没有都听从福音，因为以赛亚说：主阿，我们所传的有谁信呢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10:17 </a:t>
            </a:r>
            <a:r>
              <a:rPr lang="zh-CN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见信道是从听道来的，听道是从基督的话来</a:t>
            </a:r>
            <a:r>
              <a:rPr lang="zh-CN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的。</a:t>
            </a:r>
            <a:endParaRPr lang="zh-CN" altLang="en-US" sz="24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5562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何</a:t>
            </a: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神领受信心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24" y="1104899"/>
            <a:ext cx="3192076" cy="42065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61424" y="3719461"/>
            <a:ext cx="3268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 then faith </a:t>
            </a:r>
            <a:r>
              <a:rPr lang="en-US" sz="2400" b="1" i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comes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by hearing, and hearing by the word of God</a:t>
            </a:r>
            <a:endParaRPr lang="en-US" sz="2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6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274" t="5333" r="7072"/>
          <a:stretch/>
        </p:blipFill>
        <p:spPr>
          <a:xfrm>
            <a:off x="4285399" y="1610164"/>
            <a:ext cx="4834909" cy="3121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4876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彼后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作耶稣基督仆人和使徒的西门。彼得写信给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那因我们的神</a:t>
            </a:r>
            <a:r>
              <a:rPr lang="zh-CN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和救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主耶稣基督之义，与我们同得一样宝贵信心的</a:t>
            </a:r>
            <a:r>
              <a:rPr lang="zh-CN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 </a:t>
            </a:r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(To those who have </a:t>
            </a:r>
            <a:r>
              <a:rPr lang="en-US" altLang="zh-CN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obtained like  </a:t>
            </a:r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precious faith with us by the righteousness of our God and Savior Jesus Christ)</a:t>
            </a:r>
            <a:r>
              <a:rPr lang="zh-CN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愿恩惠、平安，因你们认识神和我们主耶稣，多多的加给你们。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神的神能已将一切关乎生命和虔敬的事赐给我们，皆因我们认识那用自己荣耀和美德召我们的主。</a:t>
            </a:r>
            <a:endParaRPr lang="zh-CN" altLang="en-US" sz="2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5562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何</a:t>
            </a: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神领受信心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4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我们既有这许多的见證人，如同云彩围着我们，就当放下各样的重担，脱去容易缠累我们的罪，存心忍耐，奔那摆在我们前头的路程，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12:2 </a:t>
            </a:r>
            <a:r>
              <a:rPr lang="zh-CN" altLang="en-US" sz="2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仰</a:t>
            </a:r>
            <a:r>
              <a:rPr lang="zh-CN" altLang="en-US" sz="24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望</a:t>
            </a:r>
            <a:r>
              <a:rPr lang="zh-CN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我们信心创始成</a:t>
            </a:r>
            <a:r>
              <a:rPr lang="zh-CN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终的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</a:t>
            </a:r>
            <a:r>
              <a:rPr lang="zh-CN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稣（</a:t>
            </a:r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looking </a:t>
            </a:r>
            <a:r>
              <a:rPr lang="en-US" altLang="zh-CN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unto Jesus</a:t>
            </a:r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the </a:t>
            </a:r>
            <a:r>
              <a:rPr lang="en-US" altLang="zh-CN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author and finisher of our faith</a:t>
            </a:r>
            <a:r>
              <a:rPr lang="zh-CN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他因那摆在前面的喜乐，就轻看羞辱，忍受了十字架的苦难，便坐在神宝座的右边。</a:t>
            </a:r>
            <a:endParaRPr lang="zh-CN" altLang="en-US" sz="2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24" y="1104899"/>
            <a:ext cx="3192076" cy="42065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61424" y="3719461"/>
            <a:ext cx="3268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 then faith </a:t>
            </a:r>
            <a:r>
              <a:rPr lang="en-US" sz="2400" b="1" i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comes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by hearing, and hearing by the word of God</a:t>
            </a:r>
            <a:endParaRPr lang="en-US" sz="2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5562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何</a:t>
            </a: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神领受信心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081" y="4391448"/>
            <a:ext cx="5099462" cy="1154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仰</a:t>
            </a:r>
            <a:r>
              <a:rPr lang="zh-CN" altLang="en-US" sz="2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望：</a:t>
            </a:r>
            <a:r>
              <a:rPr lang="zh-CN" altLang="en-US" sz="2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转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脸注视着 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吕振中译本）</a:t>
            </a:r>
          </a:p>
          <a:p>
            <a:pPr lvl="0">
              <a:defRPr/>
            </a:pPr>
            <a:r>
              <a:rPr lang="zh-CN" altLang="en-US" sz="2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原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意是转离其它各种目标，以专一的注意力注视</a:t>
            </a:r>
            <a:r>
              <a:rPr lang="zh-CN" altLang="en-US" sz="2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zh-CN" altLang="en-US" sz="23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235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你们心里不要忧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愁（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Let not your heart be troubled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）；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你们信神，也当信我。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在我父的家里有许多住处；若是没有，我就早已告诉你们了。我去原是为你们预备地方去。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我若去为你们预备了地方，就必再来接你们到我那里去，我在那里，叫你们也在那里。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我往那里去，你们知道；那条路，你们也知道（有古卷作：我往那里去，你们知道那条路）。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14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852854"/>
            <a:ext cx="3657599" cy="43242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西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1:18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他也是教会全体之首。他是元始，是从死里首先复生的，使他可以在凡事上居首位。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1:19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因为父喜欢叫一切的丰盛在他里面居住。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1:20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既然藉着他在十字架上所流的血成就了和平，便藉着他叫万有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―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无论是地上的、天上的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―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都与自己和好了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。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59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199" y="876300"/>
            <a:ext cx="4763781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5:6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所以，我们时常坦然无惧，并且晓得我们住在身内，便与主相离。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5:7 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因我们行事为人是凭着信心，不是凭着眼</a:t>
            </a:r>
            <a:r>
              <a:rPr lang="zh-CN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见（</a:t>
            </a:r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For we walk by faith, not by sight</a:t>
            </a:r>
            <a:r>
              <a:rPr lang="zh-CN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5:8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我们坦然无惧，是更愿意离开身体与主同住。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5:9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所以，无论是住在身内，离开身外，我们立了志向，要得主的喜悦。</a:t>
            </a:r>
            <a:endParaRPr lang="zh-CN" altLang="en-US" sz="24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5034" y="4366137"/>
            <a:ext cx="4114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新约中最根本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的悔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改：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撇下一切来跟随耶稣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274" t="5333" r="7072"/>
          <a:stretch/>
        </p:blipFill>
        <p:spPr>
          <a:xfrm>
            <a:off x="4285399" y="1610164"/>
            <a:ext cx="4834909" cy="3121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5562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何</a:t>
            </a: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神领受信心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15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你们要追念往日，蒙了光照以后所忍受大争战的各样苦难：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33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一面被毁谤，遭患难，成了戏景，叫众人观看；一面陪伴那些受这样苦难的人。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因为你们体恤了那些被捆锁的人，并且你们的家业被人抢去，也甘心忍受，知道自己有更美长存的家业。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35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所以，你们不可丢弃勇敢的心；存这样的心必得大赏赐。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36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你们必须忍耐，使你们行完了神的旨意，就可以得着所应许的。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37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因为还有一点点时候，那要来的就来，并不迟延；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38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只是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义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人必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因信得生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。他若退后，我心里就不喜欢他。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39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我们却不是退后入沉沦的那等人，乃是有信心以致灵魂得救的人。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希伯来书第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10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1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3:21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但如今，神的义在律法以外已经显明出来，有律法和先知为證：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3:22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就是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神的义，因信耶稣基</a:t>
            </a: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督加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给一切相信的人，并没有分别。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3:23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因为世人都犯了罪，亏缺了神的荣耀；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如今却蒙神的恩典，因基督耶稣的救赎，就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白白的称义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526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撇下一切来跟随耶稣</a:t>
            </a:r>
          </a:p>
        </p:txBody>
      </p:sp>
      <p:pic>
        <p:nvPicPr>
          <p:cNvPr id="5122" name="Picture 2" descr="Image result for jesus lamb of g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000"/>
          <a:stretch/>
        </p:blipFill>
        <p:spPr bwMode="auto">
          <a:xfrm>
            <a:off x="5418910" y="1104900"/>
            <a:ext cx="35001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3690" y="4305300"/>
            <a:ext cx="5099462" cy="1154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1:16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我不以福音为耻；这福音本是神的大能，要救一切相信的，先是犹太人，后是希腊人。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80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"/>
            <a:ext cx="8724900" cy="10926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761970"/>
            <a:r>
              <a:rPr lang="zh-CN" altLang="en-US" sz="6500" b="1" spc="42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什么是圣经意义的信？</a:t>
            </a:r>
            <a:endParaRPr lang="en-US" sz="6500" b="1" spc="42" dirty="0">
              <a:ln w="11430">
                <a:noFill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775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00100"/>
            <a:ext cx="903620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信心（</a:t>
            </a:r>
            <a:r>
              <a:rPr kumimoji="0" lang="en-US" altLang="zh-C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faith, </a:t>
            </a:r>
            <a:r>
              <a:rPr kumimoji="0" lang="en-US" altLang="zh-CN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pistis</a:t>
            </a:r>
            <a:r>
              <a:rPr kumimoji="0" lang="en-US" altLang="zh-C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)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Persuasion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被说服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Conviction (of religious truth)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笃定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Reliance upon Christ for salvation  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在救恩方面对基督的全然依靠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Constancy in such profession        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恒定于上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述信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仰宣称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The system of Gospel truth itself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	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福音真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理体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系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698" y="168414"/>
            <a:ext cx="6009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一些基本定义 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(Thayer’s 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8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"/>
            <a:ext cx="8724900" cy="10926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761970"/>
            <a:r>
              <a:rPr lang="zh-CN" altLang="en-US" sz="6500" b="1" spc="42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什么是圣经意义的信？</a:t>
            </a:r>
            <a:endParaRPr lang="en-US" sz="6500" b="1" spc="42" dirty="0">
              <a:ln w="11430">
                <a:noFill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543300"/>
            <a:ext cx="8534400" cy="24006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罗10:10 </a:t>
            </a:r>
            <a:r>
              <a:rPr lang="en-US" sz="3000" b="1" dirty="0" err="1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因为人心里相信，就可以称义；口里承认，就可以得救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。For</a:t>
            </a:r>
            <a:r>
              <a:rPr lang="en-US" sz="30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30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with the heart one believes unto righteousness, and with the mouth confession is made unto salvation.</a:t>
            </a:r>
          </a:p>
          <a:p>
            <a:endParaRPr lang="en-US" sz="3000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425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徒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16:9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在夜间有异象现与保罗。有一个马其顿人站着求他说：请你过到马其顿来帮助我们。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16:10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保罗既看见这异象，我们随即想要往马其顿去，以为神召我们传福音给那里的人听。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16:11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于是从特罗亚开船，一直行到撒摩特喇，第二天到了尼亚波利。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16:12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从那里来到腓立比，就是马其顿这一方的头一个城，也是罗马的驻防城。我们在这城里住了几天。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16:13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当安息日，我们出城门，到了河边，知道那里有一个祷告的地方，我们就坐下对那聚会的妇女讲道。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766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noProof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信神的例子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81" y="1333500"/>
            <a:ext cx="318973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7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徒</a:t>
            </a:r>
            <a:r>
              <a:rPr lang="en-US" altLang="zh-CN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16:14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有一个卖紫色布疋的妇人，名叫吕底亚，是推雅推喇城的人，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素来敬拜神。她听见了，主就开导她的心，叫她留心听保罗所讲的话。</a:t>
            </a:r>
            <a:r>
              <a:rPr lang="en-US" altLang="zh-CN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16:15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她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她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家既领了洗，便求我们说：你们若以为我是真信主的（或作：你们若以为我是忠心事主的），请到我家里来住。于是强留我们。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16:16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后来，我们往那祷告的地方去。有一个使女迎着面来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她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被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巫鬼所附，用法术，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叫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她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人们大得财利。</a:t>
            </a:r>
            <a:r>
              <a:rPr lang="en-US" altLang="zh-CN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16:17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她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跟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随保罗和我们，喊着说：这些人是至高神的仆人，对你们传说救人的道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766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noProof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信神的例子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04900"/>
            <a:ext cx="318162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6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9:14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耶稣到了门徒那里，看见有许多人围着他们，又有文士和他们辩论。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9:15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众人一见耶稣，都甚希奇，就跑上去问他的安。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9:16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耶稣问他们说：你们和他们辩论的是甚么？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9:17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众人中间有一个人回答说：夫子，我带了我的儿子到你这里来，他被哑巴鬼附着。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9:18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无论在那里，鬼捉弄他，把他摔倒，他就口中流沫，咬牙切齿，身体枯乾。我请过你的门徒把鬼赶出去，他们却是不能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766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noProof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信神的例子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3378" r="4381" b="2003"/>
          <a:stretch/>
        </p:blipFill>
        <p:spPr>
          <a:xfrm>
            <a:off x="5821936" y="1028700"/>
            <a:ext cx="2971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9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B2B2A4-126B-415D-A354-09C5383CC56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3604</TotalTime>
  <Words>1192</Words>
  <Application>Microsoft Macintosh PowerPoint</Application>
  <PresentationFormat>On-screen Show (16:10)</PresentationFormat>
  <Paragraphs>59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Dean Lin</cp:lastModifiedBy>
  <cp:revision>502</cp:revision>
  <dcterms:created xsi:type="dcterms:W3CDTF">2012-03-04T20:46:38Z</dcterms:created>
  <dcterms:modified xsi:type="dcterms:W3CDTF">2017-02-13T03:50:16Z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