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6"/>
  </p:notesMasterIdLst>
  <p:sldIdLst>
    <p:sldId id="839" r:id="rId6"/>
    <p:sldId id="869" r:id="rId7"/>
    <p:sldId id="870" r:id="rId8"/>
    <p:sldId id="872" r:id="rId9"/>
    <p:sldId id="873" r:id="rId10"/>
    <p:sldId id="874" r:id="rId11"/>
    <p:sldId id="875" r:id="rId12"/>
    <p:sldId id="876" r:id="rId13"/>
    <p:sldId id="877" r:id="rId14"/>
    <p:sldId id="878" r:id="rId15"/>
    <p:sldId id="879" r:id="rId16"/>
    <p:sldId id="880" r:id="rId17"/>
    <p:sldId id="881" r:id="rId18"/>
    <p:sldId id="882" r:id="rId19"/>
    <p:sldId id="891" r:id="rId20"/>
    <p:sldId id="890" r:id="rId21"/>
    <p:sldId id="887" r:id="rId22"/>
    <p:sldId id="888" r:id="rId23"/>
    <p:sldId id="885" r:id="rId24"/>
    <p:sldId id="886" r:id="rId2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9900"/>
    <a:srgbClr val="33CC33"/>
    <a:srgbClr val="0000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1" autoAdjust="0"/>
    <p:restoredTop sz="92881" autoAdjust="0"/>
  </p:normalViewPr>
  <p:slideViewPr>
    <p:cSldViewPr>
      <p:cViewPr varScale="1">
        <p:scale>
          <a:sx n="88" d="100"/>
          <a:sy n="88" d="100"/>
        </p:scale>
        <p:origin x="80" y="40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50"/>
        <a:sy n="67" d="5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2723621"/>
            <a:ext cx="9144000" cy="121920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60500"/>
            <a:ext cx="7924800" cy="1225021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10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333"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74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680"/>
            <a:ext cx="8229600" cy="3855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49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3" y="3672417"/>
            <a:ext cx="7827201" cy="1135063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3" y="2222500"/>
            <a:ext cx="7827201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3523721"/>
            <a:ext cx="9144000" cy="12192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130636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3690587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4260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3500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14260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279027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2926437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272516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6614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396213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396213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9525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343257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571500"/>
            <a:ext cx="5495544" cy="32385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2613039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142917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865"/>
            <a:ext cx="18288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1722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5296959"/>
            <a:ext cx="1868424" cy="304271"/>
          </a:xfrm>
        </p:spPr>
        <p:txBody>
          <a:bodyPr/>
          <a:lstStyle/>
          <a:p>
            <a:fld id="{DDEA564F-B806-4D89-BA12-F9F17827150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905250" y="2814574"/>
            <a:ext cx="5722620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390399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5238767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ysClr val="windowText" lastClr="000000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61970" rtl="0" eaLnBrk="1" latinLnBrk="0" hangingPunct="1">
        <a:spcBef>
          <a:spcPct val="0"/>
        </a:spcBef>
        <a:buNone/>
        <a:defRPr sz="3667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76197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114300"/>
            <a:ext cx="6934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zh-CN" altLang="en-US" sz="8800" b="1" dirty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义</a:t>
            </a:r>
            <a:r>
              <a:rPr lang="zh-CN" altLang="en-US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人必</a:t>
            </a:r>
            <a:endParaRPr lang="en-US" altLang="zh-CN" sz="8800" b="1" dirty="0" smtClean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因信得生（</a:t>
            </a:r>
            <a:r>
              <a:rPr lang="en-US" altLang="zh-CN" sz="8800" b="1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8800" b="1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）</a:t>
            </a:r>
            <a:endParaRPr lang="en-US" sz="8800" b="1" dirty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4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王上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18:28 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他们大声求告，按着他们的规矩，用刀枪自割、自刺，直到身体流血。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18:29 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从午后直到献晚祭的时候，他们狂呼乱叫，却没有声音，没有应允的，也没有理会的。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18:30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以利亚对众民说：你们到我这里来。众民就到他那里。他便重修已经毁坏耶和华的坛。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18:31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以利亚照雅各子孙支派的数目，取了十二块石头（耶和华的话曾临到雅各说：你的名要叫以色列），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18:32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用这些石头为耶和华的名筑一座坛，在坛的四围挖沟，可容榖种二细亚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52500"/>
            <a:ext cx="3124200" cy="444417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384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真假信心的例子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9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王上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18:33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又在坛上摆好了柴，把牛犊切成块子放在柴上，对众人说：你们用四个桶盛满水，倒在燔祭和柴上；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18:34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又说：倒第二次。他们就倒第二次；又说：倒第叁次。他们就倒第叁次。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18:35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水流在坛的四围，沟里也满了水。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18:36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到了献晚祭的时候，先知以利亚近前来，说：亚伯拉罕、以撒、以色列的　神，耶和华啊，求你今日使人知道你是以色列的　神，也知道我是你的仆人，又是奉你的命行这一切事。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18:37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耶和华啊，求你应允我，应允我！使这民知道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 耶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和华是　神，又知道是你叫这民的心回转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52500"/>
            <a:ext cx="3124200" cy="444417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384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真假信心的例子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王上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18:38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于是，耶和华降下火来，烧尽燔祭、木柴、石头、尘土，又烧乾沟里的水。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18:39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众民看见了，就俯伏在地，说：耶和华是　神！耶和华是　神！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18:40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以利亚对他们说：拿住巴力的先知，不容一人逃脱！众人就拿住他们。以利亚带他们到基顺河边，在那里杀了他们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18:41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以利亚对亚哈说：你现在可以上去吃喝，因为有多雨的响声了。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52500"/>
            <a:ext cx="3124200" cy="444417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384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真假信心的例子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6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</a:t>
            </a:r>
            <a:r>
              <a:rPr lang="en-US" altLang="zh-CN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18:42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亚哈就上去吃喝。以利亚上了迦密山顶，屈身在地，将脸伏在两膝之中；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18:43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对仆人说：你上去，向海观看。仆人就上去观看，说：没有甚么。他说：你再去观看。如此七次。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18:44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第七次仆人说：我看见有一小片云从海里上来，不过如人手那样大。以利亚说：你上去告诉亚哈，当套车下去，免得被雨阻挡。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18:45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霎时间，天因风云黑暗，降下大雨。亚哈就坐车往耶斯列去了。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18:46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耶和华的灵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原文是手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降在以利亚身上，他就束上腰，奔在亚哈前头，直到耶斯列的城门。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52500"/>
            <a:ext cx="3124200" cy="444417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384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真假信心的例子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7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34141"/>
            <a:ext cx="8877300" cy="12207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761970"/>
            <a:r>
              <a:rPr lang="zh-CN" altLang="en-US" sz="7333" b="1" spc="42" dirty="0">
                <a:ln w="11430">
                  <a:noFill/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一般人心目中的信心</a:t>
            </a:r>
            <a:endParaRPr lang="en-US" sz="7333" b="1" spc="42" dirty="0">
              <a:ln w="11430">
                <a:noFill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3" name="Picture 12" descr="http://pic3.nipic.com/20090514/825761_15540106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159" y="1333500"/>
            <a:ext cx="3962400" cy="2109104"/>
          </a:xfrm>
          <a:prstGeom prst="rect">
            <a:avLst/>
          </a:prstGeom>
          <a:noFill/>
        </p:spPr>
      </p:pic>
      <p:pic>
        <p:nvPicPr>
          <p:cNvPr id="14" name="Picture 12" descr="http://absoluteselfconfidence.com/blog/wp-content/uploads/2011/05/confidence.jpg"/>
          <p:cNvPicPr>
            <a:picLocks noChangeAspect="1" noChangeArrowheads="1"/>
          </p:cNvPicPr>
          <p:nvPr/>
        </p:nvPicPr>
        <p:blipFill>
          <a:blip r:embed="rId3" cstate="print"/>
          <a:srcRect t="13675" b="15812"/>
          <a:stretch>
            <a:fillRect/>
          </a:stretch>
        </p:blipFill>
        <p:spPr bwMode="auto">
          <a:xfrm>
            <a:off x="5069114" y="1638300"/>
            <a:ext cx="3713843" cy="2960310"/>
          </a:xfrm>
          <a:prstGeom prst="rect">
            <a:avLst/>
          </a:prstGeom>
          <a:noFill/>
        </p:spPr>
      </p:pic>
      <p:pic>
        <p:nvPicPr>
          <p:cNvPr id="15" name="Picture 8" descr="http://88.gaosu.com/q/2011-7-25/dc54d9b12dd34bfa256422e6a15ec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324100"/>
            <a:ext cx="3124200" cy="3027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51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-134141"/>
            <a:ext cx="8191500" cy="12207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761970"/>
            <a:r>
              <a:rPr lang="zh-CN" altLang="en-US" sz="7333" b="1" spc="42" dirty="0">
                <a:ln w="11430">
                  <a:noFill/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问</a:t>
            </a:r>
            <a:r>
              <a:rPr lang="zh-CN" altLang="en-US" sz="7333" b="1" spc="42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题出在哪里</a:t>
            </a:r>
            <a:r>
              <a:rPr lang="en-US" altLang="zh-CN" sz="7333" b="1" spc="42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?</a:t>
            </a:r>
            <a:endParaRPr lang="en-US" sz="7333" b="1" spc="42" dirty="0">
              <a:ln w="11430">
                <a:noFill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" name="Picture 2" descr="http://solutionfocusedpolitics.files.wordpress.com/2010/11/selfeste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30526"/>
            <a:ext cx="2362200" cy="4053537"/>
          </a:xfrm>
          <a:prstGeom prst="rect">
            <a:avLst/>
          </a:prstGeom>
          <a:noFill/>
        </p:spPr>
      </p:pic>
      <p:pic>
        <p:nvPicPr>
          <p:cNvPr id="8" name="Picture 7" descr="http://pic3.nipic.com/20090514/825761_15540106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159" y="1333500"/>
            <a:ext cx="3962400" cy="2109104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543300"/>
            <a:ext cx="2028259" cy="20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960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" y="-134141"/>
            <a:ext cx="8191500" cy="12207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761970"/>
            <a:r>
              <a:rPr lang="zh-CN" altLang="en-US" sz="7333" b="1" spc="42" dirty="0">
                <a:ln w="11430">
                  <a:noFill/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问</a:t>
            </a:r>
            <a:r>
              <a:rPr lang="zh-CN" altLang="en-US" sz="7333" b="1" spc="42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题到底出在哪里</a:t>
            </a:r>
            <a:r>
              <a:rPr lang="en-US" altLang="zh-CN" sz="7333" b="1" spc="42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?</a:t>
            </a:r>
            <a:endParaRPr lang="en-US" sz="7333" b="1" spc="42" dirty="0">
              <a:ln w="11430">
                <a:noFill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163" y="1270000"/>
            <a:ext cx="2895600" cy="214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43300"/>
            <a:ext cx="2028259" cy="20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3886200" y="1485900"/>
            <a:ext cx="4972330" cy="3962400"/>
            <a:chOff x="3866870" y="1333500"/>
            <a:chExt cx="4972330" cy="3962400"/>
          </a:xfrm>
        </p:grpSpPr>
        <p:sp>
          <p:nvSpPr>
            <p:cNvPr id="7" name="TextBox 6"/>
            <p:cNvSpPr txBox="1"/>
            <p:nvPr/>
          </p:nvSpPr>
          <p:spPr>
            <a:xfrm>
              <a:off x="3866870" y="2474515"/>
              <a:ext cx="1143560" cy="93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1970"/>
              <a:r>
                <a:rPr lang="en-US" altLang="zh-CN" sz="4500" b="1" dirty="0">
                  <a:solidFill>
                    <a:srgbClr val="7030A0"/>
                  </a:solidFill>
                  <a:latin typeface="Arial" pitchFamily="34" charset="0"/>
                  <a:ea typeface="黑体" panose="02010609060101010101" pitchFamily="49" charset="-122"/>
                  <a:cs typeface="Arial" pitchFamily="34" charset="0"/>
                </a:rPr>
                <a:t>vs.</a:t>
              </a:r>
              <a:endParaRPr lang="en-US" sz="45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33500"/>
              <a:ext cx="3962400" cy="396240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822" y="1209920"/>
            <a:ext cx="4567178" cy="46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9144000" cy="606933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839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7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雅</a:t>
            </a:r>
            <a:r>
              <a:rPr lang="en-US" altLang="zh-CN" sz="27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1:16 </a:t>
            </a:r>
            <a:r>
              <a:rPr lang="zh-CN" altLang="en-US" sz="27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我亲爱的弟兄们，不要看错了。</a:t>
            </a:r>
            <a:r>
              <a:rPr lang="en-US" altLang="zh-CN" sz="27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1:17 </a:t>
            </a:r>
            <a:r>
              <a:rPr lang="zh-CN" altLang="en-US" sz="27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各样美善的恩赐和各样全备的赏赐都是从上头来的，从众光之父那里降下来的；在他并没有改变，也没有转动的影儿。</a:t>
            </a:r>
            <a:r>
              <a:rPr lang="en-US" altLang="zh-CN" sz="27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1:18 </a:t>
            </a:r>
            <a:r>
              <a:rPr lang="zh-CN" altLang="en-US" sz="27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他按自己的旨意，用真道生了我们，叫我们在他所造的万物中好象初熟的果子。</a:t>
            </a:r>
            <a:endParaRPr kumimoji="0" lang="zh-CN" altLang="en-US" sz="27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0" y="13991"/>
            <a:ext cx="7620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因信称义的人可以看清楚什么？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6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4:1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如此说来，我们的祖宗亚伯拉罕凭着肉体得了甚么呢？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4:2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倘若亚伯拉罕是因行为称义，就有可夸的；只是在神面前并无可夸。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4:3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经上说甚么呢？说：亚伯拉罕信神，这就算为他的义。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4:4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做工的得工价，不算恩典，乃是该得的；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4:5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唯有不做工的，只信称罪人为义的神，他的信就算为义。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8" name="Picture 4" descr="Image result for 亚伯拉罕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69" y="1028700"/>
            <a:ext cx="3273631" cy="436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0" y="13991"/>
            <a:ext cx="7620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因信称义的人可以看清楚什么？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8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腓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3:4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其实，我也可以靠肉体；若是别人想他可以靠肉体，我更可以靠着了。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3:5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我第八天受割礼；我是以色列族、便雅悯支派的人，是希伯来人所生的希伯来人。就律法说，我是法利赛人；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3:6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就热心说，我是逼迫教会的；就律法上的义说，我是无可指摘的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Image result for 悔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43" y="1028700"/>
            <a:ext cx="360425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0" y="13991"/>
            <a:ext cx="7620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因信称义的人可以看清楚什么？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1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你们要追念往日，蒙了光照以后所忍受大争战的各样苦难：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33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一面被毁谤，遭患难，成了戏景，叫众人观看；一面陪伴那些受这样苦难的人。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因为你们体恤了那些被捆锁的人，并且你们的家业被人抢去，也甘心忍受，知道自己有更美长存的家业。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35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所以，你们不可丢弃勇敢的心；存这样的心必得大赏赐。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36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你们必须忍耐，使你们行完了神的旨意，就可以得着所应许的。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37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因为还有一点点时候，那要来的就来，并不迟延；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38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只是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义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人必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因信得生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。他若退后，我心里就不喜欢他。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39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我们却不是退后入沉沦的那等人，乃是有信心以致灵魂得救的人。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384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希伯来书第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10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0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腓</a:t>
            </a:r>
            <a:r>
              <a: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3:7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只是我先前以为与我有益的，我现在因基督都当作有损的。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3:8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不但如此，我也将万事当作有损的，因我以认识我主基督耶稣为至宝。我为他已经丢弃万事，看作粪土，为要得着基督；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3:9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并且得以在他里面，不是有自己因律法而得的义，乃是有信基督的义，就是因信神而来的义，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3:10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使我认识基督，晓得他复活的大能，并且晓得和他一同受苦，效法他的死，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3:11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或者我也得以从死里复活。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Picture 2" descr="Image result for 悔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43" y="1028700"/>
            <a:ext cx="360425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62000" y="13991"/>
            <a:ext cx="7620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因信称义的人可以看清楚什么？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4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257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3:21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但如今，神的义在律法以外已经显明出来，有律法和先知为證：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3:22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就是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神的义，因信耶稣基</a:t>
            </a: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督加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给一切相信的人，并没有分别。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3:23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因为世人都犯了罪，亏缺了神的荣耀；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3:24 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如今却蒙神的恩典，因基督耶稣的救赎，就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白白的称义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526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撇下一切来跟随耶稣</a:t>
            </a:r>
          </a:p>
        </p:txBody>
      </p:sp>
      <p:pic>
        <p:nvPicPr>
          <p:cNvPr id="5122" name="Picture 2" descr="Image result for jesus lamb of g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5000"/>
          <a:stretch/>
        </p:blipFill>
        <p:spPr bwMode="auto">
          <a:xfrm>
            <a:off x="5418910" y="1104900"/>
            <a:ext cx="350011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96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王上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过了许久，到第叁年，耶和华的话临到以利亚说：你去，使亚哈得见你；我要降雨在地上。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18:2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以利亚就去，要使亚哈得见他。那时，撒玛利亚有大饑荒；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18:3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亚哈将他的家宰俄巴底召了来。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〈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俄巴底甚是敬畏耶和华，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18:4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耶洗别杀耶和华众先知的时候，俄巴底将一百个先知藏了，每五十人藏在一个洞里，拿饼和水供养他们。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〉18:5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亚哈对俄巴底说：我们走遍这地，到一切水泉旁和一切溪边，或者找得着青草，可以救活骡马，免得绝了牲畜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4384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真假信心的例子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7" b="7334"/>
          <a:stretch/>
        </p:blipFill>
        <p:spPr>
          <a:xfrm>
            <a:off x="5946772" y="1104900"/>
            <a:ext cx="2968628" cy="3819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52500"/>
            <a:ext cx="3124200" cy="444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王上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18:6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于是二人分地游行，亚哈独走一路，俄巴底独走一路。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18:7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俄巴底在路上恰与以利亚相遇，俄巴底认出他来，就俯伏在地，说：你是我主以利亚不是？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18:8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回答说：是。你去告诉你主人说，以利亚在这里。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18:9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俄巴底说：仆人有甚么罪，你竟要将我交在亚哈手里，使他杀我呢？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18:10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我指着永生耶和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华你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　神起誓，无论哪一邦哪一国，我主都打发人去找你。若说你没有在那里，就必使那邦那国的人起誓说，实在是找不着你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18:11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现在你说，要去告诉你主人说，以利亚在这里；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52500"/>
            <a:ext cx="3124200" cy="444417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384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真假信心的例子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</a:t>
            </a:r>
            <a:r>
              <a:rPr lang="en-US" altLang="zh-CN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18:12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恐怕我一离开你，耶和华的灵就提你到我所不知道的地方去。这样，我去告诉亚哈，他若找不着你，就必杀我；仆人却是自幼敬畏耶和华的。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18:13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耶洗别杀耶和华众先知的时候，我将耶和华的一百个先知藏了，每五十人藏在一个洞里，拿饼和水供养他们，岂没有人将这事告诉我主么？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18:14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现在你说，要去告诉你主人说，以利亚在这里，他必杀我。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18:15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以利亚说：我指着所事奉永生的万军之耶和华起誓，我今日必使亚哈得见我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52500"/>
            <a:ext cx="3124200" cy="444417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384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真假信心的例子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8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王上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18:16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于是俄巴底去迎着亚哈，告诉他；亚哈就去迎着以利亚。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18:17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亚哈见了以利亚，便说：使以色列遭灾的就是你么？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18:18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以利亚说：使以色列遭灾的不是我，乃是你和你父家；因为你们离弃耶和华的诫命，去随从巴力。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18:19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现在你当差遣人，招聚以色列众人和事奉巴力的那四百五十个先知，并耶洗别所供养事奉亚舍拉的那四百个先知，使他们都上迦密山去见我。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18:20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亚哈就差遣人招聚以色列众人和先知都上迦密山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52500"/>
            <a:ext cx="3124200" cy="444417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384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真假信心的例子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4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王上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18:21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以利亚前来对众民说：你们心持两意要到几时呢？若耶和华是　神，就当顺从耶和华；若巴力是神，就当顺从巴力。众民一言不答。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18:22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以利亚对众民说：作耶和华先知的只剩下我一个人；巴力的先知却有四百五十个人。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18:23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当给我们两隻牛犊，巴力的先知可以挑选一隻，切成块子，放在柴上，不要点火；我也预备一隻牛犊放在柴上，也不点火。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18:24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你们求告你们　神的名，我也求告耶和华的名。那降火显应的　神，就是　神。众民回答说：这话甚好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52500"/>
            <a:ext cx="3124200" cy="444417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384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真假信心的例子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5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王上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18:25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以利亚对巴力的先知说：你们既是人多，当先挑选一隻牛犊，预备好了，就求告你们　神的名，却不要点火。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18:26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他们将所得的牛犊预备好了，从早晨到午间，求告巴力的名说：巴力啊，求你应允我们！却没有声音，没有应允的。他们在所筑的坛四围踊跳。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18:27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到了正午，以利亚嬉笑他们，说：大声求告罢！因为他是　神，他或默想，或走到一边，或行路，或睡觉，你们当叫醒他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52500"/>
            <a:ext cx="3124200" cy="444417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384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真假信心的例子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9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B2B2A4-126B-415D-A354-09C5383CC56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C81CD9-92C6-4D41-8D46-FA2ED403C9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3745</TotalTime>
  <Words>2390</Words>
  <Application>Microsoft Office PowerPoint</Application>
  <PresentationFormat>On-screen Show (16:10)</PresentationFormat>
  <Paragraphs>46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맑은 고딕</vt:lpstr>
      <vt:lpstr>微软雅黑</vt:lpstr>
      <vt:lpstr>微软雅黑</vt:lpstr>
      <vt:lpstr>黑体</vt:lpstr>
      <vt:lpstr>楷体</vt:lpstr>
      <vt:lpstr>Arial</vt:lpstr>
      <vt:lpstr>Calibri</vt:lpstr>
      <vt:lpstr>Gill Sans MT</vt:lpstr>
      <vt:lpstr>Wingdings 2</vt:lpstr>
      <vt:lpstr>2_Office Theme</vt:lpstr>
      <vt:lpstr>Mountain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492</cp:revision>
  <dcterms:created xsi:type="dcterms:W3CDTF">2012-03-04T20:46:38Z</dcterms:created>
  <dcterms:modified xsi:type="dcterms:W3CDTF">2017-02-05T14:46:36Z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