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839" r:id="rId5"/>
    <p:sldId id="881" r:id="rId6"/>
    <p:sldId id="884" r:id="rId7"/>
    <p:sldId id="885" r:id="rId8"/>
    <p:sldId id="875" r:id="rId9"/>
    <p:sldId id="876" r:id="rId10"/>
    <p:sldId id="882" r:id="rId11"/>
    <p:sldId id="879" r:id="rId12"/>
    <p:sldId id="870" r:id="rId13"/>
    <p:sldId id="883" r:id="rId14"/>
    <p:sldId id="886" r:id="rId15"/>
    <p:sldId id="871" r:id="rId16"/>
    <p:sldId id="872" r:id="rId17"/>
    <p:sldId id="873" r:id="rId18"/>
    <p:sldId id="874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  <a:srgbClr val="33CC33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1" autoAdjust="0"/>
    <p:restoredTop sz="92881" autoAdjust="0"/>
  </p:normalViewPr>
  <p:slideViewPr>
    <p:cSldViewPr>
      <p:cViewPr varScale="1">
        <p:scale>
          <a:sx n="107" d="100"/>
          <a:sy n="107" d="100"/>
        </p:scale>
        <p:origin x="740" y="6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46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14300"/>
            <a:ext cx="6934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但如今，神的义在律法以外已经显明出来，有律法和先知为證：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就是神的义，因信耶稣基督加给一切相信的人，并没有分别。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世人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都犯了罪，亏缺了神的荣耀；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却蒙神的恩典，因基督耶稣的救赎，就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白白的称义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3690" y="4305300"/>
            <a:ext cx="5099462" cy="1154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罗</a:t>
            </a:r>
            <a:r>
              <a:rPr kumimoji="0" lang="en-US" altLang="zh-CN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1:17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因为神的义正在这福音上显明出来；这义是本于信，以致于信。如经上所记：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义人必因信得生。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13991"/>
            <a:ext cx="769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如何信福音，信什么福音？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car in d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5881" b="17011"/>
          <a:stretch/>
        </p:blipFill>
        <p:spPr bwMode="auto">
          <a:xfrm>
            <a:off x="228600" y="3781416"/>
            <a:ext cx="2162382" cy="18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19100"/>
            <a:ext cx="5709580" cy="335280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 rot="21391669">
            <a:off x="2412244" y="3785182"/>
            <a:ext cx="498528" cy="1976252"/>
          </a:xfrm>
          <a:custGeom>
            <a:avLst/>
            <a:gdLst>
              <a:gd name="connsiteX0" fmla="*/ 445324 w 445324"/>
              <a:gd name="connsiteY0" fmla="*/ 0 h 1787236"/>
              <a:gd name="connsiteX1" fmla="*/ 118753 w 445324"/>
              <a:gd name="connsiteY1" fmla="*/ 902524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71793 w 445324"/>
              <a:gd name="connsiteY1" fmla="*/ 918633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02841 w 445324"/>
              <a:gd name="connsiteY1" fmla="*/ 913263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02841 w 445324"/>
              <a:gd name="connsiteY1" fmla="*/ 913263 h 1787236"/>
              <a:gd name="connsiteX2" fmla="*/ 0 w 445324"/>
              <a:gd name="connsiteY2" fmla="*/ 1787236 h 178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324" h="1787236">
                <a:moveTo>
                  <a:pt x="445324" y="0"/>
                </a:moveTo>
                <a:cubicBezTo>
                  <a:pt x="319149" y="302325"/>
                  <a:pt x="187670" y="497255"/>
                  <a:pt x="102841" y="913263"/>
                </a:cubicBezTo>
                <a:cubicBezTo>
                  <a:pt x="18012" y="1329271"/>
                  <a:pt x="22266" y="1493816"/>
                  <a:pt x="0" y="1787236"/>
                </a:cubicBezTo>
              </a:path>
            </a:pathLst>
          </a:cu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8586678">
            <a:off x="5241745" y="3662937"/>
            <a:ext cx="744700" cy="2105229"/>
          </a:xfrm>
          <a:custGeom>
            <a:avLst/>
            <a:gdLst>
              <a:gd name="connsiteX0" fmla="*/ 445324 w 445324"/>
              <a:gd name="connsiteY0" fmla="*/ 0 h 1787236"/>
              <a:gd name="connsiteX1" fmla="*/ 118753 w 445324"/>
              <a:gd name="connsiteY1" fmla="*/ 902524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71793 w 445324"/>
              <a:gd name="connsiteY1" fmla="*/ 918633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02841 w 445324"/>
              <a:gd name="connsiteY1" fmla="*/ 913263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02841 w 445324"/>
              <a:gd name="connsiteY1" fmla="*/ 913263 h 1787236"/>
              <a:gd name="connsiteX2" fmla="*/ 0 w 445324"/>
              <a:gd name="connsiteY2" fmla="*/ 1787236 h 1787236"/>
              <a:gd name="connsiteX0" fmla="*/ 755524 w 755524"/>
              <a:gd name="connsiteY0" fmla="*/ 0 h 1526100"/>
              <a:gd name="connsiteX1" fmla="*/ 413041 w 755524"/>
              <a:gd name="connsiteY1" fmla="*/ 913263 h 1526100"/>
              <a:gd name="connsiteX2" fmla="*/ 0 w 755524"/>
              <a:gd name="connsiteY2" fmla="*/ 1526100 h 1526100"/>
              <a:gd name="connsiteX0" fmla="*/ 755524 w 755524"/>
              <a:gd name="connsiteY0" fmla="*/ 0 h 1526100"/>
              <a:gd name="connsiteX1" fmla="*/ 413041 w 755524"/>
              <a:gd name="connsiteY1" fmla="*/ 913263 h 1526100"/>
              <a:gd name="connsiteX2" fmla="*/ 0 w 755524"/>
              <a:gd name="connsiteY2" fmla="*/ 1526100 h 1526100"/>
              <a:gd name="connsiteX0" fmla="*/ 755524 w 755524"/>
              <a:gd name="connsiteY0" fmla="*/ 0 h 1526100"/>
              <a:gd name="connsiteX1" fmla="*/ 343785 w 755524"/>
              <a:gd name="connsiteY1" fmla="*/ 892377 h 1526100"/>
              <a:gd name="connsiteX2" fmla="*/ 0 w 755524"/>
              <a:gd name="connsiteY2" fmla="*/ 1526100 h 1526100"/>
              <a:gd name="connsiteX0" fmla="*/ 755524 w 755524"/>
              <a:gd name="connsiteY0" fmla="*/ 0 h 1526100"/>
              <a:gd name="connsiteX1" fmla="*/ 296937 w 755524"/>
              <a:gd name="connsiteY1" fmla="*/ 873192 h 1526100"/>
              <a:gd name="connsiteX2" fmla="*/ 0 w 755524"/>
              <a:gd name="connsiteY2" fmla="*/ 1526100 h 1526100"/>
              <a:gd name="connsiteX0" fmla="*/ 665224 w 665224"/>
              <a:gd name="connsiteY0" fmla="*/ 0 h 1561089"/>
              <a:gd name="connsiteX1" fmla="*/ 206637 w 665224"/>
              <a:gd name="connsiteY1" fmla="*/ 873192 h 1561089"/>
              <a:gd name="connsiteX2" fmla="*/ 0 w 665224"/>
              <a:gd name="connsiteY2" fmla="*/ 1561089 h 1561089"/>
              <a:gd name="connsiteX0" fmla="*/ 665224 w 665224"/>
              <a:gd name="connsiteY0" fmla="*/ 0 h 1561089"/>
              <a:gd name="connsiteX1" fmla="*/ 206637 w 665224"/>
              <a:gd name="connsiteY1" fmla="*/ 873192 h 1561089"/>
              <a:gd name="connsiteX2" fmla="*/ 0 w 665224"/>
              <a:gd name="connsiteY2" fmla="*/ 1561089 h 156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24" h="1561089">
                <a:moveTo>
                  <a:pt x="665224" y="0"/>
                </a:moveTo>
                <a:cubicBezTo>
                  <a:pt x="539049" y="302325"/>
                  <a:pt x="317508" y="613011"/>
                  <a:pt x="206637" y="873192"/>
                </a:cubicBezTo>
                <a:cubicBezTo>
                  <a:pt x="95766" y="1133373"/>
                  <a:pt x="48069" y="1272753"/>
                  <a:pt x="0" y="1561089"/>
                </a:cubicBezTo>
              </a:path>
            </a:pathLst>
          </a:cu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8586678">
            <a:off x="3666189" y="3895263"/>
            <a:ext cx="1177591" cy="1827634"/>
          </a:xfrm>
          <a:custGeom>
            <a:avLst/>
            <a:gdLst>
              <a:gd name="connsiteX0" fmla="*/ 445324 w 445324"/>
              <a:gd name="connsiteY0" fmla="*/ 0 h 1787236"/>
              <a:gd name="connsiteX1" fmla="*/ 118753 w 445324"/>
              <a:gd name="connsiteY1" fmla="*/ 902524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71793 w 445324"/>
              <a:gd name="connsiteY1" fmla="*/ 918633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02841 w 445324"/>
              <a:gd name="connsiteY1" fmla="*/ 913263 h 1787236"/>
              <a:gd name="connsiteX2" fmla="*/ 0 w 445324"/>
              <a:gd name="connsiteY2" fmla="*/ 1787236 h 1787236"/>
              <a:gd name="connsiteX0" fmla="*/ 445324 w 445324"/>
              <a:gd name="connsiteY0" fmla="*/ 0 h 1787236"/>
              <a:gd name="connsiteX1" fmla="*/ 102841 w 445324"/>
              <a:gd name="connsiteY1" fmla="*/ 913263 h 1787236"/>
              <a:gd name="connsiteX2" fmla="*/ 0 w 445324"/>
              <a:gd name="connsiteY2" fmla="*/ 1787236 h 1787236"/>
              <a:gd name="connsiteX0" fmla="*/ 755524 w 755524"/>
              <a:gd name="connsiteY0" fmla="*/ 0 h 1526100"/>
              <a:gd name="connsiteX1" fmla="*/ 413041 w 755524"/>
              <a:gd name="connsiteY1" fmla="*/ 913263 h 1526100"/>
              <a:gd name="connsiteX2" fmla="*/ 0 w 755524"/>
              <a:gd name="connsiteY2" fmla="*/ 1526100 h 1526100"/>
              <a:gd name="connsiteX0" fmla="*/ 755524 w 755524"/>
              <a:gd name="connsiteY0" fmla="*/ 0 h 1526100"/>
              <a:gd name="connsiteX1" fmla="*/ 413041 w 755524"/>
              <a:gd name="connsiteY1" fmla="*/ 913263 h 1526100"/>
              <a:gd name="connsiteX2" fmla="*/ 0 w 755524"/>
              <a:gd name="connsiteY2" fmla="*/ 1526100 h 1526100"/>
              <a:gd name="connsiteX0" fmla="*/ 755524 w 755524"/>
              <a:gd name="connsiteY0" fmla="*/ 0 h 1526100"/>
              <a:gd name="connsiteX1" fmla="*/ 343785 w 755524"/>
              <a:gd name="connsiteY1" fmla="*/ 892377 h 1526100"/>
              <a:gd name="connsiteX2" fmla="*/ 0 w 755524"/>
              <a:gd name="connsiteY2" fmla="*/ 1526100 h 1526100"/>
              <a:gd name="connsiteX0" fmla="*/ 755524 w 755524"/>
              <a:gd name="connsiteY0" fmla="*/ 0 h 1526100"/>
              <a:gd name="connsiteX1" fmla="*/ 296937 w 755524"/>
              <a:gd name="connsiteY1" fmla="*/ 873192 h 1526100"/>
              <a:gd name="connsiteX2" fmla="*/ 0 w 755524"/>
              <a:gd name="connsiteY2" fmla="*/ 1526100 h 1526100"/>
              <a:gd name="connsiteX0" fmla="*/ 665224 w 665224"/>
              <a:gd name="connsiteY0" fmla="*/ 0 h 1561089"/>
              <a:gd name="connsiteX1" fmla="*/ 206637 w 665224"/>
              <a:gd name="connsiteY1" fmla="*/ 873192 h 1561089"/>
              <a:gd name="connsiteX2" fmla="*/ 0 w 665224"/>
              <a:gd name="connsiteY2" fmla="*/ 1561089 h 1561089"/>
              <a:gd name="connsiteX0" fmla="*/ 665224 w 665224"/>
              <a:gd name="connsiteY0" fmla="*/ 0 h 1561089"/>
              <a:gd name="connsiteX1" fmla="*/ 206637 w 665224"/>
              <a:gd name="connsiteY1" fmla="*/ 873192 h 1561089"/>
              <a:gd name="connsiteX2" fmla="*/ 0 w 665224"/>
              <a:gd name="connsiteY2" fmla="*/ 1561089 h 1561089"/>
              <a:gd name="connsiteX0" fmla="*/ 665224 w 665224"/>
              <a:gd name="connsiteY0" fmla="*/ 0 h 1561089"/>
              <a:gd name="connsiteX1" fmla="*/ 54061 w 665224"/>
              <a:gd name="connsiteY1" fmla="*/ 733307 h 1561089"/>
              <a:gd name="connsiteX2" fmla="*/ 0 w 665224"/>
              <a:gd name="connsiteY2" fmla="*/ 1561089 h 1561089"/>
              <a:gd name="connsiteX0" fmla="*/ 665224 w 665224"/>
              <a:gd name="connsiteY0" fmla="*/ 0 h 1561089"/>
              <a:gd name="connsiteX1" fmla="*/ 415210 w 665224"/>
              <a:gd name="connsiteY1" fmla="*/ 255756 h 1561089"/>
              <a:gd name="connsiteX2" fmla="*/ 54061 w 665224"/>
              <a:gd name="connsiteY2" fmla="*/ 733307 h 1561089"/>
              <a:gd name="connsiteX3" fmla="*/ 0 w 665224"/>
              <a:gd name="connsiteY3" fmla="*/ 1561089 h 1561089"/>
              <a:gd name="connsiteX0" fmla="*/ 820950 w 820950"/>
              <a:gd name="connsiteY0" fmla="*/ 0 h 1355244"/>
              <a:gd name="connsiteX1" fmla="*/ 570936 w 820950"/>
              <a:gd name="connsiteY1" fmla="*/ 255756 h 1355244"/>
              <a:gd name="connsiteX2" fmla="*/ 209787 w 820950"/>
              <a:gd name="connsiteY2" fmla="*/ 733307 h 1355244"/>
              <a:gd name="connsiteX3" fmla="*/ 0 w 820950"/>
              <a:gd name="connsiteY3" fmla="*/ 1355244 h 135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50" h="1355244">
                <a:moveTo>
                  <a:pt x="820950" y="0"/>
                </a:moveTo>
                <a:cubicBezTo>
                  <a:pt x="791560" y="42256"/>
                  <a:pt x="672796" y="133538"/>
                  <a:pt x="570936" y="255756"/>
                </a:cubicBezTo>
                <a:cubicBezTo>
                  <a:pt x="469076" y="377974"/>
                  <a:pt x="304943" y="550059"/>
                  <a:pt x="209787" y="733307"/>
                </a:cubicBezTo>
                <a:cubicBezTo>
                  <a:pt x="114631" y="916555"/>
                  <a:pt x="48069" y="1066908"/>
                  <a:pt x="0" y="1355244"/>
                </a:cubicBezTo>
              </a:path>
            </a:pathLst>
          </a:custGeom>
          <a:noFill/>
          <a:ln w="1428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237644" y="3896494"/>
            <a:ext cx="1600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信心</a:t>
            </a:r>
            <a:endParaRPr lang="zh-CN" altLang="en-US" sz="5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85172" y="3890076"/>
            <a:ext cx="1600200" cy="1650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400" b="1" kern="0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无法主义</a:t>
            </a:r>
            <a:endParaRPr lang="zh-CN" altLang="en-US" sz="5400" b="1" kern="0" dirty="0">
              <a:ln>
                <a:solidFill>
                  <a:schemeClr val="bg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" name="Picture 6" descr="Image result for car in dit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r="15881" b="17011"/>
          <a:stretch/>
        </p:blipFill>
        <p:spPr bwMode="auto">
          <a:xfrm flipH="1">
            <a:off x="6284087" y="3782640"/>
            <a:ext cx="2174113" cy="19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553200" y="3890076"/>
            <a:ext cx="1600200" cy="1650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400" b="1" kern="0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律法主义</a:t>
            </a:r>
            <a:endParaRPr lang="zh-CN" altLang="en-US" sz="5400" b="1" kern="0" dirty="0">
              <a:ln>
                <a:solidFill>
                  <a:schemeClr val="bg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6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7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神设立耶稣作挽回祭，是凭着耶稣的血，藉着人的信，要显明神的义；因为他用忍耐的心宽容人先时所犯的罪，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好在今时显明他的义，使人知道他自己为义，也称信耶稣的人为义。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既是这样，那里能夸口呢？没有可夸的了。用何法没有的呢？是用立功之法么？不是，乃用信主之法。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3:28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们看定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了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: 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称义是因着信，不在乎遵行律法。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0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如此说来，我们的祖宗亚伯拉罕凭着肉体得了甚么呢？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倘若亚伯拉罕是因行为称义，就有可夸的；只是在神面前并无可夸。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经上说甚么呢？说：亚伯拉罕信神，这就算为他的义。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做工的得工价，不算恩典，乃是该得的；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4:5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唯有不做工的，只信称罪人为义的神，他的信就算为义。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8" name="Picture 4" descr="Image result for 亚伯拉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69" y="1028700"/>
            <a:ext cx="3273631" cy="43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4:6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正如大卫称那在行为以外蒙神算为义的人是有福的。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4:7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他说：得赦免其过、遮盖其罪的，这人是有福的。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4:8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主不算为有罪的，这人是有福的。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 descr="Image result for 大卫杀歌利亚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26" y="1028700"/>
            <a:ext cx="3273631" cy="43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pent and believe the gos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9162803" cy="68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aw and g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aw and g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3" y="266700"/>
            <a:ext cx="9175494" cy="51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019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到底什么是真正的悔改？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50" name="Picture 2" descr="Image result for rep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5" b="5600"/>
          <a:stretch/>
        </p:blipFill>
        <p:spPr bwMode="auto">
          <a:xfrm>
            <a:off x="152400" y="952500"/>
            <a:ext cx="492529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p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8700"/>
          <a:stretch/>
        </p:blipFill>
        <p:spPr bwMode="auto">
          <a:xfrm>
            <a:off x="5450129" y="917812"/>
            <a:ext cx="323667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3376723"/>
            <a:ext cx="3809999" cy="22159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太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3:7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约翰看见许多法利赛人和撒都该人也来受洗，就对他们说：毒蛇的种类！谁指示你们逃避将来的忿怒呢？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3:8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你们要结出果子来，与悔改的心相称。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5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Image result for rep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5" b="5600"/>
          <a:stretch/>
        </p:blipFill>
        <p:spPr bwMode="auto">
          <a:xfrm>
            <a:off x="152400" y="952500"/>
            <a:ext cx="492529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p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 b="8700"/>
          <a:stretch/>
        </p:blipFill>
        <p:spPr bwMode="auto">
          <a:xfrm>
            <a:off x="5450129" y="917812"/>
            <a:ext cx="323667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3376723"/>
            <a:ext cx="3809999" cy="186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15:5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我是葡萄树，你们是枝子。常在我里面的，我也常在他里面，这人就多结果子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；因为离了我，你们就不能做甚么。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645" y="4307747"/>
            <a:ext cx="4114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新约中最根本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的悔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改：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撇下一切来跟随耶稣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019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到底什么是真正的悔改？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2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Image result for follow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942"/>
            <a:ext cx="5562600" cy="41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15001" y="956250"/>
            <a:ext cx="3352800" cy="4339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9:23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耶稣又对众人说：若有人要跟从我，就当捨己，天天背起他的十字架来跟从我。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9:24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因为，凡要救自己生命（生命：或作灵魂；下同）的，必丧掉生命；凡为我丧掉生命的，必救了生命。</a:t>
            </a:r>
            <a:r>
              <a:rPr lang="en-US" altLang="zh-CN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9:25 </a:t>
            </a:r>
            <a:r>
              <a:rPr lang="zh-CN" altLang="en-US" sz="2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人若赚得全世界，却丧了自己，赔上自己，有甚么益处呢？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32" name="Picture 8" descr="Image result for jesus on the cro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5572"/>
          <a:stretch/>
        </p:blipFill>
        <p:spPr bwMode="auto">
          <a:xfrm>
            <a:off x="76200" y="1016942"/>
            <a:ext cx="5562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19200" y="13991"/>
            <a:ext cx="6858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什么叫撇下一切跟随耶稣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3:19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我们晓得律法上的话都是对律法以下之人说的，好塞住各人的口，叫普世的人都伏在神审判之下。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所以凡有血气的，没有一个因行律法能在神面前称义，因为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律法本是叫人知罪。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6" descr="http://www.chakras.org.uk/images/chakra_yoga_holistic_health_guil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52500"/>
            <a:ext cx="2304527" cy="24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832" y="3713362"/>
            <a:ext cx="3200400" cy="800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箴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16:18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骄傲在败坏以先；狂心在跌倒之前。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3490224"/>
            <a:ext cx="4800600" cy="446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箴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17:19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喜爱争竞的，是喜爱过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犯。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4059274"/>
            <a:ext cx="4545281" cy="446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箴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18:24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滥交朋友的，自取败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坏。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53197" y="4693297"/>
            <a:ext cx="4226626" cy="800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箴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11:3 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正直人的纯正必引导自己；奸诈人的乖僻必毁灭自己。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486" y="4756475"/>
            <a:ext cx="3852307" cy="446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箴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14:30 </a:t>
            </a:r>
            <a:r>
              <a:rPr kumimoji="0" lang="zh-CN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嫉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妒是骨中的朽烂。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144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律法在悔改信福音方面的功用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神的义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在律法以外已经显明出来，有律法和先知为證：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就是神的义，因信耶稣基督加给一切相信的人，并没有分别。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如今却蒙神的恩典，因基督耶稣的救赎，就白白的称义。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13991"/>
            <a:ext cx="7696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如何信福音，信什么福音？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122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</TotalTime>
  <Words>1138</Words>
  <Application>Microsoft Office PowerPoint</Application>
  <PresentationFormat>On-screen Show (16:10)</PresentationFormat>
  <Paragraphs>34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DFKai-SB</vt:lpstr>
      <vt:lpstr>Microsoft YaHei</vt:lpstr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502</cp:revision>
  <dcterms:created xsi:type="dcterms:W3CDTF">2012-03-04T20:46:38Z</dcterms:created>
  <dcterms:modified xsi:type="dcterms:W3CDTF">2017-01-23T00:37:07Z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