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  <p:sldMasterId id="2147483684" r:id="rId6"/>
  </p:sldMasterIdLst>
  <p:notesMasterIdLst>
    <p:notesMasterId r:id="rId44"/>
  </p:notesMasterIdLst>
  <p:sldIdLst>
    <p:sldId id="632" r:id="rId7"/>
    <p:sldId id="621" r:id="rId8"/>
    <p:sldId id="657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3" r:id="rId18"/>
    <p:sldId id="630" r:id="rId19"/>
    <p:sldId id="631" r:id="rId20"/>
    <p:sldId id="547" r:id="rId21"/>
    <p:sldId id="656" r:id="rId22"/>
    <p:sldId id="563" r:id="rId23"/>
    <p:sldId id="655" r:id="rId24"/>
    <p:sldId id="550" r:id="rId25"/>
    <p:sldId id="638" r:id="rId26"/>
    <p:sldId id="637" r:id="rId27"/>
    <p:sldId id="653" r:id="rId28"/>
    <p:sldId id="654" r:id="rId29"/>
    <p:sldId id="639" r:id="rId30"/>
    <p:sldId id="640" r:id="rId31"/>
    <p:sldId id="641" r:id="rId32"/>
    <p:sldId id="642" r:id="rId33"/>
    <p:sldId id="643" r:id="rId34"/>
    <p:sldId id="644" r:id="rId35"/>
    <p:sldId id="645" r:id="rId36"/>
    <p:sldId id="646" r:id="rId37"/>
    <p:sldId id="647" r:id="rId38"/>
    <p:sldId id="648" r:id="rId39"/>
    <p:sldId id="649" r:id="rId40"/>
    <p:sldId id="650" r:id="rId41"/>
    <p:sldId id="651" r:id="rId42"/>
    <p:sldId id="652" r:id="rId4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336600"/>
    <a:srgbClr val="33CC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6" autoAdjust="0"/>
    <p:restoredTop sz="92881" autoAdjust="0"/>
  </p:normalViewPr>
  <p:slideViewPr>
    <p:cSldViewPr>
      <p:cViewPr>
        <p:scale>
          <a:sx n="60" d="100"/>
          <a:sy n="60" d="100"/>
        </p:scale>
        <p:origin x="141" y="25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4326D-CC68-4B43-BCE3-B8066B58E941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6E9D-CD08-4417-9E81-65D5DD475A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2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7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3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84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03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6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88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2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67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82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56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96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34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41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19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831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54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7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01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529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54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8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7/5/2015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66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57200" y="1257300"/>
            <a:ext cx="10515600" cy="304698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的心哪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sz="9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八</a:t>
            </a:r>
            <a:r>
              <a:rPr lang="zh-CN" altLang="en-US" sz="9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</a:effectLst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96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0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7:20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亚干回答约书亚说：我实在得罪了耶和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色列的　神。我所做的事如此如此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7:21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我在所夺的财物中看见一件美好的示拿衣服，二百舍客勒银子，一条金子重五十舍客勒，我就贪爱这些物件，便拿去了。现今藏在我帐棚内的地里，银子在衣服底下。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32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约书亚就打发人跑到亚干的帐棚里。那件衣服果然藏在他帐棚内，银子在底下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7:23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他们就从帐棚里取出来，拿到约书亚和以色列众人那里，放在耶和华面前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52500"/>
            <a:ext cx="3200400" cy="4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约书亚和以色列众人把谢拉的曾孙亚干和那银子、那件衣服、那条金子，并亚干的儿女、牛、驴、羊、帐棚，以及他所有的，都带到亚割谷去。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52500"/>
            <a:ext cx="3200400" cy="4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7:25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约书亚说：你为甚么连累我们呢？今日耶和华必叫你受连累。于是以色列众人用石头打死他，将石头扔在其上，又用火焚烧他所有的（他所有的原文作他们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）。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7:26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众人在亚干身上堆成一大堆石头，直存到今日。于是耶和华转意，不发他的烈怒。因此那地方名叫亚割谷（亚割就是连累的意思），直到今日。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耶和华对约书亚说：不要惧怕，也不要惊惶。你起来，率领一切兵丁上艾城去，我已经把艾城的王和他的民、他的城，并他的地，都交在你手里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你怎样待耶利哥和耶利哥的王，也当照样待艾城和艾城的王。只是城内所夺的财物和牲畜，你们可以取为自己的掠物。你要在城后设下伏兵。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西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2:8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你们要谨慎，恐怕有人用他的理学和虚空的妄言，不</a:t>
            </a:r>
            <a:r>
              <a:rPr lang="zh-CN" altLang="en-US" sz="31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照着基督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，乃照人间的遗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传（</a:t>
            </a:r>
            <a:r>
              <a:rPr lang="en-US" altLang="zh-CN" sz="3100" b="1" dirty="0" smtClean="0">
                <a:latin typeface="微软雅黑" pitchFamily="34" charset="-122"/>
                <a:ea typeface="微软雅黑" pitchFamily="34" charset="-122"/>
              </a:rPr>
              <a:t>the tradition of men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）和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世上的小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学（</a:t>
            </a:r>
            <a:r>
              <a:rPr lang="en-US" altLang="zh-CN" sz="3100" b="1" dirty="0" smtClean="0">
                <a:latin typeface="微软雅黑" pitchFamily="34" charset="-122"/>
                <a:ea typeface="微软雅黑" pitchFamily="34" charset="-122"/>
              </a:rPr>
              <a:t>the rudiments of the world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）就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把你们掳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去 （</a:t>
            </a:r>
            <a:r>
              <a:rPr lang="en-US" altLang="zh-CN" sz="3100" b="1" dirty="0" smtClean="0">
                <a:latin typeface="微软雅黑" pitchFamily="34" charset="-122"/>
                <a:ea typeface="微软雅黑" pitchFamily="34" charset="-122"/>
              </a:rPr>
              <a:t>spoil you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）。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2:9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因为神本性一切的丰盛都有形有体的居住在基督里面，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2:10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你们在他里面也得了丰盛。他是各样执政掌权者的元首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TW" altLang="en-US" sz="3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362200" y="13991"/>
            <a:ext cx="41148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恩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典读经的原则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66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876300"/>
            <a:ext cx="3429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过红海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 descr="http://www.fuyinchina.com/pics/02/07/a04.jpg"/>
          <p:cNvPicPr>
            <a:picLocks noChangeAspect="1" noChangeArrowheads="1"/>
          </p:cNvPicPr>
          <p:nvPr/>
        </p:nvPicPr>
        <p:blipFill>
          <a:blip r:embed="rId3" cstate="print"/>
          <a:srcRect l="41333"/>
          <a:stretch>
            <a:fillRect/>
          </a:stretch>
        </p:blipFill>
        <p:spPr bwMode="auto">
          <a:xfrm>
            <a:off x="609600" y="772888"/>
            <a:ext cx="3581400" cy="4578494"/>
          </a:xfrm>
          <a:prstGeom prst="rect">
            <a:avLst/>
          </a:prstGeom>
          <a:noFill/>
        </p:spPr>
      </p:pic>
      <p:pic>
        <p:nvPicPr>
          <p:cNvPr id="38914" name="Picture 2" descr="http://chrisqueen.files.wordpress.com/2011/10/roc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72888"/>
            <a:ext cx="3657600" cy="48948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32127" y="-38098"/>
            <a:ext cx="267252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过约旦河</a:t>
            </a:r>
            <a:endParaRPr lang="en-US" sz="4800" b="1" spc="5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Picture 2" descr="http://www.fuyinchina.com/pics/06/21/b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9" y="792899"/>
            <a:ext cx="3605851" cy="4807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64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4/42/Love_Heart_SVG.svg/645px-Love_Heart_SV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9805"/>
            <a:ext cx="5334000" cy="472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076547" y="1066800"/>
            <a:ext cx="7086600" cy="1714501"/>
            <a:chOff x="787705" y="2667000"/>
            <a:chExt cx="8025790" cy="2286000"/>
          </a:xfrm>
        </p:grpSpPr>
        <p:sp>
          <p:nvSpPr>
            <p:cNvPr id="7" name="Oval 6"/>
            <p:cNvSpPr/>
            <p:nvPr/>
          </p:nvSpPr>
          <p:spPr>
            <a:xfrm>
              <a:off x="787705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91797" y="2836333"/>
              <a:ext cx="1295399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B050"/>
                  </a:solidFill>
                  <a:latin typeface="微软雅黑" pitchFamily="34" charset="-122"/>
                  <a:ea typeface="微软雅黑" pitchFamily="34" charset="-122"/>
                </a:rPr>
                <a:t>灵</a:t>
              </a:r>
              <a:endParaRPr lang="en-US" sz="8000" b="1" dirty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22695" y="2667000"/>
              <a:ext cx="2590800" cy="2285999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2667000"/>
              <a:ext cx="25908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7606" y="2836333"/>
              <a:ext cx="1219200" cy="176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体</a:t>
              </a:r>
              <a:endParaRPr lang="en-US" sz="80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53359" y="2937933"/>
              <a:ext cx="1295400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0" b="1" dirty="0" smtClean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</a:rPr>
                <a:t>魂</a:t>
              </a:r>
              <a:endParaRPr lang="en-US" sz="80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4" name="Picture 2" descr="http://www.flowserve.com/files/Files/Images/Products/Flowcontrol/Argus/ARAPH0002-W-FK75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770" y="2669289"/>
            <a:ext cx="880448" cy="73370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252985" y="3350383"/>
            <a:ext cx="4369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</a:t>
            </a:r>
            <a:r>
              <a:rPr lang="zh-CN" altLang="en-US" sz="40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心相信的话语</a:t>
            </a:r>
            <a:endParaRPr lang="en-US" sz="40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Left-Right Arrow 15"/>
          <p:cNvSpPr/>
          <p:nvPr/>
        </p:nvSpPr>
        <p:spPr>
          <a:xfrm rot="5400000">
            <a:off x="1710371" y="2740076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Left-Right Arrow 16"/>
          <p:cNvSpPr/>
          <p:nvPr/>
        </p:nvSpPr>
        <p:spPr>
          <a:xfrm rot="5400000">
            <a:off x="4229203" y="2714745"/>
            <a:ext cx="850013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7979851">
            <a:off x="5019514" y="2648098"/>
            <a:ext cx="1668299" cy="449724"/>
          </a:xfrm>
          <a:prstGeom prst="leftRightArrow">
            <a:avLst>
              <a:gd name="adj1" fmla="val 55104"/>
              <a:gd name="adj2" fmla="val 50000"/>
            </a:avLst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62000" y="-38100"/>
            <a:ext cx="76200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56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人心：真正的属灵战场</a:t>
            </a:r>
            <a:endParaRPr lang="zh-CN" altLang="en-US" sz="56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264795" y="3866001"/>
            <a:ext cx="6710103" cy="1670610"/>
            <a:chOff x="1282802" y="3930090"/>
            <a:chExt cx="6710103" cy="1670610"/>
          </a:xfrm>
        </p:grpSpPr>
        <p:sp>
          <p:nvSpPr>
            <p:cNvPr id="21" name="TextBox 20"/>
            <p:cNvSpPr txBox="1"/>
            <p:nvPr/>
          </p:nvSpPr>
          <p:spPr>
            <a:xfrm>
              <a:off x="1282802" y="4075066"/>
              <a:ext cx="436974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500" b="1" i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2500" b="1" i="1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心相信的话语</a:t>
              </a:r>
              <a:endParaRPr lang="en-US" sz="2500" b="1" i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2" name="Picture 4" descr="http://fc06.deviantart.net/images/i/2003/4/c/a/Big_Devil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526" y="3930090"/>
              <a:ext cx="1690379" cy="1670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Left-Right Arrow 22"/>
            <p:cNvSpPr/>
            <p:nvPr/>
          </p:nvSpPr>
          <p:spPr>
            <a:xfrm rot="11977005">
              <a:off x="4609808" y="4408251"/>
              <a:ext cx="1668299" cy="449724"/>
            </a:xfrm>
            <a:prstGeom prst="leftRightArrow">
              <a:avLst>
                <a:gd name="adj1" fmla="val 55104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3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提前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1:18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我儿提摩太阿，我照从前指着你的预言，将这命令交託你，叫你因此可以打那美好的仗。</a:t>
            </a:r>
            <a:r>
              <a:rPr lang="en-US" altLang="zh-CN" sz="3100" b="1" dirty="0">
                <a:latin typeface="微软雅黑" pitchFamily="34" charset="-122"/>
                <a:ea typeface="微软雅黑" pitchFamily="34" charset="-122"/>
              </a:rPr>
              <a:t>1:19 </a:t>
            </a:r>
            <a:r>
              <a:rPr lang="zh-CN" altLang="en-US" sz="3100" b="1" dirty="0">
                <a:latin typeface="微软雅黑" pitchFamily="34" charset="-122"/>
                <a:ea typeface="微软雅黑" pitchFamily="34" charset="-122"/>
              </a:rPr>
              <a:t>常存信心和无亏的良心。有人丢弃良心，就在真道上如同船破坏了一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般 </a:t>
            </a:r>
            <a:r>
              <a:rPr lang="en-US" altLang="zh-TW" sz="31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TW" sz="31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Holding faith, and a good conscience; which some having put away concerning faith have made shipwreck</a:t>
            </a:r>
            <a:r>
              <a:rPr lang="en-US" altLang="zh-TW" sz="31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1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TW" altLang="en-US" sz="31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13991"/>
            <a:ext cx="3200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信心的仗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约一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3:21-22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亲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爱的弟兄阿，我们的心若不责备我们，就可以向神坦然无惧了。 并且我们一切所求的，就从他得着；因为我们遵守他的命令，行他所喜悦的事。 </a:t>
            </a:r>
            <a:r>
              <a:rPr lang="en-US" altLang="zh-TW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1John 3:21-22 </a:t>
            </a:r>
            <a:r>
              <a:rPr lang="en-US" altLang="zh-TW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Beloved, if our heart condemn us not, </a:t>
            </a:r>
            <a:r>
              <a:rPr lang="en-US" altLang="zh-TW" sz="32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then</a:t>
            </a:r>
            <a:r>
              <a:rPr lang="en-US" altLang="zh-TW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have we confidence toward God. And whatsoever we ask, we receive of him, because we keep his commandments, and do those things that are pleasing in his sight. </a:t>
            </a:r>
            <a:endParaRPr lang="zh-TW" altLang="en-US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13991"/>
            <a:ext cx="3200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信心的仗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92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9159240" cy="5724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90500"/>
            <a:ext cx="868680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申6:10 </a:t>
            </a:r>
            <a:r>
              <a:rPr lang="en-US" sz="3000" b="1" dirty="0" err="1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耶和华―你的</a:t>
            </a:r>
            <a:r>
              <a:rPr lang="en-US" sz="3000" b="1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　神领你进他向你列祖亚伯拉罕、以撒、雅各起誓应许给你的地。那里有城邑，又大又美，非你所建造的；6:11 </a:t>
            </a:r>
            <a:r>
              <a:rPr lang="en-US" sz="3000" b="1" dirty="0" err="1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有房屋，装满各样美物，非你所装满的；有凿成的水井，非你所凿成的；还有葡萄园、橄榄园，非你所栽种的；你吃了而且饱足</a:t>
            </a:r>
            <a:r>
              <a:rPr lang="en-US" sz="3000" b="1" dirty="0">
                <a:solidFill>
                  <a:srgbClr val="7030A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0485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林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2:14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感谢神！常帅领我们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在基督里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夸胜，并藉着我们在各处显扬那因认识基督而有的香气。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en-US" altLang="zh-CN" sz="3200" b="1" dirty="0" err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Corin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2:14 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Now thanks </a:t>
            </a:r>
            <a:r>
              <a:rPr lang="en-US" altLang="zh-CN" sz="32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be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unto God, which always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causeth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us to </a:t>
            </a:r>
            <a:r>
              <a:rPr lang="en-US" altLang="zh-CN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triumph in Christ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, and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maketh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manifest the </a:t>
            </a:r>
            <a:r>
              <a:rPr lang="en-US" altLang="zh-CN" sz="3200" b="1" dirty="0" err="1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savour</a:t>
            </a:r>
            <a:r>
              <a:rPr lang="en-US" altLang="zh-CN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 of his knowledge by us in every place.</a:t>
            </a:r>
            <a:endParaRPr lang="zh-TW" altLang="en-US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13991"/>
            <a:ext cx="3200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信心的仗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46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如今，那些</a:t>
            </a:r>
            <a:r>
              <a:rPr lang="zh-CN" altLang="en-US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在基督耶稣里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的就不定罪了。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因为赐生命圣灵的律，在基督耶稣里释放了我，使我脱离罪和死的律了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TW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Rom </a:t>
            </a:r>
            <a:r>
              <a:rPr lang="en-US" altLang="zh-CN" sz="32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en-US" altLang="zh-TW" sz="3200" b="1" i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There is </a:t>
            </a:r>
            <a:r>
              <a:rPr lang="en-US" altLang="zh-TW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therefore now no condemnation to them which are </a:t>
            </a:r>
            <a:r>
              <a:rPr lang="en-US" altLang="zh-TW" sz="32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 Christ </a:t>
            </a:r>
            <a:r>
              <a:rPr lang="en-US" altLang="zh-TW" sz="32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Jesus, who walk not after the flesh, but after the Spirit.8:2 For the law of the Spirit of life in Christ Jesus hath made me free from the law of sin and death.</a:t>
            </a:r>
            <a:endParaRPr lang="zh-TW" altLang="en-US" sz="32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13991"/>
            <a:ext cx="3200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信心的仗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8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762264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罗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7:15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因为我所做的，我自己不明白；我所愿意的，我并不做；我所恨恶的，我倒去做。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7:16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若我所做的，是我所不愿意的，我就应承律法是善的。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7:17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既是这样，就不是我做的，乃是住在我里头的罪做的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7:18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我也知道在我里头，就是我肉体之中，没有良善。因为，立志为善由得我，只是行出来由不得我。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7:19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故此，我所愿意的善，我反不做；我所不愿意的恶，我倒去做。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7:20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若我去做所不愿意做的，就不是我做的，乃是住在我里头的罪做的。</a:t>
            </a:r>
            <a:endParaRPr lang="zh-TW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13991"/>
            <a:ext cx="3200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信心的仗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51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889000"/>
            <a:ext cx="89154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罗 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7:21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我觉得有个律，就是我愿意为善的时候，便有恶与我同在。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7:22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因为按着我里面的意思（原文是人），我是喜欢神的律；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7:23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但我觉得肢体中另有个律和我心中的律交战，把我掳去，叫我附从那肢体中犯罪的律。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7:24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我真是苦阿！谁能救我脱离这取死的身体呢？</a:t>
            </a:r>
            <a:r>
              <a:rPr lang="en-US" altLang="zh-CN" sz="3200" b="1" dirty="0">
                <a:latin typeface="微软雅黑" pitchFamily="34" charset="-122"/>
                <a:ea typeface="微软雅黑" pitchFamily="34" charset="-122"/>
              </a:rPr>
              <a:t>7:25 </a:t>
            </a: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感谢神，靠着我们的主耶稣基督就能脱离了。这样看来，我以内心顺服神的律，我肉体却顺服罪的律了。</a:t>
            </a:r>
            <a:endParaRPr lang="zh-TW" altLang="en-US" sz="3000" b="1" dirty="0" smtClean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124200" y="13991"/>
            <a:ext cx="3200400" cy="7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信心的仗</a:t>
            </a:r>
            <a:endParaRPr lang="zh-CN" altLang="en-US" sz="4400" b="1" kern="0" dirty="0">
              <a:solidFill>
                <a:srgbClr val="7030A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267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8458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不要为自己积攒财宝在地上；地上有虫子咬，能锈坏，也有贼挖窟窿来偷。</a:t>
            </a:r>
          </a:p>
          <a:p>
            <a:r>
              <a:rPr lang="en-US" altLang="zh-CN" sz="36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只要积攒财宝在天上；天上没有虫子咬，不能锈坏，也没有贼挖窟窿来偷。</a:t>
            </a:r>
          </a:p>
          <a:p>
            <a:r>
              <a:rPr lang="en-US" altLang="zh-CN" sz="36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因为你的财宝在那里，你的心也在那里。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2" descr="http://4.bp.blogspot.com/-YX5qRpBQW3I/UokARx2O03I/AAAAAAABuzs/DMJy1vTxO04/s1600/Slid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9" y="-355676"/>
            <a:ext cx="9161033" cy="68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99601" y="871835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（马太福音第</a:t>
            </a:r>
            <a:r>
              <a:rPr lang="en-US" altLang="zh-CN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章）</a:t>
            </a:r>
            <a:endParaRPr 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139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眼睛就是身上的灯。你的眼睛若瞭亮，全身就光明；</a:t>
            </a:r>
          </a:p>
          <a:p>
            <a:r>
              <a:rPr lang="en-US" altLang="zh-CN" sz="36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你的眼睛若昏花，全身就黑暗。你里头的光若黑暗了，那黑暗是何等大呢！</a:t>
            </a:r>
          </a:p>
          <a:p>
            <a:r>
              <a:rPr lang="en-US" altLang="zh-CN" sz="36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一个人不能事奉两个主；不是恶这个，爱那个，就是重这个，轻那个。你们不能又事奉神，又事奉玛门（玛门：财利的意思）。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190500"/>
            <a:ext cx="39180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马太福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音第</a:t>
            </a:r>
            <a:r>
              <a:rPr lang="en-US" altLang="zh-CN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7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以色列人在当灭的物上犯了罪；因为犹大支派中，谢拉的曾孙，撒底的孙子，迦米的儿子亚干取了当灭的物；耶和华的怒气就向以色列人发作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当下，约书亚从耶利哥打发人往伯特利东边、靠近伯亚文的艾城去，吩咐他们说：你们上去窥探那地。他们就上去窥探艾城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7:3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他们回到约书亚那里，对他说：众民不必都上去，只要二叁千人上去就能攻取艾城；不必劳累众民都去，因为那里的人少。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7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7:4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于是民中约有叁千人上那里去，竟在艾城人面前逃跑了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7:5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艾城的人击杀了他们叁十六人，从城门前追赶他们，直到示巴琳，在下坡杀败他们；众民的心就消化如水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7:6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约书亚便撕裂衣服；他和以色列的长老把灰撒在头上，在耶和华的约柜前俯伏在地，直到晚上。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7:7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约书亚说：哀哉！主耶和华阿，你为甚么竟领这百姓过约但河，将我们交在亚摩利人的手中，使我们灭亡呢？我们不如住在约但河那边倒好。</a:t>
            </a:r>
            <a:r>
              <a:rPr lang="en-US" altLang="zh-CN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7:8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主阿，以色列人既在仇敌面前转背逃跑，我还有甚么可说的呢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7:9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迦南人和这地一切的居民听见了就必围困我们，将我们的名从地上除灭。那时你为你的大名要怎样行呢？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9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7:10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耶和华吩咐约书亚说：起来！你为何这样俯伏在地呢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7:11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以色列人犯了罪，违背了我所吩咐他们的约，取了当灭的物；又偷窃，又行诡诈，又把那当灭的放在他们的家具里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7:12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因此，以色列人在仇敌面前站立不住。他们在仇敌面前转背逃跑，是因成了被咒诅的；你们若不把当灭的物从你们中间除掉，我就不再与你们同在了。</a:t>
            </a:r>
            <a:endParaRPr lang="zh-CN" altLang="en-US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39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以色列人在当灭的物上犯了罪；因为犹大支派中，谢拉的曾孙，撒底的孙子，迦米的儿子亚干取了当灭的物；耶和华的怒气就向以色列人发作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当下，约书亚从耶利哥打发人往伯特利东边、靠近伯亚文的艾城去，吩咐他们说：你们上去窥探那地。他们就上去窥探艾城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7:3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他们回到约书亚那里，对他说：众民不必都上去，只要二叁千人上去就能攻取艾城；不必劳累众民都去，因为那里的人少。</a:t>
            </a:r>
            <a:endParaRPr lang="zh-CN" altLang="en-US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7:13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你起来，叫百姓自洁，对他们说：你们要自洁，预备明天，因为耶和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色列的　神这样说：以色列阿，你们中间有当灭的物，你们若不除掉，在仇敌面前必站立不住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7:14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到了早晨，你们要按着支派近前来；耶和华所取的支派，要按着宗族近前来；耶和华所取的宗族，要按着家室近前来；耶和华所取的家室，要按着人丁，一个一个的近前来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2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7:15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被取的人有当灭的物在他那里，他和他所有的必被火焚烧；因他违背了耶和华的约，又因他在以色列中行了愚妄的事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7:16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于是，约书亚清早起来，使以色列人按着支派近前来，取出来的是犹大支派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7:17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使犹大支派（原文是宗族）近前来，就取了谢拉的宗族；使谢拉的宗族，按着家室人丁，一个一个的近前来，取出来的是撒底；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7:18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使撒底的家室，按着人丁，一个一个的近前来，就取出犹大支派的人谢拉的曾孙，撒底的孙子，迦米的儿子亚干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7:19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约书亚对亚干说：我儿，我劝你将荣耀归给耶和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色列的　神，在他面前认罪，将你所做的事告诉我，不要向我隐瞒。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7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7:20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亚干回答约书亚说：我实在得罪了耶和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色列的　神。我所做的事如此如此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7:21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我在所夺的财物中看见一件美好的示拿衣服，二百舍客勒银子，一条金子重五十舍客勒，我就贪爱这些物件，便拿去了。现今藏在我帐棚内的地里，银子在衣服底下。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10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7:22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约书亚就打发人跑到亚干的帐棚里。那件衣服果然藏在他帐棚内，银子在底下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7:23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他们就从帐棚里取出来，拿到约书亚和以色列众人那里，放在耶和华面前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52500"/>
            <a:ext cx="3200400" cy="4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46482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7:24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约书亚和以色列众人把谢拉的曾孙亚干和那银子、那件衣服、那条金子，并亚干的儿女、牛、驴、羊、帐棚，以及他所有的，都带到亚割谷去。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952500"/>
            <a:ext cx="3200400" cy="470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7:25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约书亚说：你为甚么连累我们呢？今日耶和华必叫你受连累。于是以色列众人用石头打死他，将石头扔在其上，又用火焚烧他所有的（他所有的原文作他们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7:26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众人在亚干身上堆成一大堆石头，直存到今日。于是耶和华转意，不发他的烈怒。因此那地方名叫亚割谷（亚割就是连累的意思），直到今日。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98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8:1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耶和华对约书亚说：不要惧怕，也不要惊惶。你起来，率领一切兵丁上艾城去，我已经把艾城的王和他的民、他的城，并他的地，都交在你手里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8:2 </a:t>
            </a:r>
            <a:r>
              <a:rPr lang="zh-CN" altLang="en-US" sz="3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你怎样待耶利哥和耶利哥的王，也当照样待艾城和艾城的王。只是城内所夺的财物和牲畜，你们可以取为自己的掠物。你要在城后设下伏兵。</a:t>
            </a:r>
            <a:endParaRPr lang="en-US" altLang="zh-CN" sz="3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3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于是民中约有叁千人上那里去，竟在艾城人面前逃跑了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7:5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艾城的人击杀了他们叁十六人，从城门前追赶他们，直到示巴琳，在下坡杀败他们；众民的心就消化如水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7:6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约书亚便撕裂衣服；他和以色列的长老把灰撒在头上，在耶和华的约柜前俯伏在地，直到晚上。</a:t>
            </a:r>
            <a:endParaRPr lang="zh-CN" altLang="en-US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19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7:7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约书亚说：哀哉！主耶和华阿，你为甚么竟领这百姓过约但河，将我们交在亚摩利人的手中，使我们灭亡呢？我们不如住在约但河那边倒好。</a:t>
            </a:r>
            <a:r>
              <a:rPr lang="en-US" altLang="zh-CN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7:8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主阿，以色列人既在仇敌面前转背逃跑，我还有甚么可说的呢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7:9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迦南人和这地一切的居民听见了就必围困我们，将我们的名从地上除灭。那时你为你的大名要怎样行呢？</a:t>
            </a:r>
            <a:endParaRPr lang="zh-CN" altLang="en-US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70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7:10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耶和华吩咐约书亚说：起来！你为何这样俯伏在地呢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？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7:11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以色列人犯了罪，违背了我所吩咐他们的约，取了当灭的物；又偷窃，又行诡诈，又把那当灭的放在他们的家具里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7:12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因此，以色列人在仇敌面前站立不住。他们在仇敌面前转背逃跑，是因成了被咒诅的；你们若不把当灭的物从你们中间除掉，我就不再与你们同在了。</a:t>
            </a:r>
            <a:endParaRPr lang="zh-CN" altLang="en-US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7:13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你起来，叫百姓自洁，对他们说：你们要自洁，预备明天，因为耶和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色列的　神这样说：以色列阿，你们中间有当灭的物，你们若不除掉，在仇敌面前必站立不住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！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7:14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到了早晨，你们要按着支派近前来；耶和华所取的支派，要按着宗族近前来；耶和华所取的宗族，要按着家室近前来；耶和华所取的家室，要按着人丁，一个一个的近前来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7:15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被取的人有当灭的物在他那里，他和他所有的必被火焚烧；因他违背了耶和华的约，又因他在以色列中行了愚妄的事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7:16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于是，约书亚清早起来，使以色列人按着支派近前来，取出来的是犹大支派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7:17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使犹大支派（原文是宗族）近前来，就取了谢拉的宗族；使谢拉的宗族，按着家室人丁，一个一个的近前来，取出来的是撒底；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762000"/>
            <a:ext cx="8991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7:18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使撒底的家室，按着人丁，一个一个的近前来，就取出犹大支派的人谢拉的曾孙，撒底的孙子，迦米的儿子亚干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7:19 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约书亚对亚干说：我儿，我劝你将荣耀归给耶和</a:t>
            </a:r>
            <a:r>
              <a:rPr lang="zh-CN" altLang="en-US" sz="3200" b="1" dirty="0" smtClean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华以</a:t>
            </a:r>
            <a:r>
              <a:rPr lang="zh-CN" altLang="en-US" sz="3200" b="1" dirty="0">
                <a:solidFill>
                  <a:srgbClr val="0000FF"/>
                </a:solidFill>
                <a:effectLst/>
                <a:latin typeface="微软雅黑" pitchFamily="34" charset="-122"/>
                <a:ea typeface="微软雅黑" pitchFamily="34" charset="-122"/>
              </a:rPr>
              <a:t>色列的　神，在他面前认罪，将你所做的事告诉我，不要向我隐瞒。</a:t>
            </a:r>
            <a:endParaRPr lang="en-US" altLang="zh-CN" sz="3200" b="1" dirty="0" smtClean="0">
              <a:solidFill>
                <a:srgbClr val="0000FF"/>
              </a:solidFill>
              <a:effectLst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640" y="-38097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约书亚记</a:t>
            </a:r>
            <a:endParaRPr lang="en-US" sz="4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8600" y="784962"/>
            <a:ext cx="8686800" cy="7936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C81CD9-92C6-4D41-8D46-FA2ED403C9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B0B838-DF80-4BDF-A4BA-5191425F5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B2B2A4-126B-415D-A354-09C5383CC56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3753</Words>
  <Application>Microsoft Office PowerPoint</Application>
  <PresentationFormat>On-screen Show (16:10)</PresentationFormat>
  <Paragraphs>114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微软雅黑</vt:lpstr>
      <vt:lpstr>楷体</vt:lpstr>
      <vt:lpstr>Arial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233</cp:revision>
  <dcterms:created xsi:type="dcterms:W3CDTF">2012-03-04T20:46:38Z</dcterms:created>
  <dcterms:modified xsi:type="dcterms:W3CDTF">2015-07-05T12:38:53Z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0x0101009650CF762AE7594886EEB61DBC512435</vt:lpwstr>
  </property>
</Properties>
</file>