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08" r:id="rId6"/>
  </p:sldMasterIdLst>
  <p:notesMasterIdLst>
    <p:notesMasterId r:id="rId45"/>
  </p:notesMasterIdLst>
  <p:sldIdLst>
    <p:sldId id="616" r:id="rId7"/>
    <p:sldId id="575" r:id="rId8"/>
    <p:sldId id="610" r:id="rId9"/>
    <p:sldId id="612" r:id="rId10"/>
    <p:sldId id="571" r:id="rId11"/>
    <p:sldId id="611" r:id="rId12"/>
    <p:sldId id="572" r:id="rId13"/>
    <p:sldId id="613" r:id="rId14"/>
    <p:sldId id="576" r:id="rId15"/>
    <p:sldId id="615" r:id="rId16"/>
    <p:sldId id="577" r:id="rId17"/>
    <p:sldId id="578" r:id="rId18"/>
    <p:sldId id="579" r:id="rId19"/>
    <p:sldId id="584" r:id="rId20"/>
    <p:sldId id="589" r:id="rId21"/>
    <p:sldId id="586" r:id="rId22"/>
    <p:sldId id="585" r:id="rId23"/>
    <p:sldId id="588" r:id="rId24"/>
    <p:sldId id="587" r:id="rId25"/>
    <p:sldId id="590" r:id="rId26"/>
    <p:sldId id="624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621" r:id="rId36"/>
    <p:sldId id="622" r:id="rId37"/>
    <p:sldId id="623" r:id="rId38"/>
    <p:sldId id="620" r:id="rId39"/>
    <p:sldId id="599" r:id="rId40"/>
    <p:sldId id="601" r:id="rId41"/>
    <p:sldId id="603" r:id="rId42"/>
    <p:sldId id="604" r:id="rId43"/>
    <p:sldId id="600" r:id="rId4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72" d="100"/>
          <a:sy n="72" d="100"/>
        </p:scale>
        <p:origin x="126" y="4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3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0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3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0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6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09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05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46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2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1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5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4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4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farm2.staticflickr.com/1364/5142241828_ef0a48bb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"/>
            <a:ext cx="5181600" cy="5430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4754" name="Picture 2" descr="http://www.richardhellergallery.com/dynamic/images/detail/Corey_Arnold_The_North_Sea_2011_1927_412.jpg"/>
          <p:cNvPicPr>
            <a:picLocks noChangeAspect="1" noChangeArrowheads="1"/>
          </p:cNvPicPr>
          <p:nvPr/>
        </p:nvPicPr>
        <p:blipFill>
          <a:blip r:embed="rId2" cstate="print"/>
          <a:srcRect r="14483"/>
          <a:stretch>
            <a:fillRect/>
          </a:stretch>
        </p:blipFill>
        <p:spPr bwMode="auto">
          <a:xfrm>
            <a:off x="990600" y="1104900"/>
            <a:ext cx="2971800" cy="3810000"/>
          </a:xfrm>
          <a:prstGeom prst="rect">
            <a:avLst/>
          </a:prstGeom>
          <a:noFill/>
        </p:spPr>
      </p:pic>
      <p:pic>
        <p:nvPicPr>
          <p:cNvPr id="74756" name="Picture 4" descr="http://www.wcgazette.com/wp-content/uploads/2012/04/a-raging-river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04899"/>
            <a:ext cx="3200400" cy="3819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0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12:1-3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耶和华在埃及地晓谕摩西、亚伦说： 你们要以本月为正月，为一年之首。 你们吩咐以色列全会众说：本月初十日，各人要按着父家取羊羔，一家一隻。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48200" y="762264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4:19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正月初十日，百姓从约但河里上来，就在吉甲，在耶利哥的东边安营。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40:1-2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耶和华晓谕摩西说：正月初一日，你要立起帐幕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6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3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12:6-7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要留到本月十四日，在黄昏的时候，以色列全会众把羊羔宰了。 各家要取点血，涂在吃羊羔的房屋左右的门框上和门楣上。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91000" y="762264"/>
            <a:ext cx="480060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5:10-12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正月十四日晚上，在耶利哥的平原守逾越节。 逾越节的次日，他们就吃了那地的出产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第二日吗哪就止住了，以色列人也不再有吗哪了。那一年，他们却吃迦南地的出产。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7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76300"/>
            <a:ext cx="3429000" cy="4572000"/>
          </a:xfrm>
          <a:prstGeom prst="rect">
            <a:avLst/>
          </a:prstGeom>
          <a:noFill/>
        </p:spPr>
      </p:pic>
      <p:pic>
        <p:nvPicPr>
          <p:cNvPr id="69636" name="Picture 4" descr="http://www.fuyinchina.com/pics/02/07/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11" y="876305"/>
            <a:ext cx="3428999" cy="4571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1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://www.fuyinchina.com/pics/02/07/a04.jpg"/>
          <p:cNvPicPr>
            <a:picLocks noChangeAspect="1" noChangeArrowheads="1"/>
          </p:cNvPicPr>
          <p:nvPr/>
        </p:nvPicPr>
        <p:blipFill>
          <a:blip r:embed="rId2" cstate="print"/>
          <a:srcRect l="41333"/>
          <a:stretch>
            <a:fillRect/>
          </a:stretch>
        </p:blipFill>
        <p:spPr bwMode="auto">
          <a:xfrm>
            <a:off x="609600" y="876301"/>
            <a:ext cx="3581400" cy="4578494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76300"/>
            <a:ext cx="3429000" cy="458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6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9640" name="Picture 8" descr="http://www.fuyinchina.com/pics/02/06/a02.jpg"/>
          <p:cNvPicPr>
            <a:picLocks noChangeAspect="1" noChangeArrowheads="1"/>
          </p:cNvPicPr>
          <p:nvPr/>
        </p:nvPicPr>
        <p:blipFill>
          <a:blip r:embed="rId2" cstate="print"/>
          <a:srcRect l="23697" r="19580"/>
          <a:stretch>
            <a:fillRect/>
          </a:stretch>
        </p:blipFill>
        <p:spPr bwMode="auto">
          <a:xfrm>
            <a:off x="762000" y="876304"/>
            <a:ext cx="3429000" cy="4533899"/>
          </a:xfrm>
          <a:prstGeom prst="rect">
            <a:avLst/>
          </a:prstGeom>
          <a:noFill/>
        </p:spPr>
      </p:pic>
      <p:pic>
        <p:nvPicPr>
          <p:cNvPr id="69642" name="Picture 10" descr="http://www.fuyinchina.com/pics/06/24/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76300"/>
            <a:ext cx="3429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 l="41513" r="18018"/>
          <a:stretch>
            <a:fillRect/>
          </a:stretch>
        </p:blipFill>
        <p:spPr bwMode="auto">
          <a:xfrm>
            <a:off x="685800" y="876300"/>
            <a:ext cx="3281186" cy="4572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19192"/>
          <a:stretch>
            <a:fillRect/>
          </a:stretch>
        </p:blipFill>
        <p:spPr bwMode="auto">
          <a:xfrm>
            <a:off x="4648200" y="8763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7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946" name="Picture 2" descr="http://www.fuyinchina.com/pics/02/38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76300"/>
            <a:ext cx="3429000" cy="4572000"/>
          </a:xfrm>
          <a:prstGeom prst="rect">
            <a:avLst/>
          </a:prstGeom>
          <a:noFill/>
        </p:spPr>
      </p:pic>
      <p:pic>
        <p:nvPicPr>
          <p:cNvPr id="39938" name="Picture 2" descr="http://pic1a.nipic.com/2009-02-13/20092131919389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76300"/>
            <a:ext cx="3429000" cy="45753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3970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76300"/>
            <a:ext cx="3429000" cy="4572000"/>
          </a:xfrm>
          <a:prstGeom prst="rect">
            <a:avLst/>
          </a:prstGeom>
          <a:noFill/>
        </p:spPr>
      </p:pic>
      <p:pic>
        <p:nvPicPr>
          <p:cNvPr id="38914" name="Picture 2" descr="http://www.fuyinchina.com/pics/02/33/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76300"/>
            <a:ext cx="3429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2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76547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770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2985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710371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rot="5400000">
            <a:off x="4229203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 rot="7979851">
            <a:off x="5019514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-38100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人心：真正的属灵战场</a:t>
            </a:r>
            <a:endParaRPr lang="zh-CN" altLang="en-US" sz="56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4795" y="3866001"/>
            <a:ext cx="6710103" cy="1670610"/>
            <a:chOff x="1282802" y="3930090"/>
            <a:chExt cx="6710103" cy="1670610"/>
          </a:xfrm>
        </p:grpSpPr>
        <p:sp>
          <p:nvSpPr>
            <p:cNvPr id="22" name="TextBox 21"/>
            <p:cNvSpPr txBox="1"/>
            <p:nvPr/>
          </p:nvSpPr>
          <p:spPr>
            <a:xfrm>
              <a:off x="1282802" y="4075066"/>
              <a:ext cx="436974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5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2500" b="1" i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心相信的话语</a:t>
              </a:r>
              <a:endParaRPr lang="en-US" sz="25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Picture 4" descr="http://fc06.deviantart.net/images/i/2003/4/c/a/Big_Devil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526" y="3930090"/>
              <a:ext cx="1690379" cy="167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eft-Right Arrow 23"/>
            <p:cNvSpPr/>
            <p:nvPr/>
          </p:nvSpPr>
          <p:spPr>
            <a:xfrm rot="11977005">
              <a:off x="4609808" y="4408251"/>
              <a:ext cx="1668299" cy="449724"/>
            </a:xfrm>
            <a:prstGeom prst="leftRightArrow">
              <a:avLst>
                <a:gd name="adj1" fmla="val 55104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耶和华的仆人摩西死了以后，耶和华晓谕摩西的帮手，嫩的儿子约书亚，说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1:2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我的仆人摩西死了。现在你要起来，和众百姓过这约但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河</a:t>
            </a:r>
            <a:r>
              <a:rPr lang="en-US" altLang="zh-CN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(Jordon, river of judgment)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往我所要赐给以色列人的地去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凡你们脚掌所踏之地，我都照着我所应许摩西的话赐给你们了。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约书亚清早起来，和以色列众人都离开什亭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Shittim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, thorns)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，来到约但河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(Jordon, river of judgment)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，就住在那里，等候过河。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过了叁天，官长走遍营中，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3:3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吩咐百姓说：你们看见耶和华你们　神的约柜，又见祭司利未人抬着，就要离开所住的地方，跟着约柜去。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只是你们和约柜相离要量二千肘，不可与约柜相近，使你们知道所当走的路，因为这条路你们向来没有走过。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9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约书亚吩咐百姓说：你们要自洁，因为明天耶和华必在你们中间行奇事。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约书亚又吩咐祭司说：你们抬起约柜，在百姓前头过去。于是他们抬起约柜，在百姓前头走。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耶和华对约书亚说：从今日起，我必使你在以色列众人眼前尊大，使他们知道我怎样与摩西同在，也必照样与你同在。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你要吩咐抬约柜的祭司说：你们到了约但河的水边上，就要在约但河水里站住。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约书亚对以色列人说：你们近前来，听耶和华你们　神的话。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3:10-11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约书亚说：看哪，普天下主的约柜必在你们前头过去，到约但河里，因此你们就知道在你们中间有永生　神；并且他必在你们面前赶出迦南人、赫人、希未人、比利洗人、革迦撒人、亚摩利人、耶布斯人。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你们现在要从以色列支派中拣选十二个人，每支派一人，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等到抬普天下主耶和华约柜的祭司把脚站在约但河水里，约但河的水，就是从上往下流的水，必然断绝，立起成垒。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3:14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百姓离开帐棚要过约但河的时候，抬约柜的祭司乃在百姓的前头。</a:t>
            </a: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他们到了约但河，脚一入水（原来约但河水在收割的日子涨过两岸），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那从上往下流的水便在极远之地、撒拉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但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Zaretan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, tribulation, perplexity)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旁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的亚当城那里停住，立起成垒；那往亚拉巴的海，就是盐海，下流的水全然断绝。于是百姓在耶利哥的对面过去了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抬耶和华约柜的祭司在约但河中的乾地上站定，以色列众人都从乾地上过去，直到国民尽都过了约但河。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4:1 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国民尽都过了约但河，耶和华就对约书亚说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4:2 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你从民中要拣选十二个人，每支派一人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4:3 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吩咐他们说：你们从这里，从约但河中、祭司脚站定的地方，取十二块石头带过去，放在你们今夜要住宿的地方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4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4267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17:9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人心比万物都诡诈，坏到极处，谁能识透呢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sz="35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heart </a:t>
            </a:r>
            <a:r>
              <a:rPr lang="en-US" sz="3500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deceitful above all </a:t>
            </a:r>
            <a:r>
              <a:rPr lang="en-US" sz="3500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things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desperately wicked: who can know </a:t>
            </a:r>
            <a:r>
              <a:rPr lang="en-US" sz="35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it? </a:t>
            </a:r>
            <a:endParaRPr lang="en-US" sz="3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心的状况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04900"/>
            <a:ext cx="422987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4:4 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于是，约书亚将他从以色列人中所预备的那十二个人，每支派一人，都召了来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4:5 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对他们说：你们下约但河中，过到耶和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　神的约柜前头，按着以色列人十二支派的数目，每人取一块石头扛在肩上。</a:t>
            </a:r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4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4:6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这些石头在你们中间可以作为證据。日后，你们的子孙问你们说：这些石头是甚么意思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4:7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你们就对他们说：这是因为约但河的水在耶和华的约柜前断绝；约柜过约但河的时候，约但河的水就断绝了。这些石头要作以色列人永远的纪念。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4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4:8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以色列人就照约书亚所吩咐的，按着以色列人支派的数目，从约但河中取了十二块石头，都遵耶和华所吩咐约书亚的行了。他们把石头带过去，到他们所住宿的地方，就放在那里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4:9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约书亚另把十二块石头立在约但河中，在抬约柜的祭司脚站立的地方；直到今日，那石头还在那里。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4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约但河西亚摩利人的诸王和靠海迦南人的诸王，听见耶和华在以色列人前面使约但河的水乾了，等到我们过去，他们的心因以色列人的缘故就消化了，不再有</a:t>
            </a:r>
            <a:r>
              <a:rPr lang="zh-CN" altLang="en-US" sz="4000" b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胆</a:t>
            </a:r>
            <a:r>
              <a:rPr lang="zh-CN" altLang="en-US" sz="4000" b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气。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4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那时，耶和华吩咐约书亚说：你制造火石刀，第二次给以色列人行割礼。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约书亚就制造了火石刀，在除皮山那里给以色列人行割礼。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5:4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约书亚行割礼的缘故，是因为从埃及出来的众民，就是一切能打仗的男丁，出了埃及以后，都死在旷野的路上。</a:t>
            </a:r>
            <a:endParaRPr lang="en-US" altLang="zh-CN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因为出来的众民都受过割礼；惟独出埃及以后、在旷野的路上所生的众民都没有受过割礼。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5:6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以色列人在旷野走了四十年，等到国民，就是出埃及的兵丁，都消灭了，因为他们没有听从耶和华的话。耶和华曾向他们起誓，必不容他们看见耶和华向他们列祖起誓、应许赐给我们的地，就是流奶与蜜之地。</a:t>
            </a: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他们的子孙，就是耶和华所兴起来接续他们的，都没有受过割礼；因为在路上没有给他们行割礼，约书亚这纔给他们行了。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国民都受完了割礼，就住在营中自己的地方，等到痊愈了。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5:9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耶和华对约书亚说：我今日将埃及的羞辱从你们身上滚去了。因此，那地方名叫吉甲（吉甲就是滚的意思），直到今日。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667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2:11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你们在他里面也受了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不是人手所行的割礼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，乃是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基督使你们脱去肉体情慾的割礼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2:12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你们既受洗与他一同埋葬，也就在此与他一同复活，都因信那叫他从死里复活神的功用。</a:t>
            </a:r>
          </a:p>
          <a:p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2:13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你们从前在过犯和未受割礼的肉体中死了，神赦免了你们（或作：我们）一切过犯，便叫你们与基督一同活过来；</a:t>
            </a:r>
          </a:p>
        </p:txBody>
      </p:sp>
    </p:spTree>
    <p:extLst>
      <p:ext uri="{BB962C8B-B14F-4D97-AF65-F5344CB8AC3E}">
        <p14:creationId xmlns:p14="http://schemas.microsoft.com/office/powerpoint/2010/main" val="1615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4:17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所以我说，且在主里确实的说，你们行事不要再象外邦人存虚妄的心行事。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4:18 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他们心地昏昧，与神所赐的生命隔绝了，都因自己无知，心里刚硬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sz="30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 say therefore, and testify in the Lord, that ye henceforth walk not as other Gentiles walk, in the vanity of their mind</a:t>
            </a:r>
            <a:r>
              <a:rPr lang="en-US" sz="3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30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the understanding darkened, being alienated from the life of God through the ignorance that is in them, because of the blindness of their heart: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心的状况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32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418" y="784962"/>
            <a:ext cx="915778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雅 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3:14-16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你们</a:t>
            </a:r>
            <a:r>
              <a:rPr lang="zh-CN" altLang="en-US" sz="3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心里若怀着苦毒的嫉妒和纷争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，就不可自夸，也不可说谎话抵挡真道。 这样的智慧不是从上头来的，乃是属地的，属情慾的，属鬼魔的。 </a:t>
            </a:r>
            <a:r>
              <a:rPr lang="zh-CN" altLang="en-US" sz="3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在何处有嫉妒、纷争，就在何处有扰乱和各样的坏事。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Jas 3:14-16 But if ye have bitter envying and strife in your hearts, glory not, and lie not against the truth. This wisdom </a:t>
            </a:r>
            <a:r>
              <a:rPr lang="en-US" altLang="zh-CN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descend-eth 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not from above, but </a:t>
            </a:r>
            <a:r>
              <a:rPr lang="en-US" altLang="zh-CN" sz="31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earthly, sensual, devilish. For where envying and strife </a:t>
            </a:r>
            <a:r>
              <a:rPr lang="en-US" altLang="zh-CN" sz="31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there </a:t>
            </a:r>
            <a:r>
              <a:rPr lang="en-US" altLang="zh-CN" sz="31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confusion and every evil work. </a:t>
            </a:r>
            <a:endParaRPr lang="zh-CN" altLang="en-US" sz="31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心的状况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2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3:12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弟兄们，你们要谨慎，免得你们中间或有人</a:t>
            </a:r>
            <a:r>
              <a:rPr lang="zh-CN" altLang="en-US" sz="35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存着不信的恶心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，把永生神离弃了。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总要趁着还有今日，天天彼此相劝，免得你们中间有人被罪迷惑，心里就刚硬了。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sz="30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Take heed, brethren, lest there be in any of you </a:t>
            </a:r>
            <a:r>
              <a:rPr 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evil heart of unbelief</a:t>
            </a:r>
            <a:r>
              <a:rPr 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 departing from the living God</a:t>
            </a:r>
            <a:r>
              <a:rPr lang="en-US" sz="3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0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exhort one another daily, while it is called To day; lest any of you be hardened through the deceitfulness of sin.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心的状况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可 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7:18-19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耶稣对他们说：你们也是这样不明白么？岂不晓得</a:t>
            </a:r>
            <a:r>
              <a:rPr lang="zh-CN" altLang="en-US" sz="3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凡从外面进入的，不能污秽人， 因为不是入他的心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，乃是入他的肚腹，又落到茅厕里。这是说，各样的食物都是洁净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Mark 7:18-19 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And he </a:t>
            </a:r>
            <a:r>
              <a:rPr lang="en-US" altLang="zh-CN" sz="2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saith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unto them, Are ye so without 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understanding 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also? Do ye not perceive, that whatsoever thing from without </a:t>
            </a:r>
            <a:r>
              <a:rPr lang="en-US" altLang="zh-CN" sz="2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entereth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into the man, it cannot defile him; Because it </a:t>
            </a:r>
            <a:r>
              <a:rPr lang="en-US" altLang="zh-CN" sz="2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entereth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not into his heart, but into the belly, and </a:t>
            </a:r>
            <a:r>
              <a:rPr lang="en-US" altLang="zh-CN" sz="2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goeth</a:t>
            </a:r>
            <a:r>
              <a:rPr lang="en-US" altLang="zh-CN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out into the draught, purging all meats? </a:t>
            </a:r>
            <a:endParaRPr lang="zh-CN" altLang="en-US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心的状况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7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finingtruth.com/wp-content/uploads/2013/10/self-jus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"/>
            <a:ext cx="9144000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sciencemag.com/data/wppl/2/334226-cross-wallpaper-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-266700"/>
            <a:ext cx="9569692" cy="61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kylimitaffairs.com/wp-content/uploads/2014/09/Bap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-723900"/>
            <a:ext cx="9155373" cy="68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671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05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6a06742e6f61cb8d58e0a4d89040f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23f2f37f91dd957e48226f99848a2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E8E7A2-505E-4F6E-977C-00DA96F3A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F550F0-3877-4D4E-84DE-6E15344CC7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AA128-7249-4713-AAB2-04FDEE03855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3571</TotalTime>
  <Words>2672</Words>
  <Application>Microsoft Office PowerPoint</Application>
  <PresentationFormat>On-screen Show (16:10)</PresentationFormat>
  <Paragraphs>99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微软雅黑</vt:lpstr>
      <vt:lpstr>Arial</vt:lpstr>
      <vt:lpstr>Calibri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228</cp:revision>
  <dcterms:created xsi:type="dcterms:W3CDTF">2012-03-04T20:46:38Z</dcterms:created>
  <dcterms:modified xsi:type="dcterms:W3CDTF">2015-06-21T12:35:56Z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