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8"/>
  </p:notesMasterIdLst>
  <p:sldIdLst>
    <p:sldId id="566" r:id="rId6"/>
    <p:sldId id="577" r:id="rId7"/>
    <p:sldId id="535" r:id="rId8"/>
    <p:sldId id="546" r:id="rId9"/>
    <p:sldId id="576" r:id="rId10"/>
    <p:sldId id="541" r:id="rId11"/>
    <p:sldId id="543" r:id="rId12"/>
    <p:sldId id="544" r:id="rId13"/>
    <p:sldId id="574" r:id="rId14"/>
    <p:sldId id="569" r:id="rId15"/>
    <p:sldId id="572" r:id="rId16"/>
    <p:sldId id="578" r:id="rId17"/>
    <p:sldId id="579" r:id="rId18"/>
    <p:sldId id="580" r:id="rId19"/>
    <p:sldId id="547" r:id="rId20"/>
    <p:sldId id="575" r:id="rId21"/>
    <p:sldId id="553" r:id="rId22"/>
    <p:sldId id="549" r:id="rId23"/>
    <p:sldId id="552" r:id="rId24"/>
    <p:sldId id="570" r:id="rId25"/>
    <p:sldId id="571" r:id="rId26"/>
    <p:sldId id="573" r:id="rId2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2881" autoAdjust="0"/>
  </p:normalViewPr>
  <p:slideViewPr>
    <p:cSldViewPr>
      <p:cViewPr varScale="1">
        <p:scale>
          <a:sx n="87" d="100"/>
          <a:sy n="87" d="100"/>
        </p:scale>
        <p:origin x="744" y="102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4326D-CC68-4B43-BCE3-B8066B58E94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B6E9D-CD08-4417-9E81-65D5DD475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8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12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85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60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88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35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54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909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9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00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50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02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6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57200" y="1257300"/>
            <a:ext cx="10515600" cy="304698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sz="9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latin typeface="微软雅黑" pitchFamily="34" charset="-122"/>
                <a:ea typeface="微软雅黑" pitchFamily="34" charset="-122"/>
              </a:rPr>
              <a:t>的心哪</a:t>
            </a:r>
            <a:endParaRPr lang="en-US" altLang="zh-CN" sz="9600" b="1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00FF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9600" b="1" cap="all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latin typeface="微软雅黑" pitchFamily="34" charset="-122"/>
                <a:ea typeface="微软雅黑" pitchFamily="34" charset="-122"/>
              </a:rPr>
              <a:t>（三）</a:t>
            </a:r>
            <a:endParaRPr lang="en-US" altLang="zh-CN" sz="9600" b="1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00FF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53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诗 </a:t>
            </a:r>
            <a:r>
              <a:rPr lang="en-US" altLang="zh-CN" sz="3400" b="1" dirty="0" smtClean="0">
                <a:latin typeface="微软雅黑" pitchFamily="34" charset="-122"/>
                <a:ea typeface="微软雅黑" pitchFamily="34" charset="-122"/>
              </a:rPr>
              <a:t>1:1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不从恶人的计谋，不站罪人的道路，不坐亵慢人的座位，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1:2 </a:t>
            </a:r>
            <a:r>
              <a:rPr lang="zh-CN" altLang="en-US" sz="3400" b="1" u="sng" dirty="0">
                <a:latin typeface="微软雅黑" pitchFamily="34" charset="-122"/>
                <a:ea typeface="微软雅黑" pitchFamily="34" charset="-122"/>
              </a:rPr>
              <a:t>惟喜爱耶和华的律法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3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昼夜思</a:t>
            </a:r>
            <a:r>
              <a:rPr lang="zh-CN" altLang="en-US" sz="3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想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这人便为有福！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1:3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他要象一棵树栽在溪水旁，按时候结果子，叶子也不枯乾。凡他所做的尽都顺利。</a:t>
            </a:r>
            <a:endParaRPr lang="zh-CN" altLang="en-US" sz="34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514600" y="13991"/>
            <a:ext cx="42672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用心默想神的话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3809641"/>
            <a:ext cx="50292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想：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hagah</a:t>
            </a:r>
            <a:r>
              <a:rPr lang="en-US" altLang="zh-CN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, to meditate, to murmur 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 </a:t>
            </a:r>
            <a:r>
              <a:rPr lang="en-US" altLang="zh-CN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pleasure or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anger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321" t="19122" r="3497" b="5908"/>
          <a:stretch/>
        </p:blipFill>
        <p:spPr>
          <a:xfrm>
            <a:off x="6096000" y="3466885"/>
            <a:ext cx="2895600" cy="217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书 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1:5 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你</a:t>
            </a:r>
            <a:r>
              <a:rPr lang="zh-CN" altLang="en-US" sz="3200" b="1" u="sng" dirty="0">
                <a:latin typeface="微软雅黑" pitchFamily="34" charset="-122"/>
                <a:ea typeface="微软雅黑" pitchFamily="34" charset="-122"/>
              </a:rPr>
              <a:t>平生的日子，必无一人能在你面前站立得住。我怎样与摩西同在，也必照样与你同在；我必不撇下你，也不丢弃你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1:6 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你当刚强壮胆！因为你必使这百姓承受那地为业，就是我向他们列祖起誓应许赐给他们的地。</a:t>
            </a:r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1:7 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只要刚强，大大壮胆，谨守遵行我仆人摩西所吩咐你的一切律法，不可偏离左右，使你无论往那里去，都可以顺利。</a:t>
            </a:r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1:8 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这律法书不可离开你的口，总要</a:t>
            </a:r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昼夜思想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，好使你谨守遵行这书上所写的一切话。如此，你的道路就可以亨通，凡事顺利。</a:t>
            </a:r>
            <a:endParaRPr lang="zh-CN" altLang="en-US" sz="32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514600" y="13991"/>
            <a:ext cx="42672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用心默想神的话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44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1:3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愿颂赞归与我们主耶稣基督的父神！他在基督里曾赐给我们天上各样属灵的福气：</a:t>
            </a: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1:4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就如神从创立世界以前，在基督里拣选了我们，使我们在他面前成为圣洁，无有瑕疵；</a:t>
            </a: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1:5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又因爱我们，就按着自己意旨所喜悦的，预定我们藉着耶稣基督得儿子的名分，</a:t>
            </a: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1:6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使他荣耀的恩典得着称赞；这恩典是他在爱子里所赐给我们的。</a:t>
            </a:r>
            <a:endParaRPr lang="zh-CN" altLang="en-US" sz="36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19200" y="13991"/>
            <a:ext cx="6629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在恩典信心里默想神的话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8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1:7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我们藉这爱子的血得蒙救赎，过犯得以赦免，乃是照他丰富的恩典。</a:t>
            </a: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1:8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这恩典是神用诸般智慧聪明，充充足足赏给我们的；</a:t>
            </a: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1:9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都是照他自己所预定的美意，叫我们知道他旨意的奥秘，</a:t>
            </a: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1:10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要照所安排的，在日期满足的时候，使天上、地上、一切所有的都在基督里面同归于一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36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19200" y="13991"/>
            <a:ext cx="6629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在恩典信心里默想神的话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46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太 </a:t>
            </a: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5:13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你们是世上的盐。盐若失了味，怎能叫他再咸呢？以后无用，不过丢在外面，被人践踏了。</a:t>
            </a: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5:14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你们是世上的光。城造在山上是不能隐藏的。</a:t>
            </a: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5:15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人点灯，不放在斗底下，是放在灯臺上，就照亮一家的人。</a:t>
            </a: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5:16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你们的光也当这样照在人前，叫他们看见你们的好行为，便将荣耀归给你们在天上的父。</a:t>
            </a:r>
            <a:endParaRPr lang="zh-CN" altLang="en-US" sz="36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19200" y="13991"/>
            <a:ext cx="6629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在恩典信心里默想神的话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08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ine Heart 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8"/>
          <a:stretch/>
        </p:blipFill>
        <p:spPr bwMode="auto">
          <a:xfrm>
            <a:off x="533400" y="-214745"/>
            <a:ext cx="8153400" cy="592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71600" y="800100"/>
            <a:ext cx="53340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5600" b="1" kern="0" dirty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想象力所在之处</a:t>
            </a:r>
          </a:p>
        </p:txBody>
      </p:sp>
    </p:spTree>
    <p:extLst>
      <p:ext uri="{BB962C8B-B14F-4D97-AF65-F5344CB8AC3E}">
        <p14:creationId xmlns:p14="http://schemas.microsoft.com/office/powerpoint/2010/main" val="42319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stoppers.com/wp-content/uploads/2013/01/RTJ_8231-E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90501"/>
            <a:ext cx="9372600" cy="620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00400" y="351790"/>
            <a:ext cx="5638800" cy="744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>
                <a:latin typeface="微软雅黑" pitchFamily="34" charset="-122"/>
                <a:ea typeface="微软雅黑" pitchFamily="34" charset="-122"/>
              </a:rPr>
              <a:t>想象</a:t>
            </a:r>
            <a:r>
              <a:rPr lang="zh-CN" altLang="en-US" sz="4400" b="1" kern="0" dirty="0" smtClean="0">
                <a:latin typeface="微软雅黑" pitchFamily="34" charset="-122"/>
                <a:ea typeface="微软雅黑" pitchFamily="34" charset="-122"/>
              </a:rPr>
              <a:t>力</a:t>
            </a:r>
            <a:r>
              <a:rPr lang="en-US" altLang="zh-CN" sz="4400" b="1" kern="0" dirty="0" smtClean="0">
                <a:latin typeface="微软雅黑" pitchFamily="34" charset="-122"/>
                <a:ea typeface="微软雅黑" pitchFamily="34" charset="-122"/>
              </a:rPr>
              <a:t>(imagination)</a:t>
            </a:r>
            <a:endParaRPr lang="zh-CN" altLang="en-US" sz="4400" b="1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38300"/>
            <a:ext cx="8153400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faculty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of imagining, or of forming mental images or concepts of what is not actually present to the senses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zh-CN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心思（或头脑）里形成的并非当下通过感官得着的画面或概念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action or process of forming such images or concepts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zh-CN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上述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形成并非当下通过感官得着的画面或概念的</a:t>
            </a:r>
            <a:r>
              <a:rPr lang="zh-CN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作用或过程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3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耶 </a:t>
            </a:r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23:16 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万军之耶和华如此说：这些先知向你们说预言，你们不要听他们的话。他们以虚空教训你们，</a:t>
            </a:r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所说的异象是出于自己的心，不是出于耶和华的口。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32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200" b="1" dirty="0" err="1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Jer</a:t>
            </a:r>
            <a:r>
              <a:rPr lang="en-US" altLang="zh-CN" sz="32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2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23:16 Thus </a:t>
            </a:r>
            <a:r>
              <a:rPr lang="en-US" altLang="zh-CN" sz="3200" b="1" dirty="0" err="1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saith</a:t>
            </a:r>
            <a:r>
              <a:rPr lang="en-US" altLang="zh-CN" sz="32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the LORD of hosts, Hearken not unto the words of the prophets that prophesy unto you: they make you vain: they speak a vision of their own heart, </a:t>
            </a:r>
            <a:r>
              <a:rPr lang="en-US" altLang="zh-CN" sz="3200" b="1" i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and</a:t>
            </a:r>
            <a:r>
              <a:rPr lang="en-US" altLang="zh-CN" sz="32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not out of the mouth of the LORD. </a:t>
            </a:r>
            <a:endParaRPr lang="zh-CN" altLang="en-US" sz="32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38400" y="13991"/>
            <a:ext cx="41148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想象力所在之处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91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创 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6:5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耶</a:t>
            </a:r>
            <a:r>
              <a:rPr lang="zh-CN" altLang="en-US" sz="4000" b="1" dirty="0">
                <a:latin typeface="微软雅黑" pitchFamily="34" charset="-122"/>
                <a:ea typeface="微软雅黑" pitchFamily="34" charset="-122"/>
              </a:rPr>
              <a:t>和华见人在地上罪恶很大，终日所思想的尽都是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恶。 </a:t>
            </a:r>
            <a:endParaRPr lang="en-US" altLang="zh-CN" sz="40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40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Gen </a:t>
            </a:r>
            <a:r>
              <a:rPr lang="en-US" altLang="zh-CN" sz="4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6:5 And GOD saw that the wickedness of man was great in the earth, and that </a:t>
            </a:r>
            <a:r>
              <a:rPr lang="en-US" altLang="zh-CN" sz="4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every imagination of the thoughts of his heart</a:t>
            </a:r>
            <a:r>
              <a:rPr lang="en-US" altLang="zh-CN" sz="40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was only evil continually. </a:t>
            </a:r>
            <a:endParaRPr lang="zh-CN" altLang="en-US" sz="40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38400" y="13991"/>
            <a:ext cx="41148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想象力所在之处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95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500" b="1" dirty="0">
                <a:latin typeface="微软雅黑" pitchFamily="34" charset="-122"/>
                <a:ea typeface="微软雅黑" pitchFamily="34" charset="-122"/>
              </a:rPr>
              <a:t>耶 </a:t>
            </a:r>
            <a:r>
              <a:rPr lang="en-US" altLang="zh-CN" sz="3500" b="1" dirty="0">
                <a:latin typeface="微软雅黑" pitchFamily="34" charset="-122"/>
                <a:ea typeface="微软雅黑" pitchFamily="34" charset="-122"/>
              </a:rPr>
              <a:t>7:24 </a:t>
            </a:r>
            <a:r>
              <a:rPr lang="zh-CN" altLang="en-US" sz="3500" b="1" dirty="0">
                <a:latin typeface="微软雅黑" pitchFamily="34" charset="-122"/>
                <a:ea typeface="微软雅黑" pitchFamily="34" charset="-122"/>
              </a:rPr>
              <a:t>他们却不听从，不侧耳而听，竟</a:t>
            </a:r>
            <a:r>
              <a:rPr lang="zh-CN" altLang="en-US" sz="35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随从自己的计谋和顽梗的恶心</a:t>
            </a:r>
            <a:r>
              <a:rPr lang="zh-CN" altLang="en-US" sz="3500" b="1" dirty="0">
                <a:latin typeface="微软雅黑" pitchFamily="34" charset="-122"/>
                <a:ea typeface="微软雅黑" pitchFamily="34" charset="-122"/>
              </a:rPr>
              <a:t>，向后不向前。   </a:t>
            </a:r>
            <a:endParaRPr lang="en-US" altLang="zh-CN" sz="35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500" b="1" dirty="0" err="1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Jer</a:t>
            </a:r>
            <a:r>
              <a:rPr lang="en-US" altLang="zh-CN" sz="35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7:24 But they hearkened not, nor inclined their ear, but </a:t>
            </a:r>
            <a:r>
              <a:rPr lang="en-US" altLang="zh-CN" sz="35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walked in the counsels (purpose) </a:t>
            </a:r>
            <a:r>
              <a:rPr lang="en-US" altLang="zh-CN" sz="3500" b="1" i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and</a:t>
            </a:r>
            <a:r>
              <a:rPr lang="en-US" altLang="zh-CN" sz="35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in the imagination (stubbornness) of their evil heart</a:t>
            </a:r>
            <a:r>
              <a:rPr lang="en-US" altLang="zh-CN" sz="35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, and went backward, and not forward. </a:t>
            </a:r>
            <a:endParaRPr lang="zh-CN" altLang="en-US" sz="35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38400" y="13991"/>
            <a:ext cx="41148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想象力所在之处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9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62000" y="0"/>
            <a:ext cx="7576666" cy="5715000"/>
            <a:chOff x="762000" y="0"/>
            <a:chExt cx="7576666" cy="5715000"/>
          </a:xfrm>
        </p:grpSpPr>
        <p:grpSp>
          <p:nvGrpSpPr>
            <p:cNvPr id="10" name="Group 9"/>
            <p:cNvGrpSpPr/>
            <p:nvPr/>
          </p:nvGrpSpPr>
          <p:grpSpPr>
            <a:xfrm>
              <a:off x="762000" y="0"/>
              <a:ext cx="7576666" cy="5715000"/>
              <a:chOff x="762000" y="0"/>
              <a:chExt cx="7576666" cy="5715000"/>
            </a:xfrm>
          </p:grpSpPr>
          <p:pic>
            <p:nvPicPr>
              <p:cNvPr id="1026" name="Picture 2" descr="http://medicalplanzone.com/wp-content/uploads/2013/07/human-body-outline-front-and-back-217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991" b="14580"/>
              <a:stretch/>
            </p:blipFill>
            <p:spPr bwMode="auto">
              <a:xfrm>
                <a:off x="762000" y="0"/>
                <a:ext cx="7576666" cy="5715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" name="Group 4"/>
              <p:cNvGrpSpPr/>
              <p:nvPr/>
            </p:nvGrpSpPr>
            <p:grpSpPr>
              <a:xfrm>
                <a:off x="2192355" y="419100"/>
                <a:ext cx="4543377" cy="3788619"/>
                <a:chOff x="-352826" y="718234"/>
                <a:chExt cx="5429226" cy="4805176"/>
              </a:xfrm>
            </p:grpSpPr>
            <p:pic>
              <p:nvPicPr>
                <p:cNvPr id="26" name="Picture 2" descr="http://upload.wikimedia.org/wikipedia/commons/thumb/4/42/Love_Heart_SVG.svg/645px-Love_Heart_SVG.svg.png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352826" y="718234"/>
                  <a:ext cx="5429226" cy="4805176"/>
                </a:xfrm>
                <a:prstGeom prst="rect">
                  <a:avLst/>
                </a:prstGeom>
                <a:noFill/>
                <a:effectLst>
                  <a:glow rad="1905000">
                    <a:schemeClr val="accent2">
                      <a:satMod val="175000"/>
                      <a:alpha val="50000"/>
                    </a:schemeClr>
                  </a:glo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" name="Oval 7"/>
                <p:cNvSpPr/>
                <p:nvPr/>
              </p:nvSpPr>
              <p:spPr>
                <a:xfrm>
                  <a:off x="119172" y="1001916"/>
                  <a:ext cx="1928334" cy="17145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361564" y="1060660"/>
                  <a:ext cx="1143809" cy="13234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8000" b="1" dirty="0" smtClean="0">
                      <a:solidFill>
                        <a:srgbClr val="00B050"/>
                      </a:solidFill>
                      <a:latin typeface="微软雅黑" pitchFamily="34" charset="-122"/>
                      <a:ea typeface="微软雅黑" pitchFamily="34" charset="-122"/>
                    </a:rPr>
                    <a:t>灵</a:t>
                  </a:r>
                  <a:endParaRPr lang="en-US" sz="8000" b="1" dirty="0">
                    <a:solidFill>
                      <a:srgbClr val="00B050"/>
                    </a:solidFill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625453" y="1088012"/>
                  <a:ext cx="2061841" cy="17145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2943705" y="1073750"/>
                  <a:ext cx="1143809" cy="13234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8000" b="1" dirty="0" smtClean="0">
                      <a:solidFill>
                        <a:srgbClr val="FF0000"/>
                      </a:solidFill>
                      <a:latin typeface="微软雅黑" pitchFamily="34" charset="-122"/>
                      <a:ea typeface="微软雅黑" pitchFamily="34" charset="-122"/>
                    </a:rPr>
                    <a:t>魂</a:t>
                  </a:r>
                  <a:endParaRPr lang="en-US" sz="8000" b="1" dirty="0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pic>
              <p:nvPicPr>
                <p:cNvPr id="45" name="Picture 2" descr="http://www.flowserve.com/files/Files/Images/Products/Flowcontrol/Argus/ARAPH0002-W-FK75M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61142" y="2595269"/>
                  <a:ext cx="880447" cy="733707"/>
                </a:xfrm>
                <a:prstGeom prst="rect">
                  <a:avLst/>
                </a:prstGeom>
                <a:noFill/>
              </p:spPr>
            </p:pic>
            <p:sp>
              <p:nvSpPr>
                <p:cNvPr id="2" name="TextBox 1"/>
                <p:cNvSpPr txBox="1"/>
                <p:nvPr/>
              </p:nvSpPr>
              <p:spPr>
                <a:xfrm>
                  <a:off x="176914" y="3447028"/>
                  <a:ext cx="4369745" cy="7026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sz="3000" b="1" dirty="0">
                      <a:solidFill>
                        <a:srgbClr val="FFFF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内</a:t>
                  </a:r>
                  <a:r>
                    <a:rPr lang="zh-CN" altLang="en-US" sz="3000" b="1" dirty="0" smtClean="0">
                      <a:solidFill>
                        <a:srgbClr val="FFFF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心相信的话语</a:t>
                  </a:r>
                  <a:endParaRPr lang="en-US" sz="3000" b="1" dirty="0">
                    <a:solidFill>
                      <a:srgbClr val="FFFF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52" name="Left-Right Arrow 51"/>
                <p:cNvSpPr/>
                <p:nvPr/>
              </p:nvSpPr>
              <p:spPr>
                <a:xfrm rot="5400000">
                  <a:off x="733325" y="2726084"/>
                  <a:ext cx="850013" cy="449724"/>
                </a:xfrm>
                <a:prstGeom prst="leftRightArrow">
                  <a:avLst>
                    <a:gd name="adj1" fmla="val 55104"/>
                    <a:gd name="adj2" fmla="val 50000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Left-Right Arrow 55"/>
                <p:cNvSpPr/>
                <p:nvPr/>
              </p:nvSpPr>
              <p:spPr>
                <a:xfrm rot="5400000">
                  <a:off x="3171185" y="2816841"/>
                  <a:ext cx="850013" cy="449724"/>
                </a:xfrm>
                <a:prstGeom prst="leftRightArrow">
                  <a:avLst>
                    <a:gd name="adj1" fmla="val 55104"/>
                    <a:gd name="adj2" fmla="val 50000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3394190" y="4299640"/>
                <a:ext cx="241643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8000" b="1" dirty="0">
                    <a:solidFill>
                      <a:srgbClr val="0070C0"/>
                    </a:solidFill>
                    <a:latin typeface="微软雅黑" pitchFamily="34" charset="-122"/>
                    <a:ea typeface="微软雅黑" pitchFamily="34" charset="-122"/>
                  </a:rPr>
                  <a:t>身</a:t>
                </a:r>
                <a:r>
                  <a:rPr lang="zh-CN" altLang="en-US" sz="8000" b="1" dirty="0" smtClean="0">
                    <a:solidFill>
                      <a:srgbClr val="0070C0"/>
                    </a:solidFill>
                    <a:latin typeface="微软雅黑" pitchFamily="34" charset="-122"/>
                    <a:ea typeface="微软雅黑" pitchFamily="34" charset="-122"/>
                  </a:rPr>
                  <a:t>体</a:t>
                </a:r>
                <a:endParaRPr lang="en-US" sz="80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762000" y="0"/>
              <a:ext cx="7576666" cy="5715000"/>
            </a:xfrm>
            <a:prstGeom prst="rect">
              <a:avLst/>
            </a:prstGeom>
            <a:solidFill>
              <a:srgbClr val="FF000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32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800" b="1" dirty="0">
                <a:latin typeface="微软雅黑" pitchFamily="34" charset="-122"/>
                <a:ea typeface="微软雅黑" pitchFamily="34" charset="-122"/>
              </a:rPr>
              <a:t>珥</a:t>
            </a:r>
            <a:r>
              <a:rPr lang="en-US" altLang="zh-CN" sz="3800" b="1" dirty="0">
                <a:latin typeface="微软雅黑" pitchFamily="34" charset="-122"/>
                <a:ea typeface="微软雅黑" pitchFamily="34" charset="-122"/>
              </a:rPr>
              <a:t>2:28 </a:t>
            </a:r>
            <a:r>
              <a:rPr lang="zh-CN" altLang="en-US" sz="3800" b="1" dirty="0">
                <a:latin typeface="微软雅黑" pitchFamily="34" charset="-122"/>
                <a:ea typeface="微软雅黑" pitchFamily="34" charset="-122"/>
              </a:rPr>
              <a:t>以后，我要将我的灵浇灌凡有血气的。你们的儿女要说预言；你们的老年人要做异梦，少年人要见异象。</a:t>
            </a:r>
            <a:r>
              <a:rPr lang="en-US" altLang="zh-CN" sz="3800" b="1" dirty="0">
                <a:latin typeface="微软雅黑" pitchFamily="34" charset="-122"/>
                <a:ea typeface="微软雅黑" pitchFamily="34" charset="-122"/>
              </a:rPr>
              <a:t>2:29 </a:t>
            </a:r>
            <a:r>
              <a:rPr lang="zh-CN" altLang="en-US" sz="3800" b="1" dirty="0">
                <a:latin typeface="微软雅黑" pitchFamily="34" charset="-122"/>
                <a:ea typeface="微软雅黑" pitchFamily="34" charset="-122"/>
              </a:rPr>
              <a:t>在那些日子，我要将我的灵浇灌我的仆人和使女。</a:t>
            </a:r>
            <a:endParaRPr lang="zh-CN" altLang="en-US" sz="38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743200" y="13991"/>
            <a:ext cx="41148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属神的想象力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321" t="19122" r="3497" b="5908"/>
          <a:stretch/>
        </p:blipFill>
        <p:spPr>
          <a:xfrm>
            <a:off x="6096000" y="3466885"/>
            <a:ext cx="2895600" cy="217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箴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4:20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我儿，要留心听我的言词，侧耳听我的话语，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4:21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都不可离你的眼目，要存记在你心中。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4:22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因为</a:t>
            </a:r>
            <a:r>
              <a:rPr lang="zh-CN" altLang="en-US" sz="3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得着他的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，就得了生命，又得了医全体的良葯。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4:23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你要保守你心，胜过保守一切（或译：你要切切保守你心），因为一生的果效是由心发出。</a:t>
            </a:r>
            <a:endParaRPr lang="zh-CN" altLang="en-US" sz="34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743200" y="13991"/>
            <a:ext cx="41148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属神的想象力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321" t="19122" r="3497" b="5908"/>
          <a:stretch/>
        </p:blipFill>
        <p:spPr>
          <a:xfrm>
            <a:off x="6096000" y="3466885"/>
            <a:ext cx="2895600" cy="217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弗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1:17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求我们主耶稣基督的神，荣耀的父，将那赐人智慧和启示的灵赏给你们，使你们真知道他，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1:18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并且照明你们心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中（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dianoia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）的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眼睛，使你们知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道（</a:t>
            </a:r>
            <a:r>
              <a:rPr lang="en-US" altLang="zh-CN" sz="3400" b="1" dirty="0" err="1" smtClean="0">
                <a:latin typeface="微软雅黑" pitchFamily="34" charset="-122"/>
                <a:ea typeface="微软雅黑" pitchFamily="34" charset="-122"/>
              </a:rPr>
              <a:t>eido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3400" b="1" dirty="0" smtClean="0">
                <a:latin typeface="微软雅黑" pitchFamily="34" charset="-122"/>
                <a:ea typeface="微软雅黑" pitchFamily="34" charset="-122"/>
              </a:rPr>
              <a:t>see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）他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的恩召有何等指望，他在圣徒中得的基业有何等丰盛的荣耀；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1:19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并知道他向我们这信的人所显的能力是何等浩大，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1:20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就是照他在基督身上所运行的大能大力，使他从死里复活，叫他在天上坐在自己的右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边。</a:t>
            </a:r>
            <a:endParaRPr lang="zh-CN" altLang="en-US" sz="34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743200" y="13991"/>
            <a:ext cx="41148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属神的想象力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51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6:19 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我因你们肉体的软弱，就照人的常话对你们说。你们</a:t>
            </a:r>
            <a:r>
              <a:rPr lang="zh-CN" altLang="en-US" sz="3600" b="1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从前怎样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将肢体献给不洁不法作奴仆，以至于不法；</a:t>
            </a: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现今也要照样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将肢体献给义作奴仆，以至于成圣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3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speak after the manner of men because of the infirmity of your flesh: for </a:t>
            </a:r>
            <a:r>
              <a:rPr lang="en-US" sz="3000" b="1" dirty="0">
                <a:solidFill>
                  <a:srgbClr val="7030A0"/>
                </a:solidFill>
                <a:latin typeface="Arial" panose="020B0604020202020204" pitchFamily="34" charset="0"/>
              </a:rPr>
              <a:t>as ye have yielded your members servants</a:t>
            </a:r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 to uncleanness and to iniquity unto iniquity; 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</a:rPr>
              <a:t>even so now yield your members servants </a:t>
            </a:r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to righteousness unto holiness.</a:t>
            </a:r>
          </a:p>
          <a:p>
            <a:endParaRPr lang="zh-CN" altLang="en-US" sz="30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6670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从反例中学习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93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guim.co.uk/sys-images/Guardian/Pix/pictures/2013/6/19/1371660069263/Couple-in-heart-shape-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102" y="61122"/>
            <a:ext cx="9448800" cy="566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953000" y="1028700"/>
            <a:ext cx="33528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5600" b="1" kern="0" dirty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思想之处</a:t>
            </a:r>
          </a:p>
        </p:txBody>
      </p:sp>
    </p:spTree>
    <p:extLst>
      <p:ext uri="{BB962C8B-B14F-4D97-AF65-F5344CB8AC3E}">
        <p14:creationId xmlns:p14="http://schemas.microsoft.com/office/powerpoint/2010/main" val="16423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创</a:t>
            </a: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 17:17 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亚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伯拉罕就俯伏在地</a:t>
            </a:r>
            <a:r>
              <a:rPr lang="zh-CN" altLang="en-US" sz="3600" b="1" u="sng" dirty="0">
                <a:latin typeface="微软雅黑" pitchFamily="34" charset="-122"/>
                <a:ea typeface="微软雅黑" pitchFamily="34" charset="-122"/>
              </a:rPr>
              <a:t>喜笑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心里说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：一百岁的人还能得孩子么？撒拉已经九十岁了，还能生养么？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6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Gen 17:17 Then Abraham fell upon his face, and laughed, and said in his heart, Shall </a:t>
            </a:r>
            <a:r>
              <a:rPr lang="en-US" altLang="zh-CN" sz="3600" b="1" i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a child </a:t>
            </a:r>
            <a:r>
              <a:rPr lang="en-US" altLang="zh-CN" sz="36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be born unto him that is an hundred years old? and shall Sarah, that is ninety years old, bear? </a:t>
            </a:r>
            <a:endParaRPr lang="zh-CN" altLang="en-US" sz="36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0" y="13991"/>
            <a:ext cx="2438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思想之处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91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500" b="1" dirty="0" smtClean="0">
                <a:latin typeface="微软雅黑" pitchFamily="34" charset="-122"/>
                <a:ea typeface="微软雅黑" pitchFamily="34" charset="-122"/>
              </a:rPr>
              <a:t>创</a:t>
            </a:r>
            <a:r>
              <a:rPr lang="en-US" altLang="zh-CN" sz="3500" b="1" dirty="0" smtClean="0">
                <a:latin typeface="微软雅黑" pitchFamily="34" charset="-122"/>
                <a:ea typeface="微软雅黑" pitchFamily="34" charset="-122"/>
              </a:rPr>
              <a:t> 27:41 </a:t>
            </a:r>
            <a:r>
              <a:rPr lang="zh-CN" altLang="en-US" sz="3500" b="1" dirty="0">
                <a:latin typeface="微软雅黑" pitchFamily="34" charset="-122"/>
                <a:ea typeface="微软雅黑" pitchFamily="34" charset="-122"/>
              </a:rPr>
              <a:t>以扫因他父亲给雅各祝的福，就</a:t>
            </a:r>
            <a:r>
              <a:rPr lang="zh-CN" altLang="en-US" sz="3500" b="1" u="sng" dirty="0">
                <a:latin typeface="微软雅黑" pitchFamily="34" charset="-122"/>
                <a:ea typeface="微软雅黑" pitchFamily="34" charset="-122"/>
              </a:rPr>
              <a:t>怨恨</a:t>
            </a:r>
            <a:r>
              <a:rPr lang="zh-CN" altLang="en-US" sz="3500" b="1" dirty="0">
                <a:latin typeface="微软雅黑" pitchFamily="34" charset="-122"/>
                <a:ea typeface="微软雅黑" pitchFamily="34" charset="-122"/>
              </a:rPr>
              <a:t>雅各，</a:t>
            </a:r>
            <a:r>
              <a:rPr lang="zh-CN" altLang="en-US" sz="35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心里说</a:t>
            </a:r>
            <a:r>
              <a:rPr lang="zh-CN" altLang="en-US" sz="3500" b="1" dirty="0">
                <a:latin typeface="微软雅黑" pitchFamily="34" charset="-122"/>
                <a:ea typeface="微软雅黑" pitchFamily="34" charset="-122"/>
              </a:rPr>
              <a:t>：为我父亲居丧的日子近了，到那时候，我要杀我的兄弟雅各。</a:t>
            </a:r>
            <a:endParaRPr lang="en-US" altLang="zh-CN" sz="35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5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Gen 27:41 And Esau hated Jacob because of the blessing wherewith his father blessed him: and Esau said in his heart, The days of mourning for my father are at hand; then will I slay my brother Jacob. </a:t>
            </a:r>
            <a:endParaRPr lang="zh-CN" altLang="en-US" sz="35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0" y="13991"/>
            <a:ext cx="2438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思想之处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29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2900" b="1" dirty="0">
                <a:latin typeface="微软雅黑" pitchFamily="34" charset="-122"/>
                <a:ea typeface="微软雅黑" pitchFamily="34" charset="-122"/>
              </a:rPr>
              <a:t>路 </a:t>
            </a:r>
            <a:r>
              <a:rPr lang="en-US" altLang="zh-CN" sz="2900" b="1" dirty="0" smtClean="0">
                <a:latin typeface="微软雅黑" pitchFamily="34" charset="-122"/>
                <a:ea typeface="微软雅黑" pitchFamily="34" charset="-122"/>
              </a:rPr>
              <a:t>2:34-35 </a:t>
            </a:r>
            <a:r>
              <a:rPr lang="zh-CN" altLang="en-US" sz="2900" b="1" dirty="0">
                <a:latin typeface="微软雅黑" pitchFamily="34" charset="-122"/>
                <a:ea typeface="微软雅黑" pitchFamily="34" charset="-122"/>
              </a:rPr>
              <a:t>西面给他们祝福，又对孩子的母亲马利亚说：这孩子被立，是要叫以色列中许多人跌倒，许多人兴起；又要作毁谤的话柄，</a:t>
            </a:r>
            <a:r>
              <a:rPr lang="zh-CN" altLang="en-US" sz="29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叫许多人心里的意念显露</a:t>
            </a:r>
            <a:r>
              <a:rPr lang="zh-CN" altLang="en-US" sz="2900" b="1" dirty="0">
                <a:latin typeface="微软雅黑" pitchFamily="34" charset="-122"/>
                <a:ea typeface="微软雅黑" pitchFamily="34" charset="-122"/>
              </a:rPr>
              <a:t>出来；你自己的心也要被刀刺透。 </a:t>
            </a:r>
            <a:r>
              <a:rPr lang="zh-CN" altLang="en-US" sz="290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29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9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Luke</a:t>
            </a:r>
            <a:r>
              <a:rPr lang="zh-CN" altLang="en-US" sz="29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9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2:34-35 And Simeon blessed them, and said unto Mary his mother, Behold, this </a:t>
            </a:r>
            <a:r>
              <a:rPr lang="en-US" altLang="zh-CN" sz="2900" b="1" i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child</a:t>
            </a:r>
            <a:r>
              <a:rPr lang="en-US" altLang="zh-CN" sz="29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is set for the fall and rising again of many in Israel; and for a sign which shall be spoken against; (Yea, a sword shall pierce through thy own soul also,) that </a:t>
            </a:r>
            <a:r>
              <a:rPr lang="en-US" altLang="zh-CN" sz="29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the thoughts of many hearts may be revealed</a:t>
            </a:r>
            <a:r>
              <a:rPr lang="en-US" altLang="zh-CN" sz="2900" b="1" dirty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. </a:t>
            </a:r>
            <a:endParaRPr lang="zh-CN" altLang="en-US" sz="29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0" y="13991"/>
            <a:ext cx="2438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思想之处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59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林前 </a:t>
            </a:r>
            <a:r>
              <a:rPr lang="en-US" altLang="zh-CN" sz="3400" b="1" dirty="0">
                <a:latin typeface="微软雅黑" pitchFamily="34" charset="-122"/>
                <a:ea typeface="微软雅黑" pitchFamily="34" charset="-122"/>
              </a:rPr>
              <a:t>4:5 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所以，时候未到，甚么都不要论断，只等主来，他要照出暗中的隐情，</a:t>
            </a:r>
            <a:r>
              <a:rPr lang="zh-CN" altLang="en-US" sz="3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显明人心的意念</a:t>
            </a:r>
            <a:r>
              <a:rPr lang="zh-CN" altLang="en-US" sz="3400" b="1" dirty="0">
                <a:latin typeface="微软雅黑" pitchFamily="34" charset="-122"/>
                <a:ea typeface="微软雅黑" pitchFamily="34" charset="-122"/>
              </a:rPr>
              <a:t>。那时，各人要从神那里得着称赞。   </a:t>
            </a:r>
            <a:endParaRPr lang="en-US" altLang="zh-CN" sz="34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31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1Cor 4:5 Therefore judge nothing before the time, until the Lord come, who both will bring to light the hidden things of darkness, and will </a:t>
            </a:r>
            <a:r>
              <a:rPr lang="en-US" altLang="zh-CN" sz="31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make manifest the counsels (motives or volition) of the hearts</a:t>
            </a:r>
            <a:r>
              <a:rPr lang="en-US" altLang="zh-CN" sz="31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: and then shall every man have praise of God.</a:t>
            </a:r>
            <a:endParaRPr lang="zh-CN" altLang="en-US" sz="31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0" y="13991"/>
            <a:ext cx="2438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思想之处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65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838" y="784962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腓 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4:8 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弟兄们，我还有未尽的话：凡是真实的、可敬的、公义的、清洁的、可爱的、有美名的，若有甚么德行，若有甚么称赞，这些事你们都要思念。</a:t>
            </a:r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4:9 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你们在我身上所学习的，所领受的，所听见的，所看见的，这些事你们都要去行，赐平安的神就必与你们同在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32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514600" y="13991"/>
            <a:ext cx="42672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关注正面的事物</a:t>
            </a:r>
            <a:endParaRPr lang="en-US" altLang="zh-CN" sz="4400" b="1" kern="0" dirty="0" smtClean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838" y="4055862"/>
            <a:ext cx="57260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林前13:5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（爱）</a:t>
            </a:r>
            <a:r>
              <a:rPr lang="en-US" sz="32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不计算人的恶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(Love) </a:t>
            </a:r>
            <a:r>
              <a:rPr lang="en-US" sz="32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thinketh</a:t>
            </a:r>
            <a:r>
              <a:rPr 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no </a:t>
            </a:r>
            <a:r>
              <a:rPr 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evil</a:t>
            </a:r>
            <a:r>
              <a:rPr 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321" t="19122" r="3497" b="5908"/>
          <a:stretch/>
        </p:blipFill>
        <p:spPr>
          <a:xfrm>
            <a:off x="6096000" y="3466885"/>
            <a:ext cx="2895600" cy="217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EE82CF-F7A4-4E96-B7CA-9911530FE3E1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58EB9F-709E-44FD-AE77-9154D93985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FC5C3D-B678-486C-9D33-4802B38804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</TotalTime>
  <Words>2195</Words>
  <Application>Microsoft Office PowerPoint</Application>
  <PresentationFormat>On-screen Show (16:10)</PresentationFormat>
  <Paragraphs>57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宋体</vt:lpstr>
      <vt:lpstr>微软雅黑</vt:lpstr>
      <vt:lpstr>楷体</vt:lpstr>
      <vt:lpstr>Arial</vt:lpstr>
      <vt:lpstr>Calibri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226</cp:revision>
  <dcterms:created xsi:type="dcterms:W3CDTF">2012-03-04T20:46:38Z</dcterms:created>
  <dcterms:modified xsi:type="dcterms:W3CDTF">2015-03-08T14:19:23Z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0x0101009650CF762AE7594886EEB61DBC512435</vt:lpwstr>
  </property>
</Properties>
</file>