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568" r:id="rId6"/>
    <p:sldId id="576" r:id="rId7"/>
    <p:sldId id="586" r:id="rId8"/>
    <p:sldId id="545" r:id="rId9"/>
    <p:sldId id="524" r:id="rId10"/>
    <p:sldId id="539" r:id="rId11"/>
    <p:sldId id="533" r:id="rId12"/>
    <p:sldId id="547" r:id="rId13"/>
    <p:sldId id="536" r:id="rId14"/>
    <p:sldId id="538" r:id="rId15"/>
    <p:sldId id="580" r:id="rId16"/>
    <p:sldId id="588" r:id="rId17"/>
    <p:sldId id="540" r:id="rId18"/>
    <p:sldId id="570" r:id="rId19"/>
    <p:sldId id="571" r:id="rId20"/>
    <p:sldId id="572" r:id="rId21"/>
    <p:sldId id="582" r:id="rId22"/>
    <p:sldId id="585" r:id="rId23"/>
    <p:sldId id="584" r:id="rId24"/>
    <p:sldId id="581" r:id="rId25"/>
    <p:sldId id="583" r:id="rId26"/>
    <p:sldId id="577" r:id="rId27"/>
    <p:sldId id="578" r:id="rId28"/>
    <p:sldId id="550" r:id="rId29"/>
    <p:sldId id="575" r:id="rId30"/>
    <p:sldId id="573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84" d="100"/>
          <a:sy n="84" d="100"/>
        </p:scale>
        <p:origin x="420" y="9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3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8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5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1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7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9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1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0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8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（二）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64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徒 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2:37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众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人听见这话，觉得扎心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，就对彼得和其余的使徒说：弟兄们，我们当怎样行？ 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Acts 2:37 </a:t>
            </a:r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Now when they heard this, they were pricked in their heart</a:t>
            </a:r>
            <a:r>
              <a:rPr lang="en-US" altLang="zh-CN" sz="4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and said unto Peter and to the rest of the apostles, Men and brethren, what shall we do? </a:t>
            </a:r>
            <a:endParaRPr lang="zh-CN" altLang="en-US" sz="4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受话语的影响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91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徒 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16:14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有一个卖紫色布疋的妇人，名叫吕底亚，是推雅推喇城的人，素来敬拜神。她听见了，</a:t>
            </a:r>
            <a:r>
              <a:rPr lang="zh-CN" altLang="en-US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主就开导她的心，叫她留心听保罗所讲的话。 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Acts 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16:14 And a certain woman named Lydia, a seller of purple, of the city of Thyatira, which worshipped God, heard </a:t>
            </a:r>
            <a:r>
              <a:rPr lang="en-US" altLang="zh-CN" sz="34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us</a:t>
            </a:r>
            <a:r>
              <a:rPr lang="en-US" altLang="zh-CN" sz="3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3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whose heart the Lord opened, that she attended unto the things which were spoken of Paul.</a:t>
            </a:r>
            <a:endParaRPr lang="zh-CN" altLang="en-US" sz="3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受话语的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影响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7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seoclerk.com/pics/211540-1teUHC139853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66700"/>
            <a:ext cx="653860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-5674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受话语的影响</a:t>
            </a:r>
            <a:endParaRPr lang="en-US" altLang="zh-CN" sz="56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2.bp.blogspot.com/-d1OzG-Yxp9M/UFah446R3PI/AAAAAAAABw0/l3O-SwqfUPE/s1600/1+1+2+Equ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90700"/>
            <a:ext cx="4015097" cy="13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当那一天，耶稣从房子里出来，坐在海边。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有许多人到他那里聚集，他只得上船坐下，众人都站在岸上。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他用比喻对他们讲许多道理，说：有一个撒种的出去撒种；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撒的时候，有落在路旁的，飞鸟来吃尽了；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马太福音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有落在土浅石头地上的，土既不深，发苗最快，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日头出来一晒，因为没有根，就枯乾了；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有落在荆棘里的，荆棘长起来，把他挤住了；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又有落在好土里的，就结实，有一百倍的，有六十倍的，有叁十倍的。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有耳可听的，就应当听！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马太福音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2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所以，你们当听这撒种的比喻。</a:t>
            </a:r>
          </a:p>
          <a:p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凡听见天国道理不明白的，那恶者就来，把所撒在他心里的夺了去；这就是撒在路旁的了。</a:t>
            </a:r>
          </a:p>
          <a:p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撒在石头地上的，就是人听了道，当下欢喜领受，</a:t>
            </a:r>
          </a:p>
          <a:p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只因心里没有根，不过是暂时的，及至为道遭了患难，或是受了逼迫，立刻就跌倒了。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马太福音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8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撒在荆棘里的，就是人听了道，后来有世上的思虑、钱财的迷惑把道挤住了，不能结实。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撒在好地上的，就是人听道明白了，后来结实，有一百倍的，有六十倍的，有叁十倍的。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马太福音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神既在古时藉着众先知多次多方的晓谕列祖，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就在这末世藉着他儿子晓谕我们；又早已立他为承受万有的，也曾藉着他创造诸世界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1:17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律法本是藉着摩西传的；恩典和真理都是由耶稣基督来的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只有福音才改变人心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1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这福音是神从前藉众先知在圣经上所应许的，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论到他儿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主耶稣基督。按肉体说，是从大卫后裔生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我们原不是传自己，乃是传基督耶稣为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we preach not ourselves, but Christ Jesus the Lord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并且自己因耶稣作你们的仆人。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只有福音才改变人心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73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因听见你们在基督耶稣里的信心，并向众圣徒的爱心，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是为那给你们存在天上的盼望；这盼望就是你们从前在福音真理的道上所听见的。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1:6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这福音传到你们那里，也传到普天之下，并且结果，增长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，如同在你们中间，自从你们听见福音，真知道神恩惠的日子一样。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只有福音才改变人心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6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1000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一个可以帮助理解的示意图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223" y="2669289"/>
            <a:ext cx="880448" cy="733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7438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1014824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 rot="5400000">
            <a:off x="3533656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-Right Arrow 56"/>
          <p:cNvSpPr/>
          <p:nvPr/>
        </p:nvSpPr>
        <p:spPr>
          <a:xfrm rot="7979851">
            <a:off x="4323967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41722" y="2898166"/>
            <a:ext cx="3209826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12:30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你要尽心（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heart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）、尽性 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soul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）、尽意（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mind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）、尽力（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might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）爱主你的神。  </a:t>
            </a:r>
          </a:p>
        </p:txBody>
      </p:sp>
    </p:spTree>
    <p:extLst>
      <p:ext uri="{BB962C8B-B14F-4D97-AF65-F5344CB8AC3E}">
        <p14:creationId xmlns:p14="http://schemas.microsoft.com/office/powerpoint/2010/main" val="36617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太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7:24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凡听见我这话就去行的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，好比一个聪明人，把房子盖在磐石上；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7:25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雨淋，水沖，风吹，撞着那房子，房子总不倒塌，因为根基立在磐石上。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7:26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凡听见我这话不去行的，好比一个无知的人，把房子盖在沙土上；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7:27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雨淋，水沖，风吹，撞着那房子，房子就倒塌了，并且倒塌得很大。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听道与行道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所以，你们要脱去一切的污秽和盈余的邪恶，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存温柔的心领受那所栽种的道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，就是能救你们灵魂的道。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只是你们要行道，不要单单听道，自己欺哄自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己（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deceiving your own selves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因为听道而不行道的，就象人对着镜子看自己本来的面目，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看见，走后，随即忘了他的相貌如何。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唯有详细察看那全备、使人自由之律法的，并且时常如此，这人既不是听了就忘，乃是实在行出来，就在他所行的事上必然得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福（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shall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 blessed in his deed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19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听道与行道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62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371600" y="1066800"/>
            <a:ext cx="7086600" cy="1714501"/>
            <a:chOff x="787705" y="2667000"/>
            <a:chExt cx="8025790" cy="2286000"/>
          </a:xfrm>
        </p:grpSpPr>
        <p:sp>
          <p:nvSpPr>
            <p:cNvPr id="8" name="Oval 7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00" y="360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如果内心情况很糟怎么办？</a:t>
            </a:r>
            <a:endParaRPr lang="en-US" altLang="zh-CN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2823" y="2669289"/>
            <a:ext cx="880448" cy="733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8038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eft-Right Arrow 51"/>
          <p:cNvSpPr/>
          <p:nvPr/>
        </p:nvSpPr>
        <p:spPr>
          <a:xfrm rot="5400000">
            <a:off x="2005424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-Right Arrow 55"/>
          <p:cNvSpPr/>
          <p:nvPr/>
        </p:nvSpPr>
        <p:spPr>
          <a:xfrm rot="5400000">
            <a:off x="4524256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Left-Right Arrow 56"/>
          <p:cNvSpPr/>
          <p:nvPr/>
        </p:nvSpPr>
        <p:spPr>
          <a:xfrm rot="7979851">
            <a:off x="5314567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79852" y="2785727"/>
            <a:ext cx="691616" cy="592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57400" y="2810622"/>
            <a:ext cx="691616" cy="592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4" descr="http://fc06.deviantart.net/images/i/2003/4/c/a/Big_Dev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37" y="3930090"/>
            <a:ext cx="1690379" cy="16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72 L -0.04132 -0.14889 L -0.0651 -0.00472 L -0.08993 -0.14889 L -0.11493 -0.00472 L -0.13837 -0.14889 L -0.1632 -0.00472 L -0.18681 -0.14889 L -0.21181 -0.00472 L -0.23663 -0.14889 L -0.26024 -0.00472 L -0.28507 -0.14889 L -0.30851 -0.00472 L -0.33351 -0.14889 L -0.35833 -0.00472 L -0.38212 -0.14889 L -0.40729 -0.00472 " pathEditMode="relative" rAng="10800000" ptsTypes="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7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路 </a:t>
            </a:r>
            <a:r>
              <a:rPr lang="en-US" altLang="zh-CN" sz="3400" b="1" dirty="0" smtClean="0">
                <a:latin typeface="微软雅黑" pitchFamily="34" charset="-122"/>
                <a:ea typeface="微软雅黑" pitchFamily="34" charset="-122"/>
              </a:rPr>
              <a:t>9:1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耶稣叫齐了十二个门徒，给他们能力、权柄，制伏一切的鬼，医治各样的病，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9:2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又差遣他们去宣传神国的道，医治病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Luke 9:1 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Then he called his twelve disciples together, and gave them power and authority over all devils, and to cure diseases</a:t>
            </a:r>
            <a:r>
              <a:rPr lang="en-US" altLang="zh-CN" sz="33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. 9:2 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And he sent them to preach the kingdom of God, and to heal the sick.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寻求教会的帮助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77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林后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10:4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我们争战的兵器本不是属血气的，乃是在神面前有能力，可以攻破坚固的营垒，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10:5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将各样的计谋，各样拦阻人认识神的那些自高之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事（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every high thing that </a:t>
            </a:r>
            <a:r>
              <a:rPr lang="en-US" altLang="zh-CN" sz="3400" b="1" dirty="0" err="1">
                <a:latin typeface="微软雅黑" pitchFamily="34" charset="-122"/>
                <a:ea typeface="微软雅黑" pitchFamily="34" charset="-122"/>
              </a:rPr>
              <a:t>exalteth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 itself against the knowledge of God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一概攻破了，又将人所有的心意夺回，使他都顺服基督。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52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听神的道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1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4:21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如果你们听过他的道，领了他的教，学了他的真理，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4:22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就要脱去你们从前行为上的旧人，这旧人是因私慾的迷惑渐渐变坏的；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又要将你们的心志改换一新，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4:24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并且穿上新人；这新人是照着神的形象造的，有真理的仁义和圣洁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雅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1:14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但各人被试探，乃是被自己的私慾牵引诱惑的。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1:15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私慾既怀了胎，就生出罪来；罪既长成，就生出死来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00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心意更新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1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3400" b="1" dirty="0">
                <a:latin typeface="微软雅黑" pitchFamily="34" charset="-122"/>
                <a:ea typeface="微软雅黑" pitchFamily="34" charset="-122"/>
              </a:rPr>
              <a:t>4:12 </a:t>
            </a:r>
            <a:r>
              <a:rPr lang="zh-CN" altLang="en-US" sz="3400" b="1" dirty="0">
                <a:latin typeface="微软雅黑" pitchFamily="34" charset="-122"/>
                <a:ea typeface="微软雅黑" pitchFamily="34" charset="-122"/>
              </a:rPr>
              <a:t>神的道是活泼的，是有功效的，比一切两刃的剑更快，甚至魂与灵，骨节与骨髓，都能刺入、剖开，连心中的思念和主意都能辨明。 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3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Heb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4:12 For the word of God </a:t>
            </a:r>
            <a:r>
              <a:rPr lang="en-US" altLang="zh-CN" sz="33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quick, and powerful, and sharper than any </a:t>
            </a:r>
            <a:r>
              <a:rPr lang="en-US" altLang="zh-CN" sz="33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twoedged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sword, piercing even to the dividing asunder of soul and spirit, and of the joints and marrow, and </a:t>
            </a:r>
            <a:r>
              <a:rPr lang="en-US" altLang="zh-CN" sz="33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a discerner of the thoughts and intents of the heart. 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04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心意更新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32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0"/>
            <a:ext cx="7576666" cy="5715000"/>
            <a:chOff x="762000" y="0"/>
            <a:chExt cx="7576666" cy="5715000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0"/>
              <a:ext cx="7576666" cy="5715000"/>
              <a:chOff x="762000" y="0"/>
              <a:chExt cx="7576666" cy="5715000"/>
            </a:xfrm>
          </p:grpSpPr>
          <p:pic>
            <p:nvPicPr>
              <p:cNvPr id="1026" name="Picture 2" descr="http://medicalplanzone.com/wp-content/uploads/2013/07/human-body-outline-front-and-back-21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1" b="14580"/>
              <a:stretch/>
            </p:blipFill>
            <p:spPr bwMode="auto">
              <a:xfrm>
                <a:off x="762000" y="0"/>
                <a:ext cx="7576666" cy="571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192355" y="419100"/>
                <a:ext cx="4543377" cy="3788619"/>
                <a:chOff x="-352826" y="718234"/>
                <a:chExt cx="5429226" cy="4805176"/>
              </a:xfrm>
            </p:grpSpPr>
            <p:pic>
              <p:nvPicPr>
                <p:cNvPr id="26" name="Picture 2" descr="http://upload.wikimedia.org/wikipedia/commons/thumb/4/42/Love_Heart_SVG.svg/645px-Love_Heart_SVG.svg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52826" y="718234"/>
                  <a:ext cx="5429226" cy="4805176"/>
                </a:xfrm>
                <a:prstGeom prst="rect">
                  <a:avLst/>
                </a:prstGeom>
                <a:noFill/>
                <a:effectLst>
                  <a:glow rad="1905000">
                    <a:schemeClr val="accent2">
                      <a:satMod val="175000"/>
                      <a:alpha val="50000"/>
                    </a:schemeClr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119172" y="1001916"/>
                  <a:ext cx="1928334" cy="17145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61564" y="1060660"/>
                  <a:ext cx="1143809" cy="132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b="1" dirty="0" smtClean="0">
                      <a:solidFill>
                        <a:srgbClr val="00B050"/>
                      </a:solidFill>
                      <a:latin typeface="微软雅黑" pitchFamily="34" charset="-122"/>
                      <a:ea typeface="微软雅黑" pitchFamily="34" charset="-122"/>
                    </a:rPr>
                    <a:t>灵</a:t>
                  </a:r>
                  <a:endParaRPr lang="en-US" sz="8000" b="1" dirty="0">
                    <a:solidFill>
                      <a:srgbClr val="00B05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625453" y="1088012"/>
                  <a:ext cx="2061841" cy="17145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943705" y="1073750"/>
                  <a:ext cx="1143809" cy="132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8000" b="1" dirty="0" smtClean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魂</a:t>
                  </a:r>
                  <a:endParaRPr lang="en-US" sz="8000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pic>
              <p:nvPicPr>
                <p:cNvPr id="45" name="Picture 2" descr="http://www.flowserve.com/files/Files/Images/Products/Flowcontrol/Argus/ARAPH0002-W-FK75M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961142" y="2595269"/>
                  <a:ext cx="880447" cy="733707"/>
                </a:xfrm>
                <a:prstGeom prst="rect">
                  <a:avLst/>
                </a:prstGeom>
                <a:noFill/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176914" y="3447028"/>
                  <a:ext cx="4369745" cy="702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000" b="1" dirty="0">
                      <a:solidFill>
                        <a:srgbClr val="FFFF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内</a:t>
                  </a:r>
                  <a:r>
                    <a:rPr lang="zh-CN" altLang="en-US" sz="3000" b="1" dirty="0" smtClean="0">
                      <a:solidFill>
                        <a:srgbClr val="FFFF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心相信的话语</a:t>
                  </a:r>
                  <a:endParaRPr lang="en-US" sz="3000" b="1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Left-Right Arrow 51"/>
                <p:cNvSpPr/>
                <p:nvPr/>
              </p:nvSpPr>
              <p:spPr>
                <a:xfrm rot="5400000">
                  <a:off x="733325" y="2726084"/>
                  <a:ext cx="850013" cy="449724"/>
                </a:xfrm>
                <a:prstGeom prst="leftRightArrow">
                  <a:avLst>
                    <a:gd name="adj1" fmla="val 55104"/>
                    <a:gd name="adj2" fmla="val 5000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Left-Right Arrow 55"/>
                <p:cNvSpPr/>
                <p:nvPr/>
              </p:nvSpPr>
              <p:spPr>
                <a:xfrm rot="5400000">
                  <a:off x="3171185" y="2816841"/>
                  <a:ext cx="850013" cy="449724"/>
                </a:xfrm>
                <a:prstGeom prst="leftRightArrow">
                  <a:avLst>
                    <a:gd name="adj1" fmla="val 55104"/>
                    <a:gd name="adj2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394190" y="4299640"/>
                <a:ext cx="24164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身</a:t>
                </a:r>
                <a:r>
                  <a:rPr lang="zh-CN" altLang="en-US" sz="80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体</a:t>
                </a:r>
                <a:endParaRPr lang="en-US" sz="80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762000" y="0"/>
              <a:ext cx="7576666" cy="57150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09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lobalgardenfriends.com/wp-content/uploads/2012/06/gardening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-114300"/>
            <a:ext cx="9221821" cy="61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14300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人有责任管理</a:t>
            </a:r>
            <a:endParaRPr lang="en-US" altLang="zh-CN" sz="5600" b="1" kern="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087120"/>
            <a:ext cx="29718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要保守你心，胜过保守一切（或译：你要切切保守你心），因为一生的果效是由心发出。</a:t>
            </a:r>
            <a:endParaRPr lang="zh-CN" altLang="en-US" sz="36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2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你们心里不要忧愁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；你们信神，也当信我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John</a:t>
            </a:r>
            <a:r>
              <a:rPr lang="zh-CN" altLang="en-US" sz="4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 </a:t>
            </a:r>
            <a:r>
              <a:rPr 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your heart be troubled</a:t>
            </a:r>
            <a:r>
              <a:rPr lang="en-US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ye believe in God, believe also in me. </a:t>
            </a:r>
            <a:endParaRPr lang="zh-CN" altLang="en-US" sz="42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人有责任管理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0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3800" b="1" dirty="0" smtClean="0">
                <a:latin typeface="微软雅黑" pitchFamily="34" charset="-122"/>
                <a:ea typeface="微软雅黑" pitchFamily="34" charset="-122"/>
              </a:rPr>
              <a:t>14:27 </a:t>
            </a:r>
            <a:r>
              <a:rPr lang="zh-CN" altLang="en-US" sz="3800" b="1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留下平安给你们；我将我的平安赐给你们。我所赐的，不象世人所赐的。</a:t>
            </a:r>
            <a:r>
              <a:rPr lang="zh-CN" altLang="en-US" sz="3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你们心里不要忧愁，也不要胆怯</a:t>
            </a:r>
            <a:r>
              <a:rPr lang="zh-CN" altLang="en-US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John</a:t>
            </a:r>
            <a:r>
              <a:rPr lang="zh-CN" altLang="en-US" sz="3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14:27 </a:t>
            </a:r>
            <a:r>
              <a:rPr lang="en-US" sz="3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Peace I leave with you, my peace I give unto you: not as the world </a:t>
            </a:r>
            <a:r>
              <a:rPr lang="en-US" sz="38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giveth</a:t>
            </a:r>
            <a:r>
              <a:rPr lang="en-US" sz="3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give I unto you. </a:t>
            </a:r>
            <a:r>
              <a:rPr lang="en-US" sz="3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 not your heart be troubled, neither let it be afraid. </a:t>
            </a:r>
            <a:endParaRPr lang="zh-CN" altLang="en-US" sz="3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人有责任管理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3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200" b="1" dirty="0">
                <a:latin typeface="微软雅黑" pitchFamily="34" charset="-122"/>
                <a:ea typeface="微软雅黑" pitchFamily="34" charset="-122"/>
              </a:rPr>
              <a:t>3:15 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又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要叫基督的平安在你们心里作主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；你们也为此蒙召，归为一体；且要存感谢的心。 </a:t>
            </a:r>
            <a:endParaRPr lang="en-US" altLang="zh-CN" sz="4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Col </a:t>
            </a:r>
            <a:r>
              <a:rPr lang="en-US" altLang="zh-CN" sz="4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3:15 And </a:t>
            </a:r>
            <a:r>
              <a:rPr lang="en-US" altLang="zh-CN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let the peace of God rule in your hearts</a:t>
            </a:r>
            <a:r>
              <a:rPr lang="en-US" altLang="zh-CN" sz="4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to the which also ye are called in one body; and be ye thankful. </a:t>
            </a:r>
            <a:endParaRPr lang="zh-CN" altLang="en-US" sz="42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人有责任管理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0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seoclerk.com/pics/211540-1teUHC139853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66700"/>
            <a:ext cx="653860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-5674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受话语的影响</a:t>
            </a:r>
            <a:endParaRPr lang="en-US" altLang="zh-CN" sz="56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0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路 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24:32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他们彼此说：在路上，他和我们说话，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给我们讲解圣经的时候，我们的心岂不是火热的么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？  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Luke 24:32 And they said one to another, </a:t>
            </a: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 not our heart burn within us</a:t>
            </a: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while he talked with us by the way, and </a:t>
            </a:r>
            <a:r>
              <a:rPr lang="en-US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while he opened to us the scriptures? </a:t>
            </a:r>
            <a:endParaRPr lang="zh-CN" altLang="en-US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受话语的影响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23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A4DC6-4B9B-44D9-8F43-E59279D6514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A1F18D-67FE-4332-B820-519D11ACAE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AD8A2-656D-43B6-A4CE-EC6DE7C48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2199</Words>
  <Application>Microsoft Office PowerPoint</Application>
  <PresentationFormat>On-screen Show (16:10)</PresentationFormat>
  <Paragraphs>88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微软雅黑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237</cp:revision>
  <dcterms:created xsi:type="dcterms:W3CDTF">2012-03-04T20:46:38Z</dcterms:created>
  <dcterms:modified xsi:type="dcterms:W3CDTF">2015-03-01T14:59:06Z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