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84" r:id="rId4"/>
    <p:sldMasterId id="2147483720" r:id="rId5"/>
    <p:sldMasterId id="2147483732" r:id="rId6"/>
    <p:sldMasterId id="2147483756" r:id="rId7"/>
    <p:sldMasterId id="2147483768" r:id="rId8"/>
  </p:sldMasterIdLst>
  <p:notesMasterIdLst>
    <p:notesMasterId r:id="rId30"/>
  </p:notesMasterIdLst>
  <p:sldIdLst>
    <p:sldId id="1042" r:id="rId9"/>
    <p:sldId id="955" r:id="rId10"/>
    <p:sldId id="1043" r:id="rId11"/>
    <p:sldId id="1044" r:id="rId12"/>
    <p:sldId id="1045" r:id="rId13"/>
    <p:sldId id="924" r:id="rId14"/>
    <p:sldId id="1063" r:id="rId15"/>
    <p:sldId id="1047" r:id="rId16"/>
    <p:sldId id="1064" r:id="rId17"/>
    <p:sldId id="1051" r:id="rId18"/>
    <p:sldId id="1052" r:id="rId19"/>
    <p:sldId id="1054" r:id="rId20"/>
    <p:sldId id="1055" r:id="rId21"/>
    <p:sldId id="1058" r:id="rId22"/>
    <p:sldId id="1059" r:id="rId23"/>
    <p:sldId id="1060" r:id="rId24"/>
    <p:sldId id="1061" r:id="rId25"/>
    <p:sldId id="1062" r:id="rId26"/>
    <p:sldId id="1049" r:id="rId27"/>
    <p:sldId id="1048" r:id="rId28"/>
    <p:sldId id="994" r:id="rId2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1" autoAdjust="0"/>
    <p:restoredTop sz="92922" autoAdjust="0"/>
  </p:normalViewPr>
  <p:slideViewPr>
    <p:cSldViewPr>
      <p:cViewPr varScale="1">
        <p:scale>
          <a:sx n="75" d="100"/>
          <a:sy n="75" d="100"/>
        </p:scale>
        <p:origin x="62" y="1171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0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4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376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775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19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362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22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78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27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32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92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70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581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83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80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395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2131-D9A1-412D-9152-866D86AC744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47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27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79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7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06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1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862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41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55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3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21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414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01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2723621"/>
            <a:ext cx="9144000" cy="121920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60500"/>
            <a:ext cx="7924800" cy="1225021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1000"/>
            <a:ext cx="6400800" cy="1460500"/>
          </a:xfrm>
        </p:spPr>
        <p:txBody>
          <a:bodyPr>
            <a:normAutofit/>
          </a:bodyPr>
          <a:lstStyle>
            <a:lvl1pPr marL="0" indent="0" algn="ctr">
              <a:buNone/>
              <a:defRPr sz="2333">
                <a:solidFill>
                  <a:schemeClr val="tx1"/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90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9680"/>
            <a:ext cx="8229600" cy="3855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1143000"/>
            <a:ext cx="9144000" cy="60960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34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3" y="3672417"/>
            <a:ext cx="7827201" cy="1135063"/>
          </a:xfrm>
          <a:prstGeom prst="rect">
            <a:avLst/>
          </a:prstGeo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3" y="2222500"/>
            <a:ext cx="7827201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/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3523721"/>
            <a:ext cx="9144000" cy="121920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0563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143000"/>
            <a:ext cx="9144000" cy="60960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7168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4260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33500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14260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143000"/>
            <a:ext cx="9144000" cy="60960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963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143000"/>
            <a:ext cx="9144000" cy="60960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4300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10"/>
          <p:cNvGrpSpPr/>
          <p:nvPr/>
        </p:nvGrpSpPr>
        <p:grpSpPr>
          <a:xfrm>
            <a:off x="-9144" y="-15240"/>
            <a:ext cx="9144000" cy="121920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161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66145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3962136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3962136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952500"/>
            <a:ext cx="9144000" cy="60960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09497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571500"/>
            <a:ext cx="5495544" cy="32385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-9144" y="-15240"/>
            <a:ext cx="9144000" cy="121920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0517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143000"/>
            <a:ext cx="9144000" cy="60960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2118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865"/>
            <a:ext cx="1828800" cy="487627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1722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5296959"/>
            <a:ext cx="1868424" cy="304271"/>
          </a:xfrm>
        </p:spPr>
        <p:txBody>
          <a:bodyPr/>
          <a:lstStyle/>
          <a:p>
            <a:fld id="{DDEA564F-B806-4D89-BA12-F9F17827150A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905250" y="2814574"/>
            <a:ext cx="5722620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013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5464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416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459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874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895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870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510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038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008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777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3473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688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498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339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2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240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821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309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667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856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751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810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523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3147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4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051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330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643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303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983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35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8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ti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3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5238767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ysClr val="windowText" lastClr="000000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9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761970" rtl="0" eaLnBrk="1" latinLnBrk="0" hangingPunct="1">
        <a:spcBef>
          <a:spcPct val="0"/>
        </a:spcBef>
        <a:buNone/>
        <a:defRPr sz="3667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39" indent="-285739" algn="l" defTabSz="76197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4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24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3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" y="342900"/>
            <a:ext cx="9220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cap="all" dirty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不一</a:t>
            </a:r>
            <a:r>
              <a:rPr lang="zh-CN" altLang="en-US" sz="9600" b="1" cap="all" dirty="0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样的生命</a:t>
            </a:r>
            <a:endParaRPr lang="en-US" altLang="zh-CN" sz="9600" b="1" cap="all" dirty="0" smtClean="0">
              <a:ln w="1587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en-US" sz="9600" b="1" cap="all" dirty="0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(7)</a:t>
            </a:r>
            <a:endParaRPr lang="en-US" sz="9600" b="1" cap="all" dirty="0">
              <a:ln w="1587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9829" y="3238500"/>
            <a:ext cx="6699591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6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ICCF &amp; </a:t>
            </a:r>
            <a:r>
              <a:rPr lang="en-US" altLang="zh-CN" sz="6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AmesCCA</a:t>
            </a:r>
            <a:endParaRPr lang="en-US" altLang="zh-CN" sz="6000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6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生</a:t>
            </a:r>
            <a:r>
              <a:rPr lang="zh-CN" altLang="en-US" sz="6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命与信仰系列</a:t>
            </a:r>
            <a:endParaRPr lang="en-US" altLang="zh-CN" sz="60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15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046088" y="1330105"/>
            <a:ext cx="4135700" cy="4064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66521" y="1974938"/>
            <a:ext cx="2738701" cy="27940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5"/>
          <p:cNvSpPr/>
          <p:nvPr/>
        </p:nvSpPr>
        <p:spPr>
          <a:xfrm>
            <a:off x="4324731" y="2600010"/>
            <a:ext cx="1617291" cy="152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96813" y="1276439"/>
            <a:ext cx="889987" cy="4324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5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灵</a:t>
            </a:r>
            <a:endParaRPr lang="en-US" altLang="zh-CN" sz="55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sz="55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55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魂</a:t>
            </a:r>
            <a:endParaRPr lang="en-US" sz="55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sz="55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55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</a:t>
            </a:r>
            <a:endParaRPr lang="en-US" sz="55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327599" y="1868023"/>
            <a:ext cx="2538039" cy="1607194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082313" y="3435438"/>
            <a:ext cx="1651000" cy="3175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145813" y="4705438"/>
            <a:ext cx="1651000" cy="381000"/>
          </a:xfrm>
          <a:prstGeom prst="straightConnector1">
            <a:avLst/>
          </a:prstGeom>
          <a:ln w="76200">
            <a:solidFill>
              <a:srgbClr val="3333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85427" y="3678499"/>
            <a:ext cx="3885257" cy="1650137"/>
            <a:chOff x="-186338" y="4570314"/>
            <a:chExt cx="4662308" cy="1980164"/>
          </a:xfrm>
        </p:grpSpPr>
        <p:sp>
          <p:nvSpPr>
            <p:cNvPr id="15" name="Rectangle 14"/>
            <p:cNvSpPr/>
            <p:nvPr/>
          </p:nvSpPr>
          <p:spPr>
            <a:xfrm>
              <a:off x="-186338" y="5248567"/>
              <a:ext cx="3003130" cy="121879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zh-CN" altLang="en-US" sz="60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物质界</a:t>
              </a:r>
              <a:endParaRPr lang="en-US" sz="6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3276600" y="4876800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3416471" y="5197748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995511" y="4570314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3645615" y="5519781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3790170" y="5874113"/>
              <a:ext cx="685800" cy="676365"/>
            </a:xfrm>
            <a:prstGeom prst="straightConnector1">
              <a:avLst/>
            </a:prstGeom>
            <a:ln w="6350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703066" y="1438879"/>
            <a:ext cx="4194542" cy="1996559"/>
            <a:chOff x="-180039" y="1680710"/>
            <a:chExt cx="5033448" cy="2395871"/>
          </a:xfrm>
        </p:grpSpPr>
        <p:grpSp>
          <p:nvGrpSpPr>
            <p:cNvPr id="32" name="Group 31"/>
            <p:cNvGrpSpPr/>
            <p:nvPr/>
          </p:nvGrpSpPr>
          <p:grpSpPr>
            <a:xfrm>
              <a:off x="-75015" y="1680710"/>
              <a:ext cx="4928424" cy="2395871"/>
              <a:chOff x="-303615" y="2899910"/>
              <a:chExt cx="4928424" cy="239587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-303615" y="2899910"/>
                <a:ext cx="2075953" cy="1218796"/>
              </a:xfrm>
              <a:prstGeom prst="rect">
                <a:avLst/>
              </a:prstGeom>
              <a:ln w="22225">
                <a:prstDash val="dash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zh-CN" altLang="en-US" sz="6000" b="1" dirty="0">
                    <a:solidFill>
                      <a:srgbClr val="7030A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灵界</a:t>
                </a:r>
                <a:endParaRPr lang="en-US" sz="60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1948174" y="3928115"/>
                <a:ext cx="2676635" cy="1367666"/>
                <a:chOff x="1948174" y="3928115"/>
                <a:chExt cx="2676635" cy="1367666"/>
              </a:xfrm>
            </p:grpSpPr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2111081" y="3928115"/>
                  <a:ext cx="2513728" cy="1009002"/>
                </a:xfrm>
                <a:prstGeom prst="straightConnector1">
                  <a:avLst/>
                </a:prstGeom>
                <a:ln w="63500">
                  <a:solidFill>
                    <a:schemeClr val="bg2">
                      <a:lumMod val="50000"/>
                    </a:schemeClr>
                  </a:solidFill>
                  <a:headEnd type="arrow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>
                  <a:off x="1948174" y="4317589"/>
                  <a:ext cx="2530795" cy="978192"/>
                </a:xfrm>
                <a:prstGeom prst="straightConnector1">
                  <a:avLst/>
                </a:prstGeom>
                <a:ln w="63500">
                  <a:solidFill>
                    <a:schemeClr val="bg2">
                      <a:lumMod val="50000"/>
                    </a:schemeClr>
                  </a:solidFill>
                  <a:headEnd type="arrow"/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051" name="Picture 3" descr="C:\Users\zhao\AppData\Local\Microsoft\Windows\Temporary Internet Files\Content.IE5\JLPLXSYE\MC900311116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80039" y="3037325"/>
              <a:ext cx="2286000" cy="668100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</p:pic>
      </p:grpSp>
      <p:sp>
        <p:nvSpPr>
          <p:cNvPr id="2" name="Rectangle 1"/>
          <p:cNvSpPr/>
          <p:nvPr/>
        </p:nvSpPr>
        <p:spPr>
          <a:xfrm>
            <a:off x="152400" y="58722"/>
            <a:ext cx="88392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2:7 </a:t>
            </a: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耶和华　神用地上的尘土造人，将生气吹在他鼻孔里，他就成了有灵的活人</a:t>
            </a:r>
            <a:r>
              <a:rPr lang="en-US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(a </a:t>
            </a:r>
            <a:r>
              <a:rPr lang="en-US" altLang="zh-CN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living soul)</a:t>
            </a: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，名叫亚当。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741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034" y="876300"/>
            <a:ext cx="5096566" cy="3561508"/>
          </a:xfrm>
          <a:prstGeom prst="rect">
            <a:avLst/>
          </a:prstGeom>
        </p:spPr>
      </p:pic>
      <p:pic>
        <p:nvPicPr>
          <p:cNvPr id="5" name="Picture 2" descr="http://www.thenortheaststore.com/image/data/Blog/winter%20sun%2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5" t="662" r="25517" b="-662"/>
          <a:stretch/>
        </p:blipFill>
        <p:spPr bwMode="auto">
          <a:xfrm>
            <a:off x="152400" y="266700"/>
            <a:ext cx="404919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5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jefflesc.files.wordpress.com/2013/09/hole-in-the-soul3.jpg?w=6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43100"/>
            <a:ext cx="3594725" cy="359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53908" y="45303"/>
            <a:ext cx="329449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自我与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无我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" name="Picture 2" descr="http://www.pinquotes.com/qitem.php?id=7361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6802"/>
            <a:ext cx="4153476" cy="358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pic.pimg.tw/caracat/1365945082-275849662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503" y="1160249"/>
            <a:ext cx="2626897" cy="369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44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3908" y="45303"/>
            <a:ext cx="329449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自我与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无我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1028700"/>
            <a:ext cx="8839200" cy="5016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5:19 </a:t>
            </a:r>
            <a:r>
              <a:rPr lang="zh-CN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耶稣对他们说：我实实在在的告诉你们，</a:t>
            </a:r>
            <a:r>
              <a:rPr lang="zh-CN" altLang="en-US" sz="32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子凭着自己不能做甚么，唯有看见父所做的，</a:t>
            </a:r>
            <a:r>
              <a:rPr lang="zh-CN" altLang="en-US" sz="32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子才能</a:t>
            </a:r>
            <a:r>
              <a:rPr lang="zh-CN" altLang="en-US" sz="32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做；父所做的事，子也照样做。</a:t>
            </a:r>
            <a:r>
              <a:rPr lang="en-US" altLang="zh-CN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5:20 </a:t>
            </a:r>
            <a:r>
              <a:rPr lang="zh-CN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父爱子，将自己所做的一切事指给他看，还要将比这更大的事指给他看，叫你们希奇</a:t>
            </a:r>
            <a:r>
              <a:rPr lang="zh-CN" altLang="en-US" sz="32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zh-CN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5:21 </a:t>
            </a:r>
            <a:r>
              <a:rPr lang="zh-CN" altLang="en-US" sz="32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父怎样叫死人起来，使他们活着，子也照样随自己的意思使人活着。</a:t>
            </a:r>
            <a:r>
              <a:rPr lang="en-US" altLang="zh-CN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5:22 </a:t>
            </a:r>
            <a:r>
              <a:rPr lang="zh-CN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父不审判甚么人，乃将审判的事全交与子，</a:t>
            </a:r>
            <a:r>
              <a:rPr lang="en-US" altLang="zh-CN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5:23 </a:t>
            </a:r>
            <a:r>
              <a:rPr lang="zh-CN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叫人都尊敬子如同尊敬父一样。不尊敬子的，就是不尊敬差子来的父。</a:t>
            </a:r>
            <a:endParaRPr lang="en-US" altLang="zh-CN" sz="32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CN" sz="32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50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flowserve.com/files/Files/Images/Products/Flowcontrol/Argus/ARAPH0002-W-FK75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562100"/>
            <a:ext cx="1905000" cy="1587500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1295400" y="1968500"/>
            <a:ext cx="6324600" cy="2681545"/>
            <a:chOff x="1219200" y="2667000"/>
            <a:chExt cx="7162800" cy="3575392"/>
          </a:xfrm>
        </p:grpSpPr>
        <p:sp>
          <p:nvSpPr>
            <p:cNvPr id="8" name="Oval 7"/>
            <p:cNvSpPr/>
            <p:nvPr/>
          </p:nvSpPr>
          <p:spPr>
            <a:xfrm>
              <a:off x="1219200" y="2667000"/>
              <a:ext cx="2590800" cy="2286000"/>
            </a:xfrm>
            <a:prstGeom prst="ellipse">
              <a:avLst/>
            </a:prstGeom>
            <a:solidFill>
              <a:srgbClr val="00B050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09590" y="2836333"/>
              <a:ext cx="1295400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灵</a:t>
              </a:r>
              <a:endParaRPr lang="en-US" sz="80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91200" y="2667000"/>
              <a:ext cx="2590800" cy="2285999"/>
            </a:xfrm>
            <a:prstGeom prst="ellipse">
              <a:avLst/>
            </a:prstGeom>
            <a:solidFill>
              <a:srgbClr val="FF0000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505200" y="2667000"/>
              <a:ext cx="2590800" cy="2286000"/>
            </a:xfrm>
            <a:prstGeom prst="ellipse">
              <a:avLst/>
            </a:prstGeom>
            <a:solidFill>
              <a:srgbClr val="0000FF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397128" y="2836333"/>
              <a:ext cx="1219200" cy="3406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体 </a:t>
              </a:r>
              <a:endParaRPr lang="en-US" sz="8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53359" y="2937933"/>
              <a:ext cx="1295400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魂</a:t>
              </a:r>
              <a:endParaRPr lang="en-US" sz="8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438400" y="3302000"/>
            <a:ext cx="6858000" cy="2443073"/>
            <a:chOff x="2438400" y="3962400"/>
            <a:chExt cx="6858000" cy="2931688"/>
          </a:xfrm>
        </p:grpSpPr>
        <p:sp>
          <p:nvSpPr>
            <p:cNvPr id="20" name="TextBox 19"/>
            <p:cNvSpPr txBox="1"/>
            <p:nvPr/>
          </p:nvSpPr>
          <p:spPr>
            <a:xfrm>
              <a:off x="2438400" y="5305961"/>
              <a:ext cx="6858000" cy="1588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世界</a:t>
              </a:r>
              <a:r>
                <a:rPr lang="en-US" altLang="zh-CN" sz="8000" b="1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8000" b="1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地上的事 </a:t>
              </a:r>
              <a:endParaRPr lang="en-US" sz="8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5334000" y="4267200"/>
              <a:ext cx="419100" cy="9906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6096000" y="4419600"/>
              <a:ext cx="114300" cy="9144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858000" y="4419600"/>
              <a:ext cx="152400" cy="9144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7391400" y="4267200"/>
              <a:ext cx="381000" cy="9144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7772400" y="3962400"/>
              <a:ext cx="762000" cy="10668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04800" y="114300"/>
            <a:ext cx="8534400" cy="2044700"/>
            <a:chOff x="304800" y="137160"/>
            <a:chExt cx="8534400" cy="2453640"/>
          </a:xfrm>
        </p:grpSpPr>
        <p:sp>
          <p:nvSpPr>
            <p:cNvPr id="21" name="TextBox 20"/>
            <p:cNvSpPr txBox="1"/>
            <p:nvPr/>
          </p:nvSpPr>
          <p:spPr>
            <a:xfrm>
              <a:off x="304800" y="137160"/>
              <a:ext cx="8534400" cy="1588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神</a:t>
              </a:r>
              <a:r>
                <a:rPr lang="en-US" altLang="zh-CN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圣灵</a:t>
              </a:r>
              <a:r>
                <a:rPr lang="en-US" altLang="zh-CN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天上的事 </a:t>
              </a:r>
              <a:endParaRPr lang="en-US" sz="80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>
              <a:off x="3429000" y="1600200"/>
              <a:ext cx="685800" cy="9906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676400" y="1524000"/>
              <a:ext cx="304800" cy="7620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438400" y="1508760"/>
              <a:ext cx="0" cy="8382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3048000" y="1508760"/>
              <a:ext cx="304800" cy="9144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762000" y="1508760"/>
              <a:ext cx="762000" cy="10668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ight Arrow 23"/>
          <p:cNvSpPr/>
          <p:nvPr/>
        </p:nvSpPr>
        <p:spPr>
          <a:xfrm>
            <a:off x="1600200" y="1714500"/>
            <a:ext cx="7086600" cy="2209800"/>
          </a:xfrm>
          <a:prstGeom prst="rightArrow">
            <a:avLst/>
          </a:prstGeom>
          <a:solidFill>
            <a:srgbClr val="00B05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08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jefflesc.files.wordpress.com/2013/09/hole-in-the-soul3.jpg?w=6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0175"/>
            <a:ext cx="3594725" cy="359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" y="45303"/>
            <a:ext cx="889217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世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界上用来解决内心缺乏的方法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8" descr="http://img3.jiemian.com/jiemian/original/20150424/142984232151113600_a580x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20175"/>
            <a:ext cx="4876084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05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952500"/>
            <a:ext cx="5867400" cy="477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3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西</a:t>
            </a:r>
            <a:r>
              <a:rPr lang="en-US" altLang="zh-CN" sz="3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2:8-10 </a:t>
            </a:r>
            <a:r>
              <a:rPr lang="zh-CN" altLang="en-US" sz="3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你们要谨慎，恐怕有人用他的理学和虚空的妄言，不照着基督，乃照人间的遗传和世上的小学就把你们掳去。</a:t>
            </a:r>
            <a:r>
              <a:rPr lang="zh-CN" altLang="en-US" sz="38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因为神本性一切的丰盛都有形有体的居住在基督里面，你们在他里面也得了丰盛。</a:t>
            </a:r>
            <a:endParaRPr lang="en-US" altLang="zh-CN" sz="3800" b="1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867400" y="1181100"/>
            <a:ext cx="3027106" cy="4489300"/>
            <a:chOff x="5867400" y="1181100"/>
            <a:chExt cx="3027106" cy="4489300"/>
          </a:xfrm>
        </p:grpSpPr>
        <p:pic>
          <p:nvPicPr>
            <p:cNvPr id="9" name="Picture 8" descr="http://iforcolor.org/word/wp-content/uploads/yes-my-cup-overflows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200"/>
            <a:stretch/>
          </p:blipFill>
          <p:spPr bwMode="auto">
            <a:xfrm>
              <a:off x="5867400" y="1181100"/>
              <a:ext cx="3027106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http://img3.jiemian.com/jiemian/original/20150424/142984232151113600_a580xH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3543631"/>
              <a:ext cx="2895600" cy="2126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7162800" y="2999630"/>
              <a:ext cx="5409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solidFill>
                    <a:prstClr val="black"/>
                  </a:solidFill>
                </a:rPr>
                <a:t>vs</a:t>
              </a:r>
              <a:endParaRPr lang="en-US" sz="3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16587" y="45303"/>
            <a:ext cx="827021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神的方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法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：基督的救恩与福音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35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3946" y="114300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 smtClean="0">
                <a:ln w="15875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自由</a:t>
            </a:r>
            <a:endParaRPr lang="en-US" altLang="zh-CN" sz="6000" b="1" dirty="0">
              <a:ln w="15875" cmpd="sng">
                <a:solidFill>
                  <a:srgbClr val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E4A81B">
                    <a:satMod val="175000"/>
                    <a:alpha val="40000"/>
                  </a:srgbClr>
                </a:glo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5067300"/>
            <a:ext cx="4349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</a:rPr>
              <a:t>https://zh.wikipedia.org/wiki</a:t>
            </a:r>
            <a:r>
              <a:rPr lang="en-US" sz="2400" dirty="0" smtClean="0">
                <a:solidFill>
                  <a:srgbClr val="92D050"/>
                </a:solidFill>
              </a:rPr>
              <a:t>/</a:t>
            </a:r>
            <a:r>
              <a:rPr lang="zh-CN" altLang="en-US" sz="2400" dirty="0" smtClean="0">
                <a:solidFill>
                  <a:srgbClr val="92D050"/>
                </a:solidFill>
              </a:rPr>
              <a:t>自由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946" y="1181100"/>
            <a:ext cx="463760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</a:t>
            </a:r>
            <a:r>
              <a:rPr lang="zh-CN" altLang="en-US" sz="4400" b="1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此条件下人类可以自我支配，凭借自由意志而行动，并为自身的行为负责。</a:t>
            </a:r>
            <a:endParaRPr lang="en-US" sz="4400" b="1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6" name="Picture 2" descr="http://www.thenortheaststore.com/image/data/Blog/winter%20sun%2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5" t="662" r="25517" b="-662"/>
          <a:stretch/>
        </p:blipFill>
        <p:spPr bwMode="auto">
          <a:xfrm>
            <a:off x="4942403" y="266700"/>
            <a:ext cx="404919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75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09800" y="45303"/>
            <a:ext cx="453842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如何才能自由？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28700"/>
            <a:ext cx="9144000" cy="5170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8:31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耶稣对信他的犹太人说：你们若常常遵守我的道，就真是我的门徒；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8:32 </a:t>
            </a:r>
            <a:r>
              <a:rPr lang="zh-CN" altLang="en-US" sz="33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你们必晓得真理，真理必叫你们得以自由。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8:33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他们回答说：我们是亚伯拉罕的后裔，从来没有作过谁的奴仆。你怎么说你们必得自由呢？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8:34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耶稣回答说：我实实在在的告诉你们，所有犯罪的就是罪的奴仆</a:t>
            </a:r>
            <a:r>
              <a:rPr lang="zh-CN" altLang="en-US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CN" sz="33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8:35 </a:t>
            </a:r>
            <a:r>
              <a:rPr lang="zh-CN" altLang="en-US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奴仆不能永远住在家里；</a:t>
            </a:r>
            <a:r>
              <a:rPr lang="zh-CN" altLang="en-US" sz="3300" b="1" u="sng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儿子</a:t>
            </a:r>
            <a:r>
              <a:rPr lang="zh-CN" altLang="en-US" sz="33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是永远住在家里。</a:t>
            </a:r>
            <a:r>
              <a:rPr lang="en-US" altLang="zh-CN" sz="33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8:36 </a:t>
            </a:r>
            <a:r>
              <a:rPr lang="zh-CN" altLang="en-US" sz="33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</a:t>
            </a:r>
            <a:r>
              <a:rPr lang="zh-CN" altLang="en-US" sz="3300" b="1" u="sng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天父的儿子</a:t>
            </a:r>
            <a:r>
              <a:rPr lang="zh-CN" altLang="en-US" sz="33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若叫你们自由，你们就真自由了</a:t>
            </a:r>
            <a:r>
              <a:rPr lang="zh-CN" altLang="en-US" sz="33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3300" b="1" dirty="0" smtClean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CN" sz="33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256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" y="495300"/>
            <a:ext cx="9144000" cy="470898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15000" b="1" spc="42" dirty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在</a:t>
            </a:r>
            <a:r>
              <a:rPr lang="zh-CN" altLang="en-US" sz="15000" b="1" spc="4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基督</a:t>
            </a:r>
            <a:r>
              <a:rPr lang="zh-CN" altLang="en-US" sz="15000" b="1" spc="42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里</a:t>
            </a:r>
            <a:r>
              <a:rPr lang="zh-CN" altLang="en-US" sz="15000" b="1" spc="42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得著</a:t>
            </a:r>
            <a:r>
              <a:rPr lang="zh-CN" altLang="en-US" sz="15000" b="1" spc="42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真我</a:t>
            </a:r>
            <a:endParaRPr lang="en-US" sz="15000" b="1" spc="42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6628" name="AutoShape 4" descr="http://upload.wikimedia.org/wikipedia/commons/8/8e/Religious_symbols.svg"/>
          <p:cNvSpPr>
            <a:spLocks noChangeAspect="1" noChangeArrowheads="1"/>
          </p:cNvSpPr>
          <p:nvPr/>
        </p:nvSpPr>
        <p:spPr bwMode="auto">
          <a:xfrm>
            <a:off x="891646" y="-2107406"/>
            <a:ext cx="4397375" cy="4397376"/>
          </a:xfrm>
          <a:prstGeom prst="rect">
            <a:avLst/>
          </a:prstGeom>
          <a:noFill/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26630" name="AutoShape 6" descr="http://upload.wikimedia.org/wikipedia/commons/8/8e/Religious_symbols.svg"/>
          <p:cNvSpPr>
            <a:spLocks noChangeAspect="1" noChangeArrowheads="1"/>
          </p:cNvSpPr>
          <p:nvPr/>
        </p:nvSpPr>
        <p:spPr bwMode="auto">
          <a:xfrm>
            <a:off x="891646" y="-2107406"/>
            <a:ext cx="4397375" cy="4397376"/>
          </a:xfrm>
          <a:prstGeom prst="rect">
            <a:avLst/>
          </a:prstGeom>
          <a:noFill/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US" sz="15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7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henortheaststore.com/image/data/Blog/winter%20sun%2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21" y="0"/>
            <a:ext cx="9207498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114300"/>
            <a:ext cx="63658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914400">
              <a:buFont typeface="+mj-lt"/>
              <a:buAutoNum type="arabicPeriod" startAt="7"/>
            </a:pPr>
            <a:r>
              <a:rPr lang="zh-CN" altLang="en-US" sz="5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走出生命的低谷</a:t>
            </a:r>
            <a:endParaRPr lang="en-US" altLang="zh-CN" sz="5600" b="1" cap="all" dirty="0">
              <a:ln w="1587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332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5257800" cy="53553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3800" b="1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 </a:t>
            </a:r>
            <a:r>
              <a:rPr lang="en-US" altLang="zh-TW" sz="3800" b="1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12:24-25 </a:t>
            </a:r>
            <a:r>
              <a:rPr lang="zh-TW" altLang="en-US" sz="3800" b="1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</a:t>
            </a:r>
            <a:r>
              <a:rPr lang="zh-TW" altLang="en-US" sz="3800" b="1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實實在在的告訴你們，一粒麥子不落在地裡死了，仍舊是一粒，若是死了，就結出許多子粒來。 愛惜自己生命的，就失喪生命；在這世上恨惡自己生命的，就要保守生命到永生。 </a:t>
            </a:r>
            <a:endParaRPr lang="en-US" altLang="zh-CN" sz="3800" b="1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4" name="Picture 2" descr="Inline 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6400" y="645939"/>
            <a:ext cx="3276600" cy="43404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9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6109" y="1474651"/>
            <a:ext cx="4385807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8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约</a:t>
            </a:r>
            <a:r>
              <a:rPr lang="en-US" altLang="zh-CN" sz="38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8:36 </a:t>
            </a:r>
            <a:r>
              <a:rPr lang="zh-CN" altLang="en-US" sz="38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天</a:t>
            </a:r>
            <a:r>
              <a:rPr lang="zh-CN" altLang="en-US" sz="38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父的儿子若叫你们自由，你们就真自由了。</a:t>
            </a:r>
            <a:endParaRPr lang="en-US" sz="3800" b="1" dirty="0">
              <a:ln w="12700">
                <a:noFill/>
                <a:prstDash val="solid"/>
              </a:ln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771" y="61121"/>
            <a:ext cx="2738250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latin typeface="Comic Sans MS" panose="030F0702030302020204" pitchFamily="66" charset="0"/>
              </a:rPr>
              <a:t>Q&amp;A</a:t>
            </a:r>
            <a:endParaRPr lang="en-US" sz="8800" b="1" dirty="0">
              <a:solidFill>
                <a:srgbClr val="FFFF00"/>
              </a:solidFill>
              <a:effectLst>
                <a:glow rad="228600">
                  <a:srgbClr val="E4A81B">
                    <a:satMod val="175000"/>
                    <a:alpha val="40000"/>
                  </a:srgb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Picture 4" descr="That One Thing Blissful Mantra Nivedita Meh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43" y="3391236"/>
            <a:ext cx="3803305" cy="213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thenortheaststore.com/image/data/Blog/winter%20sun%20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5" t="662" r="25517" b="-662"/>
          <a:stretch/>
        </p:blipFill>
        <p:spPr bwMode="auto">
          <a:xfrm>
            <a:off x="4800600" y="342900"/>
            <a:ext cx="404919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41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umbs.dreamstime.com/x/man-ticking-time-bomb-48826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 bwMode="auto">
          <a:xfrm>
            <a:off x="2209800" y="571500"/>
            <a:ext cx="4876800" cy="448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19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owerformula.net/wp-content/uploads/2015/04/iStock_000017667601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5300"/>
            <a:ext cx="7010400" cy="466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19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reenprophet.com/wp-content/uploads/2012/02/grass-sun-solar-panels-560x3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900"/>
            <a:ext cx="713000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83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495300"/>
            <a:ext cx="4419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缺</a:t>
            </a:r>
            <a:r>
              <a:rPr lang="zh-CN" altLang="en-US" sz="48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乏与满足</a:t>
            </a:r>
          </a:p>
          <a:p>
            <a:pPr marL="914400" indent="-914400">
              <a:buFont typeface="+mj-lt"/>
              <a:buAutoNum type="arabicPeriod"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物</a:t>
            </a:r>
            <a:r>
              <a:rPr lang="zh-CN" altLang="en-US" sz="48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质与灵</a:t>
            </a:r>
            <a:endParaRPr lang="en-US" altLang="zh-CN" sz="4800" b="1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914400" indent="-914400">
              <a:buFont typeface="+mj-lt"/>
              <a:buAutoNum type="arabicPeriod"/>
            </a:pPr>
            <a:r>
              <a:rPr lang="zh-CN" altLang="en-US" sz="48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自我与舍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己</a:t>
            </a:r>
            <a:endParaRPr lang="en-US" altLang="zh-CN" sz="4800" b="1" dirty="0" smtClean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914400" indent="-914400">
              <a:buFont typeface="+mj-lt"/>
              <a:buAutoNum type="arabicPeriod"/>
            </a:pPr>
            <a:r>
              <a:rPr lang="zh-CN" altLang="en-US" sz="48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眼见与信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心</a:t>
            </a:r>
            <a:endParaRPr lang="en-US" altLang="zh-CN" sz="4800" b="1" dirty="0" smtClean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914400" indent="-914400">
              <a:buFont typeface="+mj-lt"/>
              <a:buAutoNum type="arabicPeriod"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有</a:t>
            </a:r>
            <a:r>
              <a:rPr lang="zh-CN" altLang="en-US" sz="48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价与无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价</a:t>
            </a:r>
            <a:endParaRPr lang="en-US" altLang="zh-CN" sz="4800" b="1" dirty="0" smtClean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914400" indent="-914400">
              <a:buFont typeface="+mj-lt"/>
              <a:buAutoNum type="arabicPeriod"/>
            </a:pPr>
            <a:r>
              <a:rPr lang="zh-CN" altLang="en-US" sz="48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捆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绑与自由</a:t>
            </a:r>
            <a:endParaRPr lang="zh-CN" altLang="en-US" sz="4800" b="1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914400" indent="-914400">
              <a:buFont typeface="+mj-lt"/>
              <a:buAutoNum type="arabicPeriod"/>
            </a:pPr>
            <a:endParaRPr lang="en-US" altLang="zh-CN" sz="4800" b="1" cap="all" dirty="0">
              <a:ln w="1587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6" name="Picture 2" descr="Inline 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6400" y="645939"/>
            <a:ext cx="3276600" cy="43404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00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236x/20/b3/69/20b3692be43616598a7302b157bea8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52"/>
          <a:stretch/>
        </p:blipFill>
        <p:spPr bwMode="auto">
          <a:xfrm>
            <a:off x="6105761" y="1053973"/>
            <a:ext cx="2571071" cy="22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199" y="1000185"/>
            <a:ext cx="5715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1:26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神说：我们要照着我们的形象、按着我们的样式造人，使他们管理海里的鱼、空中的鸟、地上的牲畜，和全地，并地上所爬的一切昆虫。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1:27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神就照着自己的形象造人，乃是照着他的形象造男造女。</a:t>
            </a:r>
            <a:endParaRPr lang="en-US" altLang="zh-CN" sz="2800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3:4 </a:t>
            </a: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蛇对女人说：你们不一定死；</a:t>
            </a:r>
            <a:r>
              <a:rPr lang="en-US" altLang="zh-CN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3:5 </a:t>
            </a: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　神知道，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你们吃</a:t>
            </a: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的日子眼睛就明亮了，你们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便如神</a:t>
            </a: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能知道善恶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4" descr="That One Thing Blissful Mantra Nivedita Meh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582" y="3490101"/>
            <a:ext cx="3267430" cy="183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09800" y="13991"/>
            <a:ext cx="44196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人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的被造与堕落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60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henortheaststore.com/image/data/Blog/winter%20sun%2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5" t="662" r="25517" b="-662"/>
          <a:stretch/>
        </p:blipFill>
        <p:spPr bwMode="auto">
          <a:xfrm>
            <a:off x="152400" y="266700"/>
            <a:ext cx="404919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43400" y="364510"/>
            <a:ext cx="4648200" cy="249299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5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私</a:t>
            </a:r>
            <a:r>
              <a:rPr lang="zh-CN" altLang="en-US" sz="5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欲</a:t>
            </a:r>
            <a:r>
              <a:rPr lang="en-US" altLang="zh-CN" sz="5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lust:</a:t>
            </a:r>
            <a:endParaRPr lang="en-US" altLang="zh-CN" sz="50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5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因</a:t>
            </a:r>
            <a:r>
              <a:rPr lang="zh-CN" altLang="en-US" sz="5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相信</a:t>
            </a:r>
            <a:r>
              <a:rPr lang="zh-CN" altLang="en-US" sz="5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自己缺</a:t>
            </a:r>
            <a:r>
              <a:rPr lang="zh-CN" altLang="en-US" sz="5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乏而</a:t>
            </a:r>
            <a:r>
              <a:rPr lang="zh-CN" altLang="en-US" sz="5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产生的渴求</a:t>
            </a:r>
            <a:endParaRPr lang="en-US" sz="5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4" descr="That One Thing Blissful Mantra Nivedita Meh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09900"/>
            <a:ext cx="407561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03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olicreligionteacher.files.wordpress.com/2012/07/empty-heart-dude-with-st-augustine-quote-big-poste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r="6349"/>
          <a:stretch/>
        </p:blipFill>
        <p:spPr bwMode="auto">
          <a:xfrm>
            <a:off x="4321630" y="952500"/>
            <a:ext cx="470262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thenortheaststore.com/image/data/Blog/winter%20sun%20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5" t="662" r="25517" b="-662"/>
          <a:stretch/>
        </p:blipFill>
        <p:spPr bwMode="auto">
          <a:xfrm>
            <a:off x="152400" y="266700"/>
            <a:ext cx="404919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4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d8f4c1aefbd99dc43b46264d915c26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b2ae8c724367d98fccaf8422d7d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867519-F32A-43C3-AEC1-883715BFDB65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B2F52CB-3384-4C5B-9085-2F0F95BC9E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4695</TotalTime>
  <Words>866</Words>
  <Application>Microsoft Office PowerPoint</Application>
  <PresentationFormat>On-screen Show (16:10)</PresentationFormat>
  <Paragraphs>62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DFKai-SB</vt:lpstr>
      <vt:lpstr>맑은 고딕</vt:lpstr>
      <vt:lpstr>Microsoft YaHei</vt:lpstr>
      <vt:lpstr>Microsoft YaHei</vt:lpstr>
      <vt:lpstr>黑体</vt:lpstr>
      <vt:lpstr>宋体</vt:lpstr>
      <vt:lpstr>楷体</vt:lpstr>
      <vt:lpstr>Arial</vt:lpstr>
      <vt:lpstr>Calibri</vt:lpstr>
      <vt:lpstr>Comic Sans MS</vt:lpstr>
      <vt:lpstr>Gill Sans MT</vt:lpstr>
      <vt:lpstr>Wingdings 2</vt:lpstr>
      <vt:lpstr>Office Theme</vt:lpstr>
      <vt:lpstr>1_Office Theme</vt:lpstr>
      <vt:lpstr>Mountain</vt:lpstr>
      <vt:lpstr>2_Office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Y Z</cp:lastModifiedBy>
  <cp:revision>487</cp:revision>
  <dcterms:created xsi:type="dcterms:W3CDTF">2012-03-04T20:46:38Z</dcterms:created>
  <dcterms:modified xsi:type="dcterms:W3CDTF">2016-04-16T19:43:36Z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0x0101009650CF762AE7594886EEB61DBC512435</vt:lpwstr>
  </property>
</Properties>
</file>