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22"/>
  </p:notesMasterIdLst>
  <p:sldIdLst>
    <p:sldId id="358" r:id="rId6"/>
    <p:sldId id="468" r:id="rId7"/>
    <p:sldId id="444" r:id="rId8"/>
    <p:sldId id="453" r:id="rId9"/>
    <p:sldId id="451" r:id="rId10"/>
    <p:sldId id="452" r:id="rId11"/>
    <p:sldId id="455" r:id="rId12"/>
    <p:sldId id="445" r:id="rId13"/>
    <p:sldId id="446" r:id="rId14"/>
    <p:sldId id="466" r:id="rId15"/>
    <p:sldId id="469" r:id="rId16"/>
    <p:sldId id="462" r:id="rId17"/>
    <p:sldId id="430" r:id="rId18"/>
    <p:sldId id="463" r:id="rId19"/>
    <p:sldId id="471" r:id="rId20"/>
    <p:sldId id="472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87542" autoAdjust="0"/>
  </p:normalViewPr>
  <p:slideViewPr>
    <p:cSldViewPr>
      <p:cViewPr varScale="1">
        <p:scale>
          <a:sx n="101" d="100"/>
          <a:sy n="101" d="100"/>
        </p:scale>
        <p:origin x="148" y="6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98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86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812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486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00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98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04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6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2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4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2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7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5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9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0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0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6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9506" y="1104900"/>
            <a:ext cx="6955750" cy="28007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得那山地为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业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88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 smtClean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auxano2010.files.wordpress.com/2014/02/slide2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66700"/>
            <a:ext cx="1676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申1:2 </a:t>
            </a:r>
            <a:r>
              <a:rPr kumimoji="0" lang="en-US" sz="2200" b="1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从何烈山经过西珥山到加低斯巴尼亚有十一天的路程。1:3 </a:t>
            </a:r>
            <a:r>
              <a:rPr kumimoji="0" lang="en-US" sz="22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出埃及第四十年十一月初一日，摩西照耶和华藉着他所吩咐以色列人的话都晓谕他们</a:t>
            </a:r>
            <a:r>
              <a:rPr kumimoji="0" lang="en-US" sz="2200" b="1" i="0" u="none" strike="noStrike" kern="1200" cap="none" spc="0" normalizeH="0" baseline="0" noProof="0" dirty="0">
                <a:ln w="3175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4715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952500"/>
            <a:ext cx="441960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不信</a:t>
            </a: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神的话</a:t>
            </a:r>
            <a:endParaRPr kumimoji="0" lang="en-US" altLang="zh-CN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不顺服神</a:t>
            </a:r>
            <a:endParaRPr kumimoji="0" lang="en-US" altLang="zh-CN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5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惧怕</a:t>
            </a:r>
            <a:endParaRPr kumimoji="0" lang="en-US" altLang="zh-CN" sz="5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9803" y="65158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第一次进迦南地失败的原因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Picture 2" descr="Image result for israelites scared of canaanit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4"/>
          <a:stretch/>
        </p:blipFill>
        <p:spPr bwMode="auto">
          <a:xfrm>
            <a:off x="5715000" y="788284"/>
            <a:ext cx="3124200" cy="46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48400" y="1866900"/>
            <a:ext cx="2552700" cy="347787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亚摩利</a:t>
            </a:r>
            <a:r>
              <a:rPr kumimoji="0" lang="zh-CN" altLang="en-US" sz="3600" b="1" i="0" u="none" strike="noStrike" kern="120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人 </a:t>
            </a:r>
            <a:r>
              <a:rPr kumimoji="0" lang="en-US" altLang="zh-CN" sz="3600" b="1" i="0" u="none" strike="noStrike" kern="120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Amorite: bitter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; a rebel; a </a:t>
            </a:r>
            <a:r>
              <a:rPr kumimoji="0" lang="en-US" altLang="zh-CN" sz="3600" b="1" i="0" u="none" strike="noStrike" kern="120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babbler </a:t>
            </a:r>
            <a:r>
              <a:rPr kumimoji="0" lang="zh-CN" altLang="en-US" sz="2000" b="1" i="0" u="none" strike="noStrike" kern="120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Hitchcock's Bible Names</a:t>
            </a:r>
            <a:r>
              <a:rPr kumimoji="0" lang="zh-CN" altLang="en-US" sz="2000" b="1" i="0" u="none" strike="noStrike" kern="120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zh-CN" altLang="en-US" sz="2000" b="1" i="0" u="none" strike="noStrike" kern="120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002060"/>
              </a:solidFill>
              <a:effectLst>
                <a:glow rad="228600">
                  <a:srgbClr val="4BACC6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9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114800" y="762000"/>
            <a:ext cx="49530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书</a:t>
            </a:r>
            <a:r>
              <a:rPr lang="en-US" altLang="zh-CN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 </a:t>
            </a:r>
            <a:r>
              <a:rPr lang="zh-CN" altLang="en-US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耶和华的仆人摩西死了以后，耶和华晓谕摩西的帮手，嫩的儿子约书亚，说：</a:t>
            </a:r>
            <a:r>
              <a:rPr lang="en-US" altLang="zh-CN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 </a:t>
            </a:r>
            <a:r>
              <a:rPr lang="zh-CN" altLang="en-US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我的仆人摩西死了。现在你要起来，和众百姓过这约但河，往我所要赐给以色列人的地去。</a:t>
            </a:r>
            <a:r>
              <a:rPr lang="en-US" altLang="zh-CN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1:3 </a:t>
            </a:r>
            <a:r>
              <a:rPr lang="zh-CN" altLang="en-US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凡你们脚掌所踏之地，我都照着我所应许摩西的话赐给你们了。</a:t>
            </a:r>
            <a:r>
              <a:rPr lang="en-US" altLang="zh-CN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1:4 </a:t>
            </a:r>
            <a:r>
              <a:rPr lang="zh-CN" altLang="en-US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从旷野和这利巴嫩，直到伯拉大河，赫人的全地，又到大海日落之处，都要作你们的境界。</a:t>
            </a:r>
            <a:r>
              <a:rPr lang="en-US" altLang="zh-CN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1:5 </a:t>
            </a:r>
            <a:r>
              <a:rPr lang="zh-CN" altLang="en-US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你平生的日子，必无一人能在你面前站立得住。我怎样与摩西同在，也必照样与你同在；我必不撇下你，也不丢弃你。</a:t>
            </a:r>
            <a:r>
              <a:rPr lang="en-US" altLang="zh-CN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16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你当刚强壮胆！因为你必使这百姓承受那地为业，就是我向他们列祖起誓应许赐给他们的地。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" y="65158"/>
            <a:ext cx="4038600" cy="4468478"/>
            <a:chOff x="76200" y="65158"/>
            <a:chExt cx="4038600" cy="4468478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76200" y="762000"/>
              <a:ext cx="4038600" cy="377163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lvl="0">
                <a:defRPr/>
              </a:pPr>
              <a:r>
                <a:rPr lang="zh-CN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申</a:t>
              </a:r>
              <a:r>
                <a:rPr lang="en-US" altLang="zh-CN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1:19 </a:t>
              </a:r>
              <a:r>
                <a:rPr lang="zh-CN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我们照着耶和华我们　神所吩咐的从何烈山起行，经过你们所看见那大而可怕的旷野，往亚摩利人的山地去，到了加低斯巴尼亚。</a:t>
              </a:r>
              <a:r>
                <a:rPr lang="en-US" altLang="zh-CN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1:20 </a:t>
              </a:r>
              <a:r>
                <a:rPr lang="zh-CN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我对你们说：你们已经到了耶和华我们　神所赐给我们的亚摩利人之山地。</a:t>
              </a:r>
              <a:r>
                <a:rPr lang="en-US" altLang="zh-CN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1:21 </a:t>
              </a:r>
              <a:r>
                <a:rPr lang="zh-CN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看哪，耶和华你的　神已将那地摆在你面前，你要照耶和华你列祖的　神所说的上去得那地为业；不要惧怕，也不要惊惶。</a:t>
              </a:r>
              <a:r>
                <a:rPr lang="en-US" altLang="zh-CN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1:22 </a:t>
              </a:r>
              <a:r>
                <a:rPr lang="zh-CN" altLang="en-US" sz="1600" b="1" dirty="0">
                  <a:solidFill>
                    <a:srgbClr val="FFFF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你们都就近我来说：我们要先打发人去，为我们窥探那地，将我们上去该走何道，必进何城，都回报我们。</a:t>
              </a:r>
              <a:endPara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3207" y="65158"/>
              <a:ext cx="37753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第一次进</a:t>
              </a:r>
              <a:r>
                <a:rPr lang="zh-CN" altLang="en-US" sz="4000" b="1" dirty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迦南地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82807" y="54114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</a:t>
            </a:r>
            <a:r>
              <a:rPr lang="zh-CN" altLang="en-US" sz="4000" b="1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迦南地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 descr="Image result for law and gr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93" y="3619500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72268"/>
            <a:ext cx="3429000" cy="204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我今日所吩咐的一切诫命，你们要谨守遵行，好叫你们存活，人数增多，且进去得耶和华向你们列祖起誓应许的那地。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你也要纪念耶和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　神在旷野引导你这四十年，是要苦炼你，试验你，要知道你心内如何，肯守他的诫命不肯。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他苦炼你，任你饥饿，将你和你列祖所不认识的吗哪赐给你吃，使你知道，人活着不是单靠食物，乃是靠耶和华口里所出的一切话。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这四十年，你的衣服没有穿破，你的脚也没有肿。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你当心里思想，耶和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神管教你，好象人管教儿子一样。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你要谨守耶和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神的诫命，遵行他的道，敬畏他。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因为耶和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神领你进入美地，那地有河，有泉，有源，从山谷中流出水来。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那地有小麦、大麦、葡萄树、无花果树、石榴树、橄榄树，和蜜。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你在那地不缺食物，一无所缺。那地的石头是铁，山内可以挖铜。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</a:t>
            </a:r>
            <a:r>
              <a:rPr lang="zh-CN" altLang="en-US" sz="4000" b="1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4" descr="Image result for deuteronomy mos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85" y="1028700"/>
            <a:ext cx="230924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我今日所吩咐的一切诫命，你们要谨守遵行，好叫你们存活，人数增多，且进去得耶和华向你们列祖起誓应许的那地。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你也要纪念耶和</a:t>
            </a:r>
            <a:r>
              <a:rPr lang="zh-CN" altLang="en-US" sz="19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　神在旷野引导你这四十年，是要苦炼你，试验你，要知道你心内如何，肯守他的诫命不肯。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他苦炼你，任你饥饿，将你和你列祖所不认识的吗哪赐给你吃，使你知道，人活着不是单靠食物，乃是靠耶和华口里所出的一切话。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这四十年，你的衣服没有穿破，你的脚也没有肿。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你当心里思想，耶和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神管教你，好象人管教儿子一样。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你要谨守耶和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神的诫命，遵行他的道，敬畏他。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因为耶和</a:t>
            </a:r>
            <a:r>
              <a:rPr lang="zh-CN" altLang="en-US" sz="1900" b="1" dirty="0" smtClean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华你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　神领你进入美地，那地有河，有泉，有源，从山谷中流出水来。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那地有小麦、大麦、葡萄树、无花果树、石榴树、橄榄树，和蜜。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你在那地不缺食物，一无所缺。那地的石头是铁，山内可以挖铜。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</a:t>
            </a:r>
            <a:r>
              <a:rPr lang="zh-CN" altLang="en-US" sz="4000" b="1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930445"/>
            <a:ext cx="22505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有愿意顺服神的心</a:t>
            </a:r>
            <a:endParaRPr kumimoji="0" lang="en-US" sz="36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324100"/>
            <a:ext cx="188020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律法下的表现</a:t>
            </a:r>
            <a:endParaRPr kumimoji="0" lang="en-US" altLang="zh-CN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</a:t>
            </a:r>
            <a:r>
              <a:rPr lang="zh-CN" altLang="en-US" sz="3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典下的表现</a:t>
            </a:r>
            <a:endParaRPr kumimoji="0" lang="en-US" altLang="zh-CN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40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我今日所吩咐的一切诫命，你们要谨守遵行，好叫你们存活，人数增多，且进去得耶和华向你们列祖起誓应许的那地。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你也要纪念耶和华你的　神在旷野引导你这四十年，是要苦炼你，试验你，要知道你心内如何，肯守他的诫命不肯。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他苦炼你，任你饥饿，将你和你列祖所不认识的吗哪赐给你吃，使你知道，人活着不是单靠食物，乃是靠耶和华口里所出的一切话。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这四十年，你的衣服没有穿破，你的脚也没有肿。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你当心里思想，耶和华你　神管教你，好象人管教儿子一样。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你要谨守耶和华你　神的诫命，遵行他的道，敬畏他。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因为耶和华你　神领你进入美地，那地有河，有泉，有源，从山谷中流出水来。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那地有小麦、大麦、葡萄树、无花果树、石榴树、橄榄树，和蜜。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你在那地不缺食物，一无所缺。那地的石头是铁，山内可以挖铜。</a:t>
            </a:r>
            <a:endParaRPr lang="zh-CN" altLang="en-US" sz="19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</a:t>
            </a:r>
            <a:r>
              <a:rPr lang="zh-CN" altLang="en-US" sz="4000" b="1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930445"/>
            <a:ext cx="22505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经历神话语的大能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324100"/>
            <a:ext cx="188020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律法下的表现</a:t>
            </a:r>
            <a:endParaRPr kumimoji="0" lang="en-US" altLang="zh-CN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</a:t>
            </a:r>
            <a:r>
              <a:rPr lang="zh-CN" altLang="en-US" sz="3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典下的表现</a:t>
            </a:r>
            <a:endParaRPr kumimoji="0" lang="en-US" altLang="zh-CN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0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6198" y="902855"/>
            <a:ext cx="62214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我今日所吩咐的一切诫命，你们要谨守遵行，好叫你们存活，人数增多，且进去得耶和华向你们列祖起誓应许的那地。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你也要纪念耶和华你的　神在旷野引导你这四十年，是要苦炼你，试验你，要知道你心内如何，肯守他的诫命不肯。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他苦炼你，任你饥饿，将你和你列祖所不认识的吗哪赐给你吃，使你知道，人活着不是单靠食物，乃是靠耶和华口里所出的一切话。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这四十年，你的衣服没有穿破，你的脚也没有肿。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你当心里思想，耶和华你　神管教你，好象人管教儿子一样。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1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你要谨守耶和华你　神的诫命，遵行他的道，敬畏他。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因为耶和华你　神领你进入美地，那地有河，有泉，有源，从山谷中流出水来。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8:8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那地有小麦、大麦、葡萄树、无花果树、石榴树、橄榄树，和蜜。</a:t>
            </a:r>
            <a:r>
              <a:rPr lang="en-US" altLang="zh-CN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8:9 </a:t>
            </a:r>
            <a:r>
              <a:rPr lang="zh-CN" altLang="en-US" sz="1900" b="1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你在那地不缺食物，一无所缺。那地的石头是铁，山内可以挖铜。</a:t>
            </a:r>
            <a:endParaRPr lang="zh-CN" altLang="en-US" sz="1900" b="1" dirty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65158"/>
            <a:ext cx="5827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第二次进应许之地的</a:t>
            </a:r>
            <a:r>
              <a:rPr lang="zh-CN" altLang="en-US" sz="4000" b="1" noProof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预备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930445"/>
            <a:ext cx="225059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认识神话语的权威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2324100"/>
            <a:ext cx="188020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律法下的表现</a:t>
            </a:r>
            <a:endParaRPr kumimoji="0" lang="en-US" altLang="zh-CN" sz="3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3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恩</a:t>
            </a:r>
            <a:r>
              <a:rPr lang="zh-CN" altLang="en-US" sz="34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典下的表现</a:t>
            </a:r>
            <a:endParaRPr kumimoji="0" lang="en-US" altLang="zh-CN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44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438399" y="1638300"/>
            <a:ext cx="990601" cy="3276600"/>
            <a:chOff x="2438399" y="1158240"/>
            <a:chExt cx="990601" cy="3276600"/>
          </a:xfrm>
        </p:grpSpPr>
        <p:pic>
          <p:nvPicPr>
            <p:cNvPr id="14" name="Picture 2" descr="http://www.richardhellergallery.com/dynamic/images/detail/Corey_Arnold_The_North_Sea_2011_1927_412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25342" r="41511"/>
            <a:stretch/>
          </p:blipFill>
          <p:spPr bwMode="auto">
            <a:xfrm>
              <a:off x="2438399" y="1158240"/>
              <a:ext cx="990601" cy="32766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622994" y="1485900"/>
              <a:ext cx="64633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红</a:t>
              </a:r>
              <a:endParaRPr lang="en-US" altLang="zh-CN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36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海</a:t>
              </a:r>
              <a:endParaRPr 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14999" y="1638300"/>
            <a:ext cx="1066801" cy="3276600"/>
            <a:chOff x="5714999" y="1158240"/>
            <a:chExt cx="1066801" cy="3276600"/>
          </a:xfrm>
        </p:grpSpPr>
        <p:pic>
          <p:nvPicPr>
            <p:cNvPr id="15" name="Picture 4" descr="http://www.wcgazette.com/wp-content/uploads/2012/04/a-raging-river_0187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4058" r="17082"/>
            <a:stretch/>
          </p:blipFill>
          <p:spPr bwMode="auto">
            <a:xfrm>
              <a:off x="5714999" y="1158240"/>
              <a:ext cx="1066801" cy="32766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902374" y="1409700"/>
              <a:ext cx="64633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约</a:t>
              </a:r>
              <a:endParaRPr lang="en-US" altLang="zh-CN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36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旦</a:t>
              </a:r>
              <a:endParaRPr lang="en-US" altLang="zh-CN" sz="36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r>
                <a:rPr lang="zh-CN" altLang="en-US" sz="3600" b="1" dirty="0" smtClean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河</a:t>
              </a:r>
              <a:endParaRPr 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781800" y="1158240"/>
            <a:ext cx="2209800" cy="419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24" name="Group 1023"/>
          <p:cNvGrpSpPr/>
          <p:nvPr/>
        </p:nvGrpSpPr>
        <p:grpSpPr>
          <a:xfrm>
            <a:off x="7239000" y="1258074"/>
            <a:ext cx="1538486" cy="3945096"/>
            <a:chOff x="7239000" y="1258074"/>
            <a:chExt cx="1538486" cy="3945096"/>
          </a:xfrm>
        </p:grpSpPr>
        <p:sp>
          <p:nvSpPr>
            <p:cNvPr id="20" name="TextBox 19"/>
            <p:cNvSpPr txBox="1"/>
            <p:nvPr/>
          </p:nvSpPr>
          <p:spPr>
            <a:xfrm>
              <a:off x="7344502" y="125807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迦南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30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15" r="15597"/>
            <a:stretch/>
          </p:blipFill>
          <p:spPr bwMode="auto">
            <a:xfrm>
              <a:off x="7239000" y="3353594"/>
              <a:ext cx="1538486" cy="1849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28600" y="1181100"/>
            <a:ext cx="2209800" cy="419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53931" y="1258074"/>
            <a:ext cx="2108269" cy="3885426"/>
            <a:chOff x="253931" y="1258074"/>
            <a:chExt cx="2108269" cy="3885426"/>
          </a:xfrm>
        </p:grpSpPr>
        <p:pic>
          <p:nvPicPr>
            <p:cNvPr id="1026" name="Picture 2" descr="Image result for 埃及为奴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787" y="3415068"/>
              <a:ext cx="1749425" cy="172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56882" y="125807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埃及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3931" y="1992724"/>
              <a:ext cx="21082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 smtClean="0">
                  <a:solidFill>
                    <a:srgbClr val="0070C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（在世界）</a:t>
              </a:r>
              <a:endParaRPr lang="en-US" sz="3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931" y="2673159"/>
              <a:ext cx="210826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000" b="1" dirty="0" smtClean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（未信主）</a:t>
              </a:r>
              <a:endParaRPr lang="en-US" sz="3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459480" y="1181100"/>
            <a:ext cx="2209800" cy="419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917762" y="1258074"/>
            <a:ext cx="1331312" cy="3956592"/>
            <a:chOff x="3917762" y="1258074"/>
            <a:chExt cx="1331312" cy="3956592"/>
          </a:xfrm>
        </p:grpSpPr>
        <p:pic>
          <p:nvPicPr>
            <p:cNvPr id="17" name="Picture 4" descr="http://amuseum.cdstm.cn/AMuseum/innerriver/picture/gbt-3.jpg"/>
            <p:cNvPicPr>
              <a:picLocks noChangeAspect="1" noChangeArrowheads="1"/>
            </p:cNvPicPr>
            <p:nvPr/>
          </p:nvPicPr>
          <p:blipFill>
            <a:blip r:embed="rId6" cstate="print"/>
            <a:srcRect l="41513" r="18018"/>
            <a:stretch>
              <a:fillRect/>
            </a:stretch>
          </p:blipFill>
          <p:spPr bwMode="auto">
            <a:xfrm>
              <a:off x="4011305" y="3489960"/>
              <a:ext cx="1237769" cy="1724706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17762" y="1258074"/>
              <a:ext cx="12105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旷野</a:t>
              </a:r>
              <a:endParaRPr lang="en-US" sz="40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544806" y="2673159"/>
            <a:ext cx="21082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（属肉体）</a:t>
            </a:r>
            <a:endParaRPr lang="en-US" sz="3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53314" y="1992724"/>
            <a:ext cx="24929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（在基督里）</a:t>
            </a:r>
            <a:endParaRPr lang="en-US" sz="3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15651" y="2673159"/>
            <a:ext cx="17235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（属灵）</a:t>
            </a:r>
            <a:endParaRPr lang="en-US" sz="3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7" name="Rectangle 1026"/>
          <p:cNvSpPr/>
          <p:nvPr/>
        </p:nvSpPr>
        <p:spPr>
          <a:xfrm>
            <a:off x="1988325" y="117991"/>
            <a:ext cx="490390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基督徒</a:t>
            </a: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的人生经</a:t>
            </a:r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历</a:t>
            </a:r>
            <a:endParaRPr lang="en-US" sz="4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865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过红海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4754" name="Picture 2" descr="http://www.richardhellergallery.com/dynamic/images/detail/Corey_Arnold_The_North_Sea_2011_1927_412.jpg"/>
          <p:cNvPicPr>
            <a:picLocks noChangeAspect="1" noChangeArrowheads="1"/>
          </p:cNvPicPr>
          <p:nvPr/>
        </p:nvPicPr>
        <p:blipFill>
          <a:blip r:embed="rId2" cstate="print"/>
          <a:srcRect r="14483"/>
          <a:stretch>
            <a:fillRect/>
          </a:stretch>
        </p:blipFill>
        <p:spPr bwMode="auto">
          <a:xfrm>
            <a:off x="762000" y="952500"/>
            <a:ext cx="3352800" cy="4298462"/>
          </a:xfrm>
          <a:prstGeom prst="rect">
            <a:avLst/>
          </a:prstGeom>
          <a:noFill/>
        </p:spPr>
      </p:pic>
      <p:pic>
        <p:nvPicPr>
          <p:cNvPr id="74756" name="Picture 4" descr="http://www.wcgazette.com/wp-content/uploads/2012/04/a-raging-river_0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64987"/>
            <a:ext cx="3590951" cy="4285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76074" y="-38098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过约旦河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过红海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6074" y="-38098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过约旦河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6" name="Picture 2" descr="Image result for joshua bi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3123"/>
            <a:ext cx="3505200" cy="44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oses bi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913123"/>
            <a:ext cx="3923461" cy="444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98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www.fuyinchina.com/pics/06/24/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876300"/>
            <a:ext cx="3429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过红海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6074" y="-38098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过约旦河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2050" name="Picture 2" descr="Image result for moses splitting red 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04900"/>
            <a:ext cx="414440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过红海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7" name="Picture 4" descr="http://amuseum.cdstm.cn/AMuseum/innerriver/picture/gbt-3.jpg"/>
          <p:cNvPicPr>
            <a:picLocks noChangeAspect="1" noChangeArrowheads="1"/>
          </p:cNvPicPr>
          <p:nvPr/>
        </p:nvPicPr>
        <p:blipFill>
          <a:blip r:embed="rId2" cstate="print"/>
          <a:srcRect l="41513" r="18018"/>
          <a:stretch>
            <a:fillRect/>
          </a:stretch>
        </p:blipFill>
        <p:spPr bwMode="auto">
          <a:xfrm>
            <a:off x="685800" y="876300"/>
            <a:ext cx="3281186" cy="45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76074" y="-38098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过约旦河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5" r="15597"/>
          <a:stretch/>
        </p:blipFill>
        <p:spPr bwMode="auto">
          <a:xfrm>
            <a:off x="4569237" y="865762"/>
            <a:ext cx="3811775" cy="45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5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过红海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76074" y="-38098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过约旦河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074" name="Picture 2" descr="Image result for man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85" y="822674"/>
            <a:ext cx="3912957" cy="46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rve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/>
          <a:stretch/>
        </p:blipFill>
        <p:spPr bwMode="auto">
          <a:xfrm>
            <a:off x="4648200" y="874018"/>
            <a:ext cx="3581400" cy="45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1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过红海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762000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出 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12:1-3 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耶和华在埃及地晓谕摩西、亚伦说： 你们要以本月为正月，为一年之首。 你们吩咐以色列全会众说：本月初十日，各人要按着父家取羊羔，一家一隻。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648200" y="762264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书 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4:19 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正月初十日，百姓从约但河里上来，就在吉甲，在耶利哥的东边安营。 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(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出 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40:1-2 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耶和华晓谕摩西说：正月初一日，你要立起帐幕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)</a:t>
            </a:r>
            <a:endParaRPr kumimoji="0" lang="zh-CN" altLang="en-US" sz="33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6074" y="-38098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过约旦河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3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6" y="-38097"/>
            <a:ext cx="205056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过红海</a:t>
            </a:r>
            <a:endParaRPr kumimoji="0" lang="en-US" sz="48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200" y="762000"/>
            <a:ext cx="4038600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出 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12:6-7 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要留到本月十四日，在黄昏的时候，以色列全会众把羊羔宰了。 各家要取点血，涂在吃羊羔的房屋左右的门框上和门楣上。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343404" y="762264"/>
            <a:ext cx="4800601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书 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5:10-12 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正月十四日晚上，在耶利哥的平原守逾越节。 逾越节的次日，他们就吃了那地的出产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…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第二日吗哪就止住了，以色列人也不再有吗哪了。那一年，他们却吃迦南地的出产。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6074" y="-38098"/>
            <a:ext cx="267252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50" normalizeH="0" baseline="0" noProof="0" dirty="0" smtClean="0">
                <a:ln w="11430"/>
                <a:solidFill>
                  <a:srgbClr val="3333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过约旦河</a:t>
            </a:r>
            <a:endParaRPr kumimoji="0" lang="en-US" sz="4800" b="1" i="0" u="none" strike="noStrike" kern="1200" cap="none" spc="50" normalizeH="0" baseline="0" noProof="0" dirty="0">
              <a:ln w="11430"/>
              <a:solidFill>
                <a:srgbClr val="3333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25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4328</TotalTime>
  <Words>1049</Words>
  <Application>Microsoft Office PowerPoint</Application>
  <PresentationFormat>On-screen Show (16:10)</PresentationFormat>
  <Paragraphs>68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微软雅黑</vt:lpstr>
      <vt:lpstr>微软雅黑</vt:lpstr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360</cp:revision>
  <dcterms:created xsi:type="dcterms:W3CDTF">2011-09-04T18:01:24Z</dcterms:created>
  <dcterms:modified xsi:type="dcterms:W3CDTF">2017-10-29T13:55:58Z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