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8"/>
  </p:notesMasterIdLst>
  <p:sldIdLst>
    <p:sldId id="358" r:id="rId5"/>
    <p:sldId id="393" r:id="rId6"/>
    <p:sldId id="424" r:id="rId7"/>
    <p:sldId id="423" r:id="rId8"/>
    <p:sldId id="412" r:id="rId9"/>
    <p:sldId id="413" r:id="rId10"/>
    <p:sldId id="417" r:id="rId11"/>
    <p:sldId id="420" r:id="rId12"/>
    <p:sldId id="419" r:id="rId13"/>
    <p:sldId id="425" r:id="rId14"/>
    <p:sldId id="426" r:id="rId15"/>
    <p:sldId id="427" r:id="rId16"/>
    <p:sldId id="428" r:id="rId17"/>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89128" autoAdjust="0"/>
  </p:normalViewPr>
  <p:slideViewPr>
    <p:cSldViewPr>
      <p:cViewPr varScale="1">
        <p:scale>
          <a:sx n="102" d="100"/>
          <a:sy n="102" d="100"/>
        </p:scale>
        <p:origin x="128" y="80"/>
      </p:cViewPr>
      <p:guideLst>
        <p:guide orient="horz" pos="180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9/30/2017</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782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273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5948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757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70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6969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8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093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839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188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9754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901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839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58580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51684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248A81-1217-4603-BECF-21BE9C9D1DB8}"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3826928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248A81-1217-4603-BECF-21BE9C9D1DB8}"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6743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248A81-1217-4603-BECF-21BE9C9D1DB8}"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6383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248A81-1217-4603-BECF-21BE9C9D1DB8}"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17903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248A81-1217-4603-BECF-21BE9C9D1DB8}"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31306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48A81-1217-4603-BECF-21BE9C9D1DB8}"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292058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1981663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248A81-1217-4603-BECF-21BE9C9D1DB8}"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DAE579-F5D8-4740-994C-2EEFAA7CB579}" type="slidenum">
              <a:rPr lang="en-US" smtClean="0"/>
              <a:t>‹#›</a:t>
            </a:fld>
            <a:endParaRPr lang="en-US"/>
          </a:p>
        </p:txBody>
      </p:sp>
    </p:spTree>
    <p:extLst>
      <p:ext uri="{BB962C8B-B14F-4D97-AF65-F5344CB8AC3E}">
        <p14:creationId xmlns:p14="http://schemas.microsoft.com/office/powerpoint/2010/main" val="852767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95248A81-1217-4603-BECF-21BE9C9D1DB8}" type="datetimeFigureOut">
              <a:rPr lang="en-US" smtClean="0"/>
              <a:t>9/30/2017</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0DDAE579-F5D8-4740-994C-2EEFAA7CB579}" type="slidenum">
              <a:rPr lang="en-US" smtClean="0"/>
              <a:t>‹#›</a:t>
            </a:fld>
            <a:endParaRPr lang="en-US"/>
          </a:p>
        </p:txBody>
      </p:sp>
    </p:spTree>
    <p:extLst>
      <p:ext uri="{BB962C8B-B14F-4D97-AF65-F5344CB8AC3E}">
        <p14:creationId xmlns:p14="http://schemas.microsoft.com/office/powerpoint/2010/main" val="384921063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20000"/>
          </a:stretch>
        </a:blipFill>
        <a:effectLst/>
      </p:bgPr>
    </p:bg>
    <p:spTree>
      <p:nvGrpSpPr>
        <p:cNvPr id="1" name=""/>
        <p:cNvGrpSpPr/>
        <p:nvPr/>
      </p:nvGrpSpPr>
      <p:grpSpPr>
        <a:xfrm>
          <a:off x="0" y="0"/>
          <a:ext cx="0" cy="0"/>
          <a:chOff x="0" y="0"/>
          <a:chExt cx="0" cy="0"/>
        </a:xfrm>
      </p:grpSpPr>
      <p:sp>
        <p:nvSpPr>
          <p:cNvPr id="8" name="TextBox 7"/>
          <p:cNvSpPr txBox="1"/>
          <p:nvPr/>
        </p:nvSpPr>
        <p:spPr>
          <a:xfrm>
            <a:off x="1059506" y="1104900"/>
            <a:ext cx="6955750" cy="2800767"/>
          </a:xfrm>
          <a:prstGeom prst="rect">
            <a:avLst/>
          </a:prstGeom>
          <a:noFill/>
          <a:scene3d>
            <a:camera prst="orthographicFront"/>
            <a:lightRig rig="threePt" dir="t"/>
          </a:scene3d>
          <a:sp3d>
            <a:bevelT/>
          </a:sp3d>
        </p:spPr>
        <p:txBody>
          <a:bodyPr wrap="none" rtlCol="0">
            <a:spAutoFit/>
            <a:sp3d extrusionH="57150">
              <a:bevelT w="38100" h="38100" prst="angle"/>
            </a:sp3d>
          </a:bodyPr>
          <a:lstStyle/>
          <a:p>
            <a:pPr algn="ctr"/>
            <a:r>
              <a:rPr lang="zh-CN" altLang="en-US" sz="8800" b="1" dirty="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得那山地为</a:t>
            </a:r>
            <a:r>
              <a:rPr lang="zh-CN" altLang="en-US" sz="8800" b="1" dirty="0" smtClean="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业</a:t>
            </a:r>
            <a:endParaRPr lang="en-US" altLang="zh-CN" sz="8800" b="1" dirty="0" smtClean="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endParaRPr>
          </a:p>
          <a:p>
            <a:pPr algn="ctr"/>
            <a:r>
              <a:rPr lang="zh-CN" altLang="en-US" sz="8800" b="1" dirty="0" smtClean="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a:t>
            </a:r>
            <a:r>
              <a:rPr lang="en-US" altLang="zh-CN" sz="8800" b="1" dirty="0" smtClean="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5</a:t>
            </a:r>
            <a:r>
              <a:rPr lang="zh-CN" altLang="en-US" sz="8800" b="1" dirty="0" smtClean="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rPr>
              <a:t>）</a:t>
            </a:r>
            <a:endParaRPr lang="en-US" altLang="zh-CN" sz="8800" b="1" dirty="0" smtClean="0">
              <a:solidFill>
                <a:srgbClr val="FF0000"/>
              </a:solidFill>
              <a:effectLst>
                <a:innerShdw blurRad="63500" dist="50800" dir="13500000">
                  <a:prstClr val="black">
                    <a:alpha val="50000"/>
                  </a:prstClr>
                </a:innerShd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895158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676400" y="65158"/>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那我们为什么不信任神？</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grpSp>
        <p:nvGrpSpPr>
          <p:cNvPr id="2" name="Group 1"/>
          <p:cNvGrpSpPr/>
          <p:nvPr/>
        </p:nvGrpSpPr>
        <p:grpSpPr>
          <a:xfrm>
            <a:off x="6064768" y="861350"/>
            <a:ext cx="2850632" cy="4653641"/>
            <a:chOff x="6064768" y="861350"/>
            <a:chExt cx="2850632" cy="4653641"/>
          </a:xfrm>
        </p:grpSpPr>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64768" y="861350"/>
              <a:ext cx="2850632" cy="1446550"/>
            </a:xfrm>
            <a:prstGeom prst="rect">
              <a:avLst/>
            </a:prstGeom>
          </p:spPr>
          <p:txBody>
            <a:bodyPr wrap="square">
              <a:spAutoFit/>
            </a:bodyPr>
            <a:lstStyle/>
            <a:p>
              <a:pPr lvl="0" algn="ctr">
                <a:defRPr/>
              </a:pPr>
              <a:r>
                <a:rPr lang="zh-CN" altLang="en-US" sz="4400" b="1" dirty="0" smtClean="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对神所做的不理解</a:t>
              </a:r>
              <a:endPar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endParaRPr>
            </a:p>
          </p:txBody>
        </p:sp>
      </p:grpSp>
      <p:sp>
        <p:nvSpPr>
          <p:cNvPr id="10" name="Rectangle 9"/>
          <p:cNvSpPr/>
          <p:nvPr/>
        </p:nvSpPr>
        <p:spPr>
          <a:xfrm>
            <a:off x="76198" y="902855"/>
            <a:ext cx="5105402" cy="2616101"/>
          </a:xfrm>
          <a:prstGeom prst="rect">
            <a:avLst/>
          </a:prstGeom>
        </p:spPr>
        <p:txBody>
          <a:bodyPr wrap="square">
            <a:spAutoFit/>
          </a:bodyPr>
          <a:lstStyle/>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诗</a:t>
            </a:r>
            <a:r>
              <a:rPr lang="en-US" altLang="zh-CN" sz="2200" b="1" dirty="0">
                <a:solidFill>
                  <a:srgbClr val="FFFF00"/>
                </a:solidFill>
                <a:latin typeface="Microsoft YaHei" panose="020B0503020204020204" pitchFamily="34" charset="-122"/>
                <a:ea typeface="Microsoft YaHei" panose="020B0503020204020204" pitchFamily="34" charset="-122"/>
              </a:rPr>
              <a:t>32:8 </a:t>
            </a:r>
            <a:r>
              <a:rPr lang="zh-CN" altLang="en-US" sz="2200" b="1" dirty="0">
                <a:solidFill>
                  <a:srgbClr val="FFFF00"/>
                </a:solidFill>
                <a:latin typeface="Microsoft YaHei" panose="020B0503020204020204" pitchFamily="34" charset="-122"/>
                <a:ea typeface="Microsoft YaHei" panose="020B0503020204020204" pitchFamily="34" charset="-122"/>
              </a:rPr>
              <a:t>我要教导你，指示你当行的路；我要定睛在你身上劝戒你。</a:t>
            </a:r>
            <a:r>
              <a:rPr lang="en-US" altLang="zh-CN" sz="2200" b="1" dirty="0">
                <a:solidFill>
                  <a:srgbClr val="FFFF00"/>
                </a:solidFill>
                <a:latin typeface="Microsoft YaHei" panose="020B0503020204020204" pitchFamily="34" charset="-122"/>
                <a:ea typeface="Microsoft YaHei" panose="020B0503020204020204" pitchFamily="34" charset="-122"/>
              </a:rPr>
              <a:t>32:9 </a:t>
            </a:r>
            <a:r>
              <a:rPr lang="zh-CN" altLang="en-US" sz="2200" b="1" dirty="0">
                <a:solidFill>
                  <a:srgbClr val="FFFF00"/>
                </a:solidFill>
                <a:latin typeface="Microsoft YaHei" panose="020B0503020204020204" pitchFamily="34" charset="-122"/>
                <a:ea typeface="Microsoft YaHei" panose="020B0503020204020204" pitchFamily="34" charset="-122"/>
              </a:rPr>
              <a:t>你不可象那无知的骡马，必用嚼环辔头勒住他；不然，就不能驯服。</a:t>
            </a:r>
            <a:r>
              <a:rPr lang="en-US" altLang="zh-CN" sz="2200" b="1" dirty="0">
                <a:solidFill>
                  <a:srgbClr val="FFFF00"/>
                </a:solidFill>
                <a:latin typeface="Microsoft YaHei" panose="020B0503020204020204" pitchFamily="34" charset="-122"/>
                <a:ea typeface="Microsoft YaHei" panose="020B0503020204020204" pitchFamily="34" charset="-122"/>
              </a:rPr>
              <a:t>32:10 </a:t>
            </a:r>
            <a:r>
              <a:rPr lang="zh-CN" altLang="en-US" sz="2200" b="1" dirty="0">
                <a:solidFill>
                  <a:srgbClr val="FFFF00"/>
                </a:solidFill>
                <a:latin typeface="Microsoft YaHei" panose="020B0503020204020204" pitchFamily="34" charset="-122"/>
                <a:ea typeface="Microsoft YaHei" panose="020B0503020204020204" pitchFamily="34" charset="-122"/>
              </a:rPr>
              <a:t>恶人必多受苦楚；惟独倚靠耶和华的必有慈爱四面环绕他。</a:t>
            </a:r>
          </a:p>
          <a:p>
            <a:pPr lvl="0">
              <a:spcAft>
                <a:spcPts val="1200"/>
              </a:spcAft>
              <a:defRPr/>
            </a:pPr>
            <a:endParaRPr kumimoji="0" lang="en-US" altLang="zh-CN"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sp>
        <p:nvSpPr>
          <p:cNvPr id="8" name="Rectangle 7"/>
          <p:cNvSpPr/>
          <p:nvPr/>
        </p:nvSpPr>
        <p:spPr>
          <a:xfrm>
            <a:off x="63672" y="3037390"/>
            <a:ext cx="6019802" cy="247760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spcAft>
                <a:spcPts val="1800"/>
              </a:spcAft>
            </a:pPr>
            <a:r>
              <a:rPr lang="zh-CN" altLang="en-US" sz="2000" b="1" dirty="0" smtClean="0">
                <a:solidFill>
                  <a:schemeClr val="bg1"/>
                </a:solidFill>
                <a:latin typeface="Microsoft YaHei" panose="020B0503020204020204" pitchFamily="34" charset="-122"/>
                <a:ea typeface="Microsoft YaHei" panose="020B0503020204020204" pitchFamily="34" charset="-122"/>
              </a:rPr>
              <a:t>申</a:t>
            </a:r>
            <a:r>
              <a:rPr lang="en-US" altLang="zh-CN" sz="2000" b="1" dirty="0">
                <a:solidFill>
                  <a:schemeClr val="bg1"/>
                </a:solidFill>
                <a:latin typeface="Microsoft YaHei" panose="020B0503020204020204" pitchFamily="34" charset="-122"/>
                <a:ea typeface="Microsoft YaHei" panose="020B0503020204020204" pitchFamily="34" charset="-122"/>
              </a:rPr>
              <a:t>11:10 </a:t>
            </a:r>
            <a:r>
              <a:rPr lang="zh-CN" altLang="en-US" sz="2000" b="1" dirty="0">
                <a:solidFill>
                  <a:schemeClr val="bg1"/>
                </a:solidFill>
                <a:latin typeface="Microsoft YaHei" panose="020B0503020204020204" pitchFamily="34" charset="-122"/>
                <a:ea typeface="Microsoft YaHei" panose="020B0503020204020204" pitchFamily="34" charset="-122"/>
              </a:rPr>
              <a:t>你要进去得为业的那地，本不象你出来的埃及地。你在那里撒种，用脚浇灌，象浇灌菜园一样。</a:t>
            </a:r>
            <a:r>
              <a:rPr lang="en-US" altLang="zh-CN" sz="2000" b="1" dirty="0">
                <a:solidFill>
                  <a:schemeClr val="bg1"/>
                </a:solidFill>
                <a:latin typeface="Microsoft YaHei" panose="020B0503020204020204" pitchFamily="34" charset="-122"/>
                <a:ea typeface="Microsoft YaHei" panose="020B0503020204020204" pitchFamily="34" charset="-122"/>
              </a:rPr>
              <a:t>11:11 </a:t>
            </a:r>
            <a:r>
              <a:rPr lang="zh-CN" altLang="en-US" sz="2000" b="1" dirty="0">
                <a:solidFill>
                  <a:schemeClr val="bg1"/>
                </a:solidFill>
                <a:latin typeface="Microsoft YaHei" panose="020B0503020204020204" pitchFamily="34" charset="-122"/>
                <a:ea typeface="Microsoft YaHei" panose="020B0503020204020204" pitchFamily="34" charset="-122"/>
              </a:rPr>
              <a:t>你们要过去得为业的那地乃是有山有谷、雨水滋润之地，</a:t>
            </a:r>
            <a:r>
              <a:rPr lang="en-US" altLang="zh-CN" sz="2000" b="1" dirty="0">
                <a:solidFill>
                  <a:schemeClr val="bg1"/>
                </a:solidFill>
                <a:latin typeface="Microsoft YaHei" panose="020B0503020204020204" pitchFamily="34" charset="-122"/>
                <a:ea typeface="Microsoft YaHei" panose="020B0503020204020204" pitchFamily="34" charset="-122"/>
              </a:rPr>
              <a:t>11:12 </a:t>
            </a:r>
            <a:r>
              <a:rPr lang="zh-CN" altLang="en-US" sz="2000" b="1" dirty="0">
                <a:solidFill>
                  <a:schemeClr val="bg1"/>
                </a:solidFill>
                <a:latin typeface="Microsoft YaHei" panose="020B0503020204020204" pitchFamily="34" charset="-122"/>
                <a:ea typeface="Microsoft YaHei" panose="020B0503020204020204" pitchFamily="34" charset="-122"/>
              </a:rPr>
              <a:t>是耶和</a:t>
            </a:r>
            <a:r>
              <a:rPr lang="zh-CN" altLang="en-US" sz="2000" b="1" dirty="0" smtClean="0">
                <a:solidFill>
                  <a:schemeClr val="bg1"/>
                </a:solidFill>
                <a:latin typeface="Microsoft YaHei" panose="020B0503020204020204" pitchFamily="34" charset="-122"/>
                <a:ea typeface="Microsoft YaHei" panose="020B0503020204020204" pitchFamily="34" charset="-122"/>
              </a:rPr>
              <a:t>华你</a:t>
            </a:r>
            <a:r>
              <a:rPr lang="zh-CN" altLang="en-US" sz="2000" b="1" dirty="0">
                <a:solidFill>
                  <a:schemeClr val="bg1"/>
                </a:solidFill>
                <a:latin typeface="Microsoft YaHei" panose="020B0503020204020204" pitchFamily="34" charset="-122"/>
                <a:ea typeface="Microsoft YaHei" panose="020B0503020204020204" pitchFamily="34" charset="-122"/>
              </a:rPr>
              <a:t>　神所眷顾的；从岁首到年终，耶和</a:t>
            </a:r>
            <a:r>
              <a:rPr lang="zh-CN" altLang="en-US" sz="2000" b="1" dirty="0" smtClean="0">
                <a:solidFill>
                  <a:schemeClr val="bg1"/>
                </a:solidFill>
                <a:latin typeface="Microsoft YaHei" panose="020B0503020204020204" pitchFamily="34" charset="-122"/>
                <a:ea typeface="Microsoft YaHei" panose="020B0503020204020204" pitchFamily="34" charset="-122"/>
              </a:rPr>
              <a:t>华你</a:t>
            </a:r>
            <a:r>
              <a:rPr lang="zh-CN" altLang="en-US" sz="2000" b="1" dirty="0">
                <a:solidFill>
                  <a:schemeClr val="bg1"/>
                </a:solidFill>
                <a:latin typeface="Microsoft YaHei" panose="020B0503020204020204" pitchFamily="34" charset="-122"/>
                <a:ea typeface="Microsoft YaHei" panose="020B0503020204020204" pitchFamily="34" charset="-122"/>
              </a:rPr>
              <a:t>　神的眼目时常看顾那地</a:t>
            </a:r>
            <a:r>
              <a:rPr lang="zh-CN" altLang="en-US" sz="2000" b="1" dirty="0" smtClean="0">
                <a:solidFill>
                  <a:schemeClr val="bg1"/>
                </a:solidFill>
                <a:latin typeface="Microsoft YaHei" panose="020B0503020204020204" pitchFamily="34" charset="-122"/>
                <a:ea typeface="Microsoft YaHei" panose="020B0503020204020204" pitchFamily="34" charset="-122"/>
              </a:rPr>
              <a:t>。</a:t>
            </a:r>
            <a:endParaRPr lang="en-US" altLang="zh-CN" sz="2000" b="1" dirty="0" smtClean="0">
              <a:solidFill>
                <a:schemeClr val="bg1"/>
              </a:solidFill>
              <a:latin typeface="Microsoft YaHei" panose="020B0503020204020204" pitchFamily="34" charset="-122"/>
              <a:ea typeface="Microsoft YaHei" panose="020B0503020204020204" pitchFamily="34" charset="-122"/>
            </a:endParaRPr>
          </a:p>
          <a:p>
            <a:pPr>
              <a:spcAft>
                <a:spcPts val="1800"/>
              </a:spcAft>
            </a:pPr>
            <a:r>
              <a:rPr lang="zh-CN" altLang="en-US" sz="2000" b="1" dirty="0" smtClean="0">
                <a:solidFill>
                  <a:schemeClr val="bg1"/>
                </a:solidFill>
                <a:latin typeface="Microsoft YaHei" panose="020B0503020204020204" pitchFamily="34" charset="-122"/>
                <a:ea typeface="Microsoft YaHei" panose="020B0503020204020204" pitchFamily="34" charset="-122"/>
              </a:rPr>
              <a:t>箴</a:t>
            </a:r>
            <a:r>
              <a:rPr lang="en-US" altLang="zh-CN" sz="2000" b="1" dirty="0">
                <a:solidFill>
                  <a:schemeClr val="bg1"/>
                </a:solidFill>
                <a:latin typeface="Microsoft YaHei" panose="020B0503020204020204" pitchFamily="34" charset="-122"/>
                <a:ea typeface="Microsoft YaHei" panose="020B0503020204020204" pitchFamily="34" charset="-122"/>
              </a:rPr>
              <a:t>19:17 </a:t>
            </a:r>
            <a:r>
              <a:rPr lang="zh-CN" altLang="en-US" sz="2000" b="1" dirty="0">
                <a:solidFill>
                  <a:schemeClr val="bg1"/>
                </a:solidFill>
                <a:latin typeface="Microsoft YaHei" panose="020B0503020204020204" pitchFamily="34" charset="-122"/>
                <a:ea typeface="Microsoft YaHei" panose="020B0503020204020204" pitchFamily="34" charset="-122"/>
              </a:rPr>
              <a:t>怜悯贫穷的，就是借给耶和华；他的善行，耶和华必偿还。</a:t>
            </a:r>
            <a:endParaRPr lang="en-US" altLang="zh-CN" sz="2000" b="1"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23663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676400" y="65158"/>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那我们为什么不信任神？</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grpSp>
        <p:nvGrpSpPr>
          <p:cNvPr id="2" name="Group 1"/>
          <p:cNvGrpSpPr/>
          <p:nvPr/>
        </p:nvGrpSpPr>
        <p:grpSpPr>
          <a:xfrm>
            <a:off x="6064768" y="861350"/>
            <a:ext cx="2850632" cy="4653641"/>
            <a:chOff x="6064768" y="861350"/>
            <a:chExt cx="2850632" cy="4653641"/>
          </a:xfrm>
        </p:grpSpPr>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64768" y="861350"/>
              <a:ext cx="2850632" cy="1446550"/>
            </a:xfrm>
            <a:prstGeom prst="rect">
              <a:avLst/>
            </a:prstGeom>
          </p:spPr>
          <p:txBody>
            <a:bodyPr wrap="square">
              <a:spAutoFit/>
            </a:bodyPr>
            <a:lstStyle/>
            <a:p>
              <a:pPr lvl="0" algn="ctr">
                <a:defRPr/>
              </a:pPr>
              <a:r>
                <a:rPr lang="zh-CN" altLang="en-US" sz="4400" b="1" dirty="0" smtClean="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对神所做的不理解</a:t>
              </a:r>
              <a:endPar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endParaRPr>
            </a:p>
          </p:txBody>
        </p:sp>
      </p:grpSp>
      <p:sp>
        <p:nvSpPr>
          <p:cNvPr id="10" name="Rectangle 9"/>
          <p:cNvSpPr/>
          <p:nvPr/>
        </p:nvSpPr>
        <p:spPr>
          <a:xfrm>
            <a:off x="76198" y="902855"/>
            <a:ext cx="5105402" cy="4124206"/>
          </a:xfrm>
          <a:prstGeom prst="rect">
            <a:avLst/>
          </a:prstGeom>
        </p:spPr>
        <p:txBody>
          <a:bodyPr wrap="square">
            <a:spAutoFit/>
          </a:bodyPr>
          <a:lstStyle/>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彼前</a:t>
            </a:r>
            <a:r>
              <a:rPr lang="en-US" altLang="zh-CN" sz="2200" b="1" dirty="0">
                <a:solidFill>
                  <a:srgbClr val="FFFF00"/>
                </a:solidFill>
                <a:latin typeface="Microsoft YaHei" panose="020B0503020204020204" pitchFamily="34" charset="-122"/>
                <a:ea typeface="Microsoft YaHei" panose="020B0503020204020204" pitchFamily="34" charset="-122"/>
              </a:rPr>
              <a:t>5:5 </a:t>
            </a:r>
            <a:r>
              <a:rPr lang="zh-CN" altLang="en-US" sz="2200" b="1" dirty="0">
                <a:solidFill>
                  <a:srgbClr val="FFFF00"/>
                </a:solidFill>
                <a:latin typeface="Microsoft YaHei" panose="020B0503020204020204" pitchFamily="34" charset="-122"/>
                <a:ea typeface="Microsoft YaHei" panose="020B0503020204020204" pitchFamily="34" charset="-122"/>
              </a:rPr>
              <a:t>你们年幼的，也要顺服年长的。就是你们众人也都要以谦卑束腰，彼此顺服；因为神阻挡骄傲的人，赐恩给谦卑的人。</a:t>
            </a:r>
            <a:r>
              <a:rPr lang="en-US" altLang="zh-CN" sz="2200" b="1" dirty="0">
                <a:solidFill>
                  <a:srgbClr val="FFFF00"/>
                </a:solidFill>
                <a:latin typeface="Microsoft YaHei" panose="020B0503020204020204" pitchFamily="34" charset="-122"/>
                <a:ea typeface="Microsoft YaHei" panose="020B0503020204020204" pitchFamily="34" charset="-122"/>
              </a:rPr>
              <a:t>5:6 </a:t>
            </a:r>
            <a:r>
              <a:rPr lang="zh-CN" altLang="en-US" sz="2200" b="1" dirty="0">
                <a:solidFill>
                  <a:srgbClr val="FFFF00"/>
                </a:solidFill>
                <a:latin typeface="Microsoft YaHei" panose="020B0503020204020204" pitchFamily="34" charset="-122"/>
                <a:ea typeface="Microsoft YaHei" panose="020B0503020204020204" pitchFamily="34" charset="-122"/>
              </a:rPr>
              <a:t>所以，你们要自卑，服在神大能的手下，到了时候他必叫你们升高。</a:t>
            </a:r>
            <a:endParaRPr lang="en-US" altLang="zh-CN" sz="2200" b="1" dirty="0">
              <a:solidFill>
                <a:srgbClr val="FFFF00"/>
              </a:solidFill>
              <a:latin typeface="Microsoft YaHei" panose="020B0503020204020204" pitchFamily="34" charset="-122"/>
              <a:ea typeface="Microsoft YaHei" panose="020B0503020204020204" pitchFamily="34" charset="-122"/>
            </a:endParaRPr>
          </a:p>
          <a:p>
            <a:pPr lvl="0">
              <a:spcAft>
                <a:spcPts val="1200"/>
              </a:spcAft>
              <a:defRPr/>
            </a:pPr>
            <a:endParaRPr lang="en-US" altLang="zh-CN" sz="2200" b="1" dirty="0">
              <a:solidFill>
                <a:srgbClr val="FFFF00"/>
              </a:solidFill>
              <a:latin typeface="Microsoft YaHei" panose="020B0503020204020204" pitchFamily="34" charset="-122"/>
              <a:ea typeface="Microsoft YaHei" panose="020B0503020204020204" pitchFamily="34" charset="-122"/>
            </a:endParaRPr>
          </a:p>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帖前</a:t>
            </a:r>
            <a:r>
              <a:rPr lang="en-US" altLang="zh-CN" sz="2200" b="1" dirty="0">
                <a:solidFill>
                  <a:srgbClr val="FFFF00"/>
                </a:solidFill>
                <a:latin typeface="Microsoft YaHei" panose="020B0503020204020204" pitchFamily="34" charset="-122"/>
                <a:ea typeface="Microsoft YaHei" panose="020B0503020204020204" pitchFamily="34" charset="-122"/>
              </a:rPr>
              <a:t>5:19 </a:t>
            </a:r>
            <a:r>
              <a:rPr lang="zh-CN" altLang="en-US" sz="2200" b="1" dirty="0">
                <a:solidFill>
                  <a:srgbClr val="FFFF00"/>
                </a:solidFill>
                <a:latin typeface="Microsoft YaHei" panose="020B0503020204020204" pitchFamily="34" charset="-122"/>
                <a:ea typeface="Microsoft YaHei" panose="020B0503020204020204" pitchFamily="34" charset="-122"/>
              </a:rPr>
              <a:t>不要销灭圣灵的感动；</a:t>
            </a:r>
            <a:r>
              <a:rPr lang="en-US" altLang="zh-CN" sz="2200" b="1" dirty="0">
                <a:solidFill>
                  <a:srgbClr val="FFFF00"/>
                </a:solidFill>
                <a:latin typeface="Microsoft YaHei" panose="020B0503020204020204" pitchFamily="34" charset="-122"/>
                <a:ea typeface="Microsoft YaHei" panose="020B0503020204020204" pitchFamily="34" charset="-122"/>
              </a:rPr>
              <a:t>5:20 </a:t>
            </a:r>
            <a:r>
              <a:rPr lang="zh-CN" altLang="en-US" sz="2200" b="1" dirty="0">
                <a:solidFill>
                  <a:srgbClr val="FFFF00"/>
                </a:solidFill>
                <a:latin typeface="Microsoft YaHei" panose="020B0503020204020204" pitchFamily="34" charset="-122"/>
                <a:ea typeface="Microsoft YaHei" panose="020B0503020204020204" pitchFamily="34" charset="-122"/>
              </a:rPr>
              <a:t>不要藐视先知的讲论。</a:t>
            </a:r>
            <a:r>
              <a:rPr lang="en-US" altLang="zh-CN" sz="2200" b="1" dirty="0">
                <a:solidFill>
                  <a:srgbClr val="FFFF00"/>
                </a:solidFill>
                <a:latin typeface="Microsoft YaHei" panose="020B0503020204020204" pitchFamily="34" charset="-122"/>
                <a:ea typeface="Microsoft YaHei" panose="020B0503020204020204" pitchFamily="34" charset="-122"/>
              </a:rPr>
              <a:t>5:21 </a:t>
            </a:r>
            <a:r>
              <a:rPr lang="zh-CN" altLang="en-US" sz="2200" b="1" dirty="0">
                <a:solidFill>
                  <a:srgbClr val="FFFF00"/>
                </a:solidFill>
                <a:latin typeface="Microsoft YaHei" panose="020B0503020204020204" pitchFamily="34" charset="-122"/>
                <a:ea typeface="Microsoft YaHei" panose="020B0503020204020204" pitchFamily="34" charset="-122"/>
              </a:rPr>
              <a:t>但要凡事察验，善美的要持守，</a:t>
            </a:r>
            <a:r>
              <a:rPr lang="en-US" altLang="zh-CN" sz="2200" b="1" dirty="0">
                <a:solidFill>
                  <a:srgbClr val="FFFF00"/>
                </a:solidFill>
                <a:latin typeface="Microsoft YaHei" panose="020B0503020204020204" pitchFamily="34" charset="-122"/>
                <a:ea typeface="Microsoft YaHei" panose="020B0503020204020204" pitchFamily="34" charset="-122"/>
              </a:rPr>
              <a:t>5:22 </a:t>
            </a:r>
            <a:r>
              <a:rPr lang="zh-CN" altLang="en-US" sz="2200" b="1" dirty="0">
                <a:solidFill>
                  <a:srgbClr val="FFFF00"/>
                </a:solidFill>
                <a:latin typeface="Microsoft YaHei" panose="020B0503020204020204" pitchFamily="34" charset="-122"/>
                <a:ea typeface="Microsoft YaHei" panose="020B0503020204020204" pitchFamily="34" charset="-122"/>
              </a:rPr>
              <a:t>各样的恶事要禁戒不做。</a:t>
            </a:r>
            <a:endParaRPr lang="en-US" altLang="zh-CN" sz="2200" b="1"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2986203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676400" y="65158"/>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那我们为什么不信任神？</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grpSp>
        <p:nvGrpSpPr>
          <p:cNvPr id="2" name="Group 1"/>
          <p:cNvGrpSpPr/>
          <p:nvPr/>
        </p:nvGrpSpPr>
        <p:grpSpPr>
          <a:xfrm>
            <a:off x="6064768" y="861350"/>
            <a:ext cx="2850632" cy="4653641"/>
            <a:chOff x="6064768" y="861350"/>
            <a:chExt cx="2850632" cy="4653641"/>
          </a:xfrm>
        </p:grpSpPr>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64768" y="861350"/>
              <a:ext cx="2850632" cy="1446550"/>
            </a:xfrm>
            <a:prstGeom prst="rect">
              <a:avLst/>
            </a:prstGeom>
          </p:spPr>
          <p:txBody>
            <a:bodyPr wrap="square">
              <a:spAutoFit/>
            </a:bodyPr>
            <a:lstStyle/>
            <a:p>
              <a:pPr lvl="0" algn="ctr">
                <a:defRPr/>
              </a:pPr>
              <a:r>
                <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律法下对神的经历</a:t>
              </a:r>
            </a:p>
          </p:txBody>
        </p:sp>
      </p:grpSp>
      <p:sp>
        <p:nvSpPr>
          <p:cNvPr id="10" name="Rectangle 9"/>
          <p:cNvSpPr/>
          <p:nvPr/>
        </p:nvSpPr>
        <p:spPr>
          <a:xfrm>
            <a:off x="76198" y="902855"/>
            <a:ext cx="5105402" cy="4124206"/>
          </a:xfrm>
          <a:prstGeom prst="rect">
            <a:avLst/>
          </a:prstGeom>
        </p:spPr>
        <p:txBody>
          <a:bodyPr wrap="square">
            <a:spAutoFit/>
          </a:bodyPr>
          <a:lstStyle/>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加</a:t>
            </a:r>
            <a:r>
              <a:rPr lang="en-US" altLang="zh-CN" sz="2200" b="1" dirty="0">
                <a:solidFill>
                  <a:srgbClr val="FFFF00"/>
                </a:solidFill>
                <a:latin typeface="Microsoft YaHei" panose="020B0503020204020204" pitchFamily="34" charset="-122"/>
                <a:ea typeface="Microsoft YaHei" panose="020B0503020204020204" pitchFamily="34" charset="-122"/>
              </a:rPr>
              <a:t>5:16 </a:t>
            </a:r>
            <a:r>
              <a:rPr lang="zh-CN" altLang="en-US" sz="2200" b="1" dirty="0">
                <a:solidFill>
                  <a:srgbClr val="FFFF00"/>
                </a:solidFill>
                <a:latin typeface="Microsoft YaHei" panose="020B0503020204020204" pitchFamily="34" charset="-122"/>
                <a:ea typeface="Microsoft YaHei" panose="020B0503020204020204" pitchFamily="34" charset="-122"/>
              </a:rPr>
              <a:t>我说，你们当顺着圣灵而行，就不放纵肉体的情慾了。</a:t>
            </a:r>
            <a:r>
              <a:rPr lang="en-US" altLang="zh-CN" sz="2200" b="1" dirty="0">
                <a:solidFill>
                  <a:srgbClr val="FFFF00"/>
                </a:solidFill>
                <a:latin typeface="Microsoft YaHei" panose="020B0503020204020204" pitchFamily="34" charset="-122"/>
                <a:ea typeface="Microsoft YaHei" panose="020B0503020204020204" pitchFamily="34" charset="-122"/>
              </a:rPr>
              <a:t>5:17 </a:t>
            </a:r>
            <a:r>
              <a:rPr lang="zh-CN" altLang="en-US" sz="2200" b="1" dirty="0">
                <a:solidFill>
                  <a:srgbClr val="FFFF00"/>
                </a:solidFill>
                <a:latin typeface="Microsoft YaHei" panose="020B0503020204020204" pitchFamily="34" charset="-122"/>
                <a:ea typeface="Microsoft YaHei" panose="020B0503020204020204" pitchFamily="34" charset="-122"/>
              </a:rPr>
              <a:t>因为情</a:t>
            </a:r>
            <a:r>
              <a:rPr lang="zh-CN" altLang="en-US" sz="2200" b="1" dirty="0" smtClean="0">
                <a:solidFill>
                  <a:srgbClr val="FFFF00"/>
                </a:solidFill>
                <a:latin typeface="Microsoft YaHei" panose="020B0503020204020204" pitchFamily="34" charset="-122"/>
                <a:ea typeface="Microsoft YaHei" panose="020B0503020204020204" pitchFamily="34" charset="-122"/>
              </a:rPr>
              <a:t>慾（原文是肉体）和</a:t>
            </a:r>
            <a:r>
              <a:rPr lang="zh-CN" altLang="en-US" sz="2200" b="1" dirty="0">
                <a:solidFill>
                  <a:srgbClr val="FFFF00"/>
                </a:solidFill>
                <a:latin typeface="Microsoft YaHei" panose="020B0503020204020204" pitchFamily="34" charset="-122"/>
                <a:ea typeface="Microsoft YaHei" panose="020B0503020204020204" pitchFamily="34" charset="-122"/>
              </a:rPr>
              <a:t>圣灵相争，圣灵和情</a:t>
            </a:r>
            <a:r>
              <a:rPr lang="zh-CN" altLang="en-US" sz="2200" b="1" dirty="0" smtClean="0">
                <a:solidFill>
                  <a:srgbClr val="FFFF00"/>
                </a:solidFill>
                <a:latin typeface="Microsoft YaHei" panose="020B0503020204020204" pitchFamily="34" charset="-122"/>
                <a:ea typeface="Microsoft YaHei" panose="020B0503020204020204" pitchFamily="34" charset="-122"/>
              </a:rPr>
              <a:t>慾</a:t>
            </a:r>
            <a:r>
              <a:rPr lang="zh-CN" altLang="en-US" sz="2200" b="1" dirty="0">
                <a:solidFill>
                  <a:srgbClr val="FFFF00"/>
                </a:solidFill>
                <a:latin typeface="Microsoft YaHei" panose="020B0503020204020204" pitchFamily="34" charset="-122"/>
                <a:ea typeface="Microsoft YaHei" panose="020B0503020204020204" pitchFamily="34" charset="-122"/>
              </a:rPr>
              <a:t>（原文是肉体）</a:t>
            </a:r>
            <a:r>
              <a:rPr lang="zh-CN" altLang="en-US" sz="2200" b="1" dirty="0" smtClean="0">
                <a:solidFill>
                  <a:srgbClr val="FFFF00"/>
                </a:solidFill>
                <a:latin typeface="Microsoft YaHei" panose="020B0503020204020204" pitchFamily="34" charset="-122"/>
                <a:ea typeface="Microsoft YaHei" panose="020B0503020204020204" pitchFamily="34" charset="-122"/>
              </a:rPr>
              <a:t>相</a:t>
            </a:r>
            <a:r>
              <a:rPr lang="zh-CN" altLang="en-US" sz="2200" b="1" dirty="0">
                <a:solidFill>
                  <a:srgbClr val="FFFF00"/>
                </a:solidFill>
                <a:latin typeface="Microsoft YaHei" panose="020B0503020204020204" pitchFamily="34" charset="-122"/>
                <a:ea typeface="Microsoft YaHei" panose="020B0503020204020204" pitchFamily="34" charset="-122"/>
              </a:rPr>
              <a:t>争，这两个是彼此相敌，使你们不能做所愿意做的。</a:t>
            </a:r>
            <a:r>
              <a:rPr lang="en-US" altLang="zh-CN" sz="2200" b="1" dirty="0">
                <a:solidFill>
                  <a:srgbClr val="FF0000"/>
                </a:solidFill>
                <a:latin typeface="Microsoft YaHei" panose="020B0503020204020204" pitchFamily="34" charset="-122"/>
                <a:ea typeface="Microsoft YaHei" panose="020B0503020204020204" pitchFamily="34" charset="-122"/>
              </a:rPr>
              <a:t>5:18 </a:t>
            </a:r>
            <a:r>
              <a:rPr lang="zh-CN" altLang="en-US" sz="2200" b="1" dirty="0">
                <a:solidFill>
                  <a:srgbClr val="FF0000"/>
                </a:solidFill>
                <a:latin typeface="Microsoft YaHei" panose="020B0503020204020204" pitchFamily="34" charset="-122"/>
                <a:ea typeface="Microsoft YaHei" panose="020B0503020204020204" pitchFamily="34" charset="-122"/>
              </a:rPr>
              <a:t>但你们若被圣灵引导，就不在律法以下</a:t>
            </a:r>
            <a:r>
              <a:rPr lang="zh-CN" altLang="en-US" sz="2200" b="1" dirty="0" smtClean="0">
                <a:solidFill>
                  <a:srgbClr val="FF0000"/>
                </a:solidFill>
                <a:latin typeface="Microsoft YaHei" panose="020B0503020204020204" pitchFamily="34" charset="-122"/>
                <a:ea typeface="Microsoft YaHei" panose="020B0503020204020204" pitchFamily="34" charset="-122"/>
              </a:rPr>
              <a:t>。</a:t>
            </a:r>
            <a:endParaRPr lang="en-US" altLang="zh-CN" sz="2200" b="1" dirty="0" smtClean="0">
              <a:solidFill>
                <a:srgbClr val="FF0000"/>
              </a:solidFill>
              <a:latin typeface="Microsoft YaHei" panose="020B0503020204020204" pitchFamily="34" charset="-122"/>
              <a:ea typeface="Microsoft YaHei" panose="020B0503020204020204" pitchFamily="34" charset="-122"/>
            </a:endParaRPr>
          </a:p>
          <a:p>
            <a:pPr lvl="0">
              <a:spcAft>
                <a:spcPts val="1200"/>
              </a:spcAft>
              <a:defRPr/>
            </a:pPr>
            <a:endParaRPr kumimoji="0" lang="en-US" altLang="zh-CN"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加</a:t>
            </a:r>
            <a:r>
              <a:rPr lang="en-US" altLang="zh-CN" sz="2200" b="1" dirty="0">
                <a:solidFill>
                  <a:srgbClr val="FFFF00"/>
                </a:solidFill>
                <a:latin typeface="Microsoft YaHei" panose="020B0503020204020204" pitchFamily="34" charset="-122"/>
                <a:ea typeface="Microsoft YaHei" panose="020B0503020204020204" pitchFamily="34" charset="-122"/>
              </a:rPr>
              <a:t>6:7 </a:t>
            </a:r>
            <a:r>
              <a:rPr lang="zh-CN" altLang="en-US" sz="2200" b="1" dirty="0">
                <a:solidFill>
                  <a:srgbClr val="FFFF00"/>
                </a:solidFill>
                <a:latin typeface="Microsoft YaHei" panose="020B0503020204020204" pitchFamily="34" charset="-122"/>
                <a:ea typeface="Microsoft YaHei" panose="020B0503020204020204" pitchFamily="34" charset="-122"/>
              </a:rPr>
              <a:t>不要自欺，神是轻慢不得的。人种的是甚么，收的也是甚么。</a:t>
            </a:r>
            <a:r>
              <a:rPr lang="en-US" altLang="zh-CN" sz="2200" b="1" dirty="0">
                <a:solidFill>
                  <a:srgbClr val="FFFF00"/>
                </a:solidFill>
                <a:latin typeface="Microsoft YaHei" panose="020B0503020204020204" pitchFamily="34" charset="-122"/>
                <a:ea typeface="Microsoft YaHei" panose="020B0503020204020204" pitchFamily="34" charset="-122"/>
              </a:rPr>
              <a:t>6:8 </a:t>
            </a:r>
            <a:r>
              <a:rPr lang="zh-CN" altLang="en-US" sz="2200" b="1" dirty="0">
                <a:solidFill>
                  <a:srgbClr val="FFFF00"/>
                </a:solidFill>
                <a:latin typeface="Microsoft YaHei" panose="020B0503020204020204" pitchFamily="34" charset="-122"/>
                <a:ea typeface="Microsoft YaHei" panose="020B0503020204020204" pitchFamily="34" charset="-122"/>
              </a:rPr>
              <a:t>顺着情慾撒种的，必从情慾收败坏；顺着圣灵撒种的，必从圣灵收永生。</a:t>
            </a:r>
            <a:endParaRPr lang="zh-CN" altLang="en-US" sz="2200" b="1" dirty="0">
              <a:solidFill>
                <a:srgbClr val="FFFF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4157540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charRg st="113" end="18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676400" y="65158"/>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那我们为什么不信任神？</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grpSp>
        <p:nvGrpSpPr>
          <p:cNvPr id="2" name="Group 1"/>
          <p:cNvGrpSpPr/>
          <p:nvPr/>
        </p:nvGrpSpPr>
        <p:grpSpPr>
          <a:xfrm>
            <a:off x="6064768" y="861350"/>
            <a:ext cx="2850632" cy="4653641"/>
            <a:chOff x="6064768" y="861350"/>
            <a:chExt cx="2850632" cy="4653641"/>
          </a:xfrm>
        </p:grpSpPr>
        <p:pic>
          <p:nvPicPr>
            <p:cNvPr id="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064768" y="861350"/>
              <a:ext cx="2850632" cy="1446550"/>
            </a:xfrm>
            <a:prstGeom prst="rect">
              <a:avLst/>
            </a:prstGeom>
          </p:spPr>
          <p:txBody>
            <a:bodyPr wrap="square">
              <a:spAutoFit/>
            </a:bodyPr>
            <a:lstStyle/>
            <a:p>
              <a:pPr lvl="0" algn="ctr">
                <a:defRPr/>
              </a:pPr>
              <a:r>
                <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律法下对神的经历</a:t>
              </a:r>
            </a:p>
          </p:txBody>
        </p:sp>
      </p:grpSp>
      <p:sp>
        <p:nvSpPr>
          <p:cNvPr id="10" name="Rectangle 9"/>
          <p:cNvSpPr/>
          <p:nvPr/>
        </p:nvSpPr>
        <p:spPr>
          <a:xfrm>
            <a:off x="76198" y="902855"/>
            <a:ext cx="5105402" cy="2123658"/>
          </a:xfrm>
          <a:prstGeom prst="rect">
            <a:avLst/>
          </a:prstGeom>
        </p:spPr>
        <p:txBody>
          <a:bodyPr wrap="square">
            <a:spAutoFit/>
          </a:bodyPr>
          <a:lstStyle/>
          <a:p>
            <a:pPr lvl="0">
              <a:spcAft>
                <a:spcPts val="1200"/>
              </a:spcAft>
              <a:defRPr/>
            </a:pPr>
            <a:r>
              <a:rPr lang="zh-CN" altLang="en-US" sz="2200" b="1" dirty="0" smtClean="0">
                <a:solidFill>
                  <a:srgbClr val="FFFF00"/>
                </a:solidFill>
                <a:latin typeface="Microsoft YaHei" panose="020B0503020204020204" pitchFamily="34" charset="-122"/>
                <a:ea typeface="Microsoft YaHei" panose="020B0503020204020204" pitchFamily="34" charset="-122"/>
              </a:rPr>
              <a:t>罗</a:t>
            </a:r>
            <a:r>
              <a:rPr lang="en-US" altLang="zh-CN" sz="2200" b="1" dirty="0">
                <a:solidFill>
                  <a:srgbClr val="FFFF00"/>
                </a:solidFill>
                <a:latin typeface="Microsoft YaHei" panose="020B0503020204020204" pitchFamily="34" charset="-122"/>
                <a:ea typeface="Microsoft YaHei" panose="020B0503020204020204" pitchFamily="34" charset="-122"/>
              </a:rPr>
              <a:t>7:5 </a:t>
            </a:r>
            <a:r>
              <a:rPr lang="zh-CN" altLang="en-US" sz="2200" b="1" dirty="0">
                <a:solidFill>
                  <a:srgbClr val="FFFF00"/>
                </a:solidFill>
                <a:latin typeface="Microsoft YaHei" panose="020B0503020204020204" pitchFamily="34" charset="-122"/>
                <a:ea typeface="Microsoft YaHei" panose="020B0503020204020204" pitchFamily="34" charset="-122"/>
              </a:rPr>
              <a:t>因为我们属肉体的时候，那因律法而生的恶慾就在我们肢体中发动，以致结成死亡的果子。</a:t>
            </a:r>
            <a:r>
              <a:rPr lang="en-US" altLang="zh-CN" sz="2200" b="1" dirty="0">
                <a:solidFill>
                  <a:srgbClr val="FFFF00"/>
                </a:solidFill>
                <a:latin typeface="Microsoft YaHei" panose="020B0503020204020204" pitchFamily="34" charset="-122"/>
                <a:ea typeface="Microsoft YaHei" panose="020B0503020204020204" pitchFamily="34" charset="-122"/>
              </a:rPr>
              <a:t>7:6 </a:t>
            </a:r>
            <a:r>
              <a:rPr lang="zh-CN" altLang="en-US" sz="2200" b="1" dirty="0">
                <a:solidFill>
                  <a:srgbClr val="FFFF00"/>
                </a:solidFill>
                <a:latin typeface="Microsoft YaHei" panose="020B0503020204020204" pitchFamily="34" charset="-122"/>
                <a:ea typeface="Microsoft YaHei" panose="020B0503020204020204" pitchFamily="34" charset="-122"/>
              </a:rPr>
              <a:t>但我们既然在捆我们的律法上死了，现今就脱离了律法，叫我们服事主，要按着心灵（心灵：或作圣灵）的新样，不按着仪文的旧样。</a:t>
            </a:r>
            <a:endParaRPr kumimoji="0" lang="zh-CN" altLang="en-US" sz="22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endParaRPr>
          </a:p>
        </p:txBody>
      </p:sp>
      <p:sp>
        <p:nvSpPr>
          <p:cNvPr id="8" name="Rectangle 7"/>
          <p:cNvSpPr/>
          <p:nvPr/>
        </p:nvSpPr>
        <p:spPr>
          <a:xfrm>
            <a:off x="533400" y="3543300"/>
            <a:ext cx="5181600"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spcAft>
                <a:spcPts val="1800"/>
              </a:spcAft>
            </a:pPr>
            <a:r>
              <a:rPr lang="zh-CN" altLang="en-US" sz="3200" b="1" dirty="0" smtClean="0">
                <a:solidFill>
                  <a:srgbClr val="FF0000"/>
                </a:solidFill>
                <a:latin typeface="Microsoft YaHei" panose="020B0503020204020204" pitchFamily="34" charset="-122"/>
                <a:ea typeface="Microsoft YaHei" panose="020B0503020204020204" pitchFamily="34" charset="-122"/>
              </a:rPr>
              <a:t>这就是为什么走恩典信心的道路一开始最重要的就是能分清肉体和灵！</a:t>
            </a:r>
            <a:endParaRPr lang="en-US" altLang="zh-CN" sz="3200" b="1" dirty="0">
              <a:solidFill>
                <a:srgbClr val="FF000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39062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381000" y="952500"/>
            <a:ext cx="4419600" cy="2939266"/>
          </a:xfrm>
          <a:prstGeom prst="rect">
            <a:avLst/>
          </a:prstGeom>
        </p:spPr>
        <p:txBody>
          <a:bodyPr wrap="square">
            <a:spAutoFit/>
          </a:bodyPr>
          <a:lstStyle/>
          <a:p>
            <a:pPr marL="342900" indent="-342900">
              <a:spcAft>
                <a:spcPts val="1200"/>
              </a:spcAft>
              <a:buFont typeface="Arial" panose="020B0604020202020204" pitchFamily="34" charset="0"/>
              <a:buChar char="•"/>
              <a:defRPr/>
            </a:pPr>
            <a:r>
              <a:rPr lang="zh-CN" altLang="en-US" sz="5500" b="1" dirty="0">
                <a:solidFill>
                  <a:schemeClr val="bg1"/>
                </a:solidFill>
                <a:latin typeface="Microsoft YaHei" panose="020B0503020204020204" pitchFamily="34" charset="-122"/>
                <a:ea typeface="Microsoft YaHei" panose="020B0503020204020204" pitchFamily="34" charset="-122"/>
              </a:rPr>
              <a:t>不信</a:t>
            </a:r>
            <a:r>
              <a:rPr lang="zh-CN" altLang="en-US" sz="5500" b="1" dirty="0" smtClean="0">
                <a:solidFill>
                  <a:schemeClr val="bg1"/>
                </a:solidFill>
                <a:latin typeface="Microsoft YaHei" panose="020B0503020204020204" pitchFamily="34" charset="-122"/>
                <a:ea typeface="Microsoft YaHei" panose="020B0503020204020204" pitchFamily="34" charset="-122"/>
              </a:rPr>
              <a:t>神的话</a:t>
            </a:r>
            <a:endParaRPr lang="en-US" altLang="zh-CN" sz="5500" b="1" dirty="0">
              <a:solidFill>
                <a:schemeClr val="bg1"/>
              </a:solidFill>
              <a:latin typeface="Microsoft YaHei" panose="020B0503020204020204" pitchFamily="34" charset="-122"/>
              <a:ea typeface="Microsoft YaHei" panose="020B0503020204020204" pitchFamily="34" charset="-122"/>
            </a:endParaRPr>
          </a:p>
          <a:p>
            <a:pPr marL="342900" indent="-342900">
              <a:spcAft>
                <a:spcPts val="1200"/>
              </a:spcAft>
              <a:buFont typeface="Arial" panose="020B0604020202020204" pitchFamily="34" charset="0"/>
              <a:buChar char="•"/>
              <a:defRPr/>
            </a:pPr>
            <a:r>
              <a:rPr lang="zh-CN" altLang="en-US" sz="5500" b="1" dirty="0">
                <a:solidFill>
                  <a:schemeClr val="accent6"/>
                </a:solidFill>
                <a:latin typeface="Microsoft YaHei" panose="020B0503020204020204" pitchFamily="34" charset="-122"/>
                <a:ea typeface="Microsoft YaHei" panose="020B0503020204020204" pitchFamily="34" charset="-122"/>
              </a:rPr>
              <a:t>不顺服神</a:t>
            </a:r>
            <a:endParaRPr lang="en-US" altLang="zh-CN" sz="5500" b="1" dirty="0">
              <a:solidFill>
                <a:schemeClr val="accent6"/>
              </a:solidFill>
              <a:latin typeface="Microsoft YaHei" panose="020B0503020204020204" pitchFamily="34" charset="-122"/>
              <a:ea typeface="Microsoft YaHei" panose="020B0503020204020204" pitchFamily="34" charset="-122"/>
            </a:endParaRPr>
          </a:p>
          <a:p>
            <a:pPr marL="342900" lvl="0" indent="-342900">
              <a:spcAft>
                <a:spcPts val="1200"/>
              </a:spcAft>
              <a:buFont typeface="Arial" panose="020B0604020202020204" pitchFamily="34" charset="0"/>
              <a:buChar char="•"/>
              <a:defRPr/>
            </a:pPr>
            <a:r>
              <a:rPr lang="zh-CN" altLang="en-US" sz="5500" b="1" dirty="0" smtClean="0">
                <a:solidFill>
                  <a:schemeClr val="accent6"/>
                </a:solidFill>
                <a:latin typeface="Microsoft YaHei" panose="020B0503020204020204" pitchFamily="34" charset="-122"/>
                <a:ea typeface="Microsoft YaHei" panose="020B0503020204020204" pitchFamily="34" charset="-122"/>
              </a:rPr>
              <a:t>惧怕</a:t>
            </a:r>
            <a:endParaRPr lang="en-US" altLang="zh-CN" sz="5500" b="1" dirty="0">
              <a:solidFill>
                <a:schemeClr val="accent6"/>
              </a:solidFill>
              <a:latin typeface="Microsoft YaHei" panose="020B0503020204020204" pitchFamily="34" charset="-122"/>
              <a:ea typeface="Microsoft YaHei" panose="020B0503020204020204" pitchFamily="34" charset="-122"/>
            </a:endParaRPr>
          </a:p>
        </p:txBody>
      </p:sp>
      <p:sp>
        <p:nvSpPr>
          <p:cNvPr id="8" name="TextBox 7"/>
          <p:cNvSpPr txBox="1"/>
          <p:nvPr/>
        </p:nvSpPr>
        <p:spPr>
          <a:xfrm>
            <a:off x="1279803" y="65158"/>
            <a:ext cx="634019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第一次进迦南地失败的原因</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pic>
        <p:nvPicPr>
          <p:cNvPr id="7" name="Picture 2" descr="Image result for israelites scared of canaanites"/>
          <p:cNvPicPr>
            <a:picLocks noChangeAspect="1" noChangeArrowheads="1"/>
          </p:cNvPicPr>
          <p:nvPr/>
        </p:nvPicPr>
        <p:blipFill rotWithShape="1">
          <a:blip r:embed="rId3">
            <a:extLst>
              <a:ext uri="{28A0092B-C50C-407E-A947-70E740481C1C}">
                <a14:useLocalDpi xmlns:a14="http://schemas.microsoft.com/office/drawing/2010/main" val="0"/>
              </a:ext>
            </a:extLst>
          </a:blip>
          <a:srcRect l="49954"/>
          <a:stretch/>
        </p:blipFill>
        <p:spPr bwMode="auto">
          <a:xfrm>
            <a:off x="5715000" y="788284"/>
            <a:ext cx="3124200" cy="468206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248400" y="1866900"/>
            <a:ext cx="2552700" cy="3477875"/>
          </a:xfrm>
          <a:prstGeom prst="rect">
            <a:avLst/>
          </a:prstGeom>
          <a:effectLst>
            <a:glow rad="228600">
              <a:schemeClr val="accent6">
                <a:satMod val="175000"/>
                <a:alpha val="40000"/>
              </a:schemeClr>
            </a:glow>
          </a:effectLst>
        </p:spPr>
        <p:txBody>
          <a:bodyPr wrap="square">
            <a:spAutoFit/>
          </a:bodyPr>
          <a:lstStyle/>
          <a:p>
            <a:pPr lvl="0">
              <a:spcAft>
                <a:spcPts val="1200"/>
              </a:spcAft>
              <a:defRPr/>
            </a:pPr>
            <a:r>
              <a:rPr lang="zh-CN" altLang="en-US" sz="3600" b="1" dirty="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亚摩利</a:t>
            </a:r>
            <a:r>
              <a:rPr lang="zh-CN" altLang="en-US" sz="3600" b="1" dirty="0" smtClean="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人 </a:t>
            </a:r>
            <a:r>
              <a:rPr lang="en-US" altLang="zh-CN" sz="3600" b="1" dirty="0" smtClean="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Amorite: bitter</a:t>
            </a:r>
            <a:r>
              <a:rPr lang="en-US" altLang="zh-CN" sz="3600" b="1" dirty="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 a rebel; a </a:t>
            </a:r>
            <a:r>
              <a:rPr lang="en-US" altLang="zh-CN" sz="3600" b="1" dirty="0" smtClean="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babbler </a:t>
            </a:r>
            <a:r>
              <a:rPr lang="zh-CN" altLang="en-US" sz="2000" b="1" dirty="0" smtClean="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a:t>
            </a:r>
            <a:r>
              <a:rPr lang="en-US" altLang="zh-CN" sz="2000" b="1" dirty="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Hitchcock's Bible Names</a:t>
            </a:r>
            <a:r>
              <a:rPr lang="zh-CN" altLang="en-US" sz="2000" b="1" dirty="0" smtClean="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a:t>
            </a:r>
            <a:endParaRPr lang="zh-CN" altLang="en-US" sz="2000" b="1" dirty="0">
              <a:ln w="12700">
                <a:solidFill>
                  <a:schemeClr val="tx1"/>
                </a:solidFill>
              </a:ln>
              <a:solidFill>
                <a:srgbClr val="00206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52465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952530"/>
            <a:ext cx="9036205" cy="47243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5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信心（</a:t>
            </a:r>
            <a:r>
              <a:rPr kumimoji="0" lang="en-US" altLang="zh-CN" sz="45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faith, </a:t>
            </a:r>
            <a:r>
              <a:rPr kumimoji="0" lang="en-US" altLang="zh-CN" sz="4500" b="1" i="0" u="none" strike="noStrike" kern="1200" cap="none" spc="0" normalizeH="0" baseline="0" noProof="0" dirty="0" err="1" smtClean="0">
                <a:ln>
                  <a:noFill/>
                </a:ln>
                <a:solidFill>
                  <a:srgbClr val="FF0000"/>
                </a:solidFill>
                <a:effectLst/>
                <a:uLnTx/>
                <a:uFillTx/>
                <a:latin typeface="楷体" panose="02010609060101010101" pitchFamily="49" charset="-122"/>
                <a:ea typeface="楷体" panose="02010609060101010101" pitchFamily="49" charset="-122"/>
                <a:cs typeface="+mn-cs"/>
              </a:rPr>
              <a:t>pistis</a:t>
            </a:r>
            <a:r>
              <a:rPr kumimoji="0" lang="en-US" altLang="zh-CN" sz="45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a:t>
            </a:r>
          </a:p>
          <a:p>
            <a:pPr marL="914400" marR="0" lvl="0" indent="-914400" algn="l" defTabSz="914400" rtl="0" eaLnBrk="1" fontAlgn="auto" latinLnBrk="0" hangingPunct="1">
              <a:lnSpc>
                <a:spcPct val="100000"/>
              </a:lnSpc>
              <a:spcBef>
                <a:spcPts val="0"/>
              </a:spcBef>
              <a:spcAft>
                <a:spcPts val="0"/>
              </a:spcAft>
              <a:buClrTx/>
              <a:buSzTx/>
              <a:buFontTx/>
              <a:buAutoNum type="alphaLcPeriod"/>
              <a:tabLst/>
              <a:defRPr/>
            </a:pPr>
            <a:r>
              <a:rPr kumimoji="0" lang="en-US" altLang="zh-CN" sz="3200" b="1" i="0" u="none" strike="noStrike" kern="1200" cap="none" spc="0" normalizeH="0" baseline="0" noProof="0" dirty="0" smtClean="0">
                <a:ln>
                  <a:noFill/>
                </a:ln>
                <a:solidFill>
                  <a:srgbClr val="FFFF00"/>
                </a:solidFill>
                <a:effectLst/>
                <a:uLnTx/>
                <a:uFillTx/>
                <a:latin typeface="楷体" panose="02010609060101010101" pitchFamily="49" charset="-122"/>
                <a:ea typeface="楷体" panose="02010609060101010101" pitchFamily="49" charset="-122"/>
                <a:cs typeface="+mn-cs"/>
              </a:rPr>
              <a:t>Persuasion </a:t>
            </a:r>
            <a:r>
              <a:rPr kumimoji="0" lang="zh-CN" altLang="en-US" sz="3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rPr>
              <a:t>被说服</a:t>
            </a:r>
            <a:endParaRPr kumimoji="0" lang="en-US" altLang="zh-CN" sz="3200" b="1" i="0" u="none" strike="noStrike" kern="1200" cap="none" spc="0" normalizeH="0" baseline="0" noProof="0" dirty="0" smtClean="0">
              <a:ln>
                <a:noFill/>
              </a:ln>
              <a:solidFill>
                <a:srgbClr val="FF0000"/>
              </a:solidFill>
              <a:effectLst/>
              <a:uLnTx/>
              <a:uFillTx/>
              <a:latin typeface="楷体" panose="02010609060101010101" pitchFamily="49" charset="-122"/>
              <a:ea typeface="楷体" panose="02010609060101010101" pitchFamily="49" charset="-122"/>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lphaLcPeriod"/>
              <a:tabLst/>
              <a:defRPr/>
            </a:pPr>
            <a:r>
              <a:rPr kumimoji="0" lang="en-US" sz="3200" b="1" i="0" u="none" strike="noStrike" kern="1200" cap="none" spc="0" normalizeH="0" baseline="0" noProof="0" dirty="0" smtClean="0">
                <a:ln>
                  <a:noFill/>
                </a:ln>
                <a:solidFill>
                  <a:srgbClr val="FFFF00"/>
                </a:solidFill>
                <a:effectLst/>
                <a:uLnTx/>
                <a:uFillTx/>
                <a:latin typeface="楷体" panose="02010609060101010101" pitchFamily="49" charset="-122"/>
                <a:ea typeface="楷体" panose="02010609060101010101" pitchFamily="49" charset="-122"/>
                <a:cs typeface="+mn-cs"/>
              </a:rPr>
              <a:t>Conviction (of religious truth)</a:t>
            </a:r>
            <a:r>
              <a:rPr kumimoji="0" lang="zh-CN" alt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rPr>
              <a:t>笃定</a:t>
            </a:r>
            <a:endParaRPr kumimoji="0" 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lphaLcPeriod"/>
              <a:tabLst/>
              <a:defRPr/>
            </a:pPr>
            <a:r>
              <a:rPr kumimoji="0" lang="en-US" sz="3200" b="1" i="0" u="none" strike="noStrike" kern="1200" cap="none" spc="0" normalizeH="0" baseline="0" noProof="0" dirty="0" smtClean="0">
                <a:ln>
                  <a:noFill/>
                </a:ln>
                <a:solidFill>
                  <a:srgbClr val="FFFF00"/>
                </a:solidFill>
                <a:effectLst/>
                <a:uLnTx/>
                <a:uFillTx/>
                <a:latin typeface="楷体" panose="02010609060101010101" pitchFamily="49" charset="-122"/>
                <a:ea typeface="楷体" panose="02010609060101010101" pitchFamily="49" charset="-122"/>
                <a:cs typeface="+mn-cs"/>
              </a:rPr>
              <a:t>Reliance upon Christ for salvation   </a:t>
            </a:r>
            <a:r>
              <a:rPr kumimoji="0" lang="zh-CN" alt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rPr>
              <a:t>在救恩方面对基督的全然依靠</a:t>
            </a:r>
            <a:endParaRPr kumimoji="0" 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lphaLcPeriod"/>
              <a:tabLst/>
              <a:defRPr/>
            </a:pPr>
            <a:r>
              <a:rPr kumimoji="0" lang="en-US" sz="3200" b="1" i="0" u="none" strike="noStrike" kern="1200" cap="none" spc="0" normalizeH="0" baseline="0" noProof="0" dirty="0" smtClean="0">
                <a:ln>
                  <a:noFill/>
                </a:ln>
                <a:solidFill>
                  <a:srgbClr val="FFFF00"/>
                </a:solidFill>
                <a:effectLst/>
                <a:uLnTx/>
                <a:uFillTx/>
                <a:latin typeface="楷体" panose="02010609060101010101" pitchFamily="49" charset="-122"/>
                <a:ea typeface="楷体" panose="02010609060101010101" pitchFamily="49" charset="-122"/>
                <a:cs typeface="+mn-cs"/>
              </a:rPr>
              <a:t>Constancy in such profession         </a:t>
            </a:r>
            <a:r>
              <a:rPr kumimoji="0" lang="zh-CN" alt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rPr>
              <a:t>恒定于上</a:t>
            </a:r>
            <a:r>
              <a:rPr kumimoji="0" lang="zh-CN" altLang="en-US" sz="3200" b="1" i="0" u="none" strike="noStrike" kern="1200" cap="none" spc="0" normalizeH="0" baseline="0" noProof="0" dirty="0">
                <a:ln>
                  <a:noFill/>
                </a:ln>
                <a:solidFill>
                  <a:srgbClr val="00B0F0"/>
                </a:solidFill>
                <a:effectLst/>
                <a:uLnTx/>
                <a:uFillTx/>
                <a:latin typeface="楷体" panose="02010609060101010101" pitchFamily="49" charset="-122"/>
                <a:ea typeface="楷体" panose="02010609060101010101" pitchFamily="49" charset="-122"/>
                <a:cs typeface="+mn-cs"/>
              </a:rPr>
              <a:t>述信</a:t>
            </a:r>
            <a:r>
              <a:rPr kumimoji="0" lang="zh-CN" alt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rPr>
              <a:t>仰宣称</a:t>
            </a:r>
            <a:endParaRPr kumimoji="0" 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endParaRPr>
          </a:p>
          <a:p>
            <a:pPr marL="914400" marR="0" lvl="0" indent="-914400" algn="l" defTabSz="914400" rtl="0" eaLnBrk="1" fontAlgn="auto" latinLnBrk="0" hangingPunct="1">
              <a:lnSpc>
                <a:spcPct val="100000"/>
              </a:lnSpc>
              <a:spcBef>
                <a:spcPts val="0"/>
              </a:spcBef>
              <a:spcAft>
                <a:spcPts val="0"/>
              </a:spcAft>
              <a:buClrTx/>
              <a:buSzTx/>
              <a:buFontTx/>
              <a:buAutoNum type="alphaLcPeriod"/>
              <a:tabLst/>
              <a:defRPr/>
            </a:pPr>
            <a:r>
              <a:rPr kumimoji="0" lang="en-US" sz="3200" b="1" i="0" u="none" strike="noStrike" kern="1200" cap="none" spc="0" normalizeH="0" baseline="0" noProof="0" dirty="0" smtClean="0">
                <a:ln>
                  <a:noFill/>
                </a:ln>
                <a:solidFill>
                  <a:srgbClr val="FFFF00"/>
                </a:solidFill>
                <a:effectLst/>
                <a:uLnTx/>
                <a:uFillTx/>
                <a:latin typeface="楷体" panose="02010609060101010101" pitchFamily="49" charset="-122"/>
                <a:ea typeface="楷体" panose="02010609060101010101" pitchFamily="49" charset="-122"/>
                <a:cs typeface="+mn-cs"/>
              </a:rPr>
              <a:t>The system of Gospel truth itself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00"/>
                </a:solidFill>
                <a:effectLst/>
                <a:uLnTx/>
                <a:uFillTx/>
                <a:latin typeface="楷体" panose="02010609060101010101" pitchFamily="49" charset="-122"/>
                <a:ea typeface="楷体" panose="02010609060101010101" pitchFamily="49" charset="-122"/>
                <a:cs typeface="+mn-cs"/>
              </a:rPr>
              <a:t>	</a:t>
            </a:r>
            <a:r>
              <a:rPr kumimoji="0" lang="zh-CN" alt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rPr>
              <a:t>福音真</a:t>
            </a:r>
            <a:r>
              <a:rPr kumimoji="0" lang="zh-CN" altLang="en-US" sz="3200" b="1" i="0" u="none" strike="noStrike" kern="1200" cap="none" spc="0" normalizeH="0" baseline="0" noProof="0" dirty="0">
                <a:ln>
                  <a:noFill/>
                </a:ln>
                <a:solidFill>
                  <a:srgbClr val="00B0F0"/>
                </a:solidFill>
                <a:effectLst/>
                <a:uLnTx/>
                <a:uFillTx/>
                <a:latin typeface="楷体" panose="02010609060101010101" pitchFamily="49" charset="-122"/>
                <a:ea typeface="楷体" panose="02010609060101010101" pitchFamily="49" charset="-122"/>
                <a:cs typeface="+mn-cs"/>
              </a:rPr>
              <a:t>理体</a:t>
            </a:r>
            <a:r>
              <a:rPr kumimoji="0" lang="zh-CN" altLang="en-US" sz="3200" b="1" i="0" u="none" strike="noStrike" kern="1200" cap="none" spc="0" normalizeH="0" baseline="0" noProof="0" dirty="0" smtClean="0">
                <a:ln>
                  <a:noFill/>
                </a:ln>
                <a:solidFill>
                  <a:srgbClr val="00B0F0"/>
                </a:solidFill>
                <a:effectLst/>
                <a:uLnTx/>
                <a:uFillTx/>
                <a:latin typeface="楷体" panose="02010609060101010101" pitchFamily="49" charset="-122"/>
                <a:ea typeface="楷体" panose="02010609060101010101" pitchFamily="49" charset="-122"/>
                <a:cs typeface="+mn-cs"/>
              </a:rPr>
              <a:t>系</a:t>
            </a:r>
            <a:endParaRPr kumimoji="0" lang="en-US" sz="3200" b="1" i="0" u="none" strike="noStrike" kern="1200" cap="none" spc="0" normalizeH="0" baseline="0" noProof="0" dirty="0">
              <a:ln>
                <a:noFill/>
              </a:ln>
              <a:solidFill>
                <a:srgbClr val="00FFFF"/>
              </a:solidFill>
              <a:effectLst/>
              <a:uLnTx/>
              <a:uFillTx/>
              <a:latin typeface="楷体" panose="02010609060101010101" pitchFamily="49" charset="-122"/>
              <a:ea typeface="楷体" panose="02010609060101010101" pitchFamily="49" charset="-122"/>
              <a:cs typeface="+mn-cs"/>
            </a:endParaRPr>
          </a:p>
        </p:txBody>
      </p:sp>
      <p:cxnSp>
        <p:nvCxnSpPr>
          <p:cNvPr id="8" name="Straight Connector 7"/>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3002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什么叫相信神或相信神的</a:t>
            </a:r>
            <a:r>
              <a:rPr lang="zh-CN" altLang="en-US" sz="4000" b="1" noProof="0" dirty="0" smtClean="0">
                <a:solidFill>
                  <a:srgbClr val="00FFFF"/>
                </a:solidFill>
                <a:latin typeface="微软雅黑" panose="020B0503020204020204" pitchFamily="34" charset="-122"/>
                <a:ea typeface="微软雅黑" panose="020B0503020204020204" pitchFamily="34" charset="-122"/>
              </a:rPr>
              <a:t>话？</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11739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81000" y="1069181"/>
            <a:ext cx="8458200" cy="3693319"/>
          </a:xfrm>
          <a:prstGeom prst="rect">
            <a:avLst/>
          </a:prstGeom>
        </p:spPr>
        <p:txBody>
          <a:bodyPr wrap="square">
            <a:spAutoFit/>
          </a:bodyPr>
          <a:lstStyle/>
          <a:p>
            <a:r>
              <a:rPr lang="zh-CN" altLang="en-US" sz="3600" b="1" dirty="0" smtClean="0">
                <a:solidFill>
                  <a:srgbClr val="FF0000"/>
                </a:solidFill>
                <a:latin typeface="Microsoft YaHei" panose="020B0503020204020204" pitchFamily="34" charset="-122"/>
                <a:ea typeface="Microsoft YaHei" panose="020B0503020204020204" pitchFamily="34" charset="-122"/>
              </a:rPr>
              <a:t>信任 </a:t>
            </a:r>
            <a:r>
              <a:rPr lang="en-US" altLang="zh-CN" sz="3600" b="1" dirty="0" smtClean="0">
                <a:solidFill>
                  <a:srgbClr val="FF0000"/>
                </a:solidFill>
                <a:latin typeface="Microsoft YaHei" panose="020B0503020204020204" pitchFamily="34" charset="-122"/>
                <a:ea typeface="Microsoft YaHei" panose="020B0503020204020204" pitchFamily="34" charset="-122"/>
              </a:rPr>
              <a:t>(TRUST)</a:t>
            </a:r>
            <a:endParaRPr lang="en-US" sz="3600" b="1" dirty="0" smtClean="0">
              <a:solidFill>
                <a:srgbClr val="FF0000"/>
              </a:solidFill>
              <a:latin typeface="Microsoft YaHei" panose="020B0503020204020204" pitchFamily="34" charset="-122"/>
              <a:ea typeface="Microsoft YaHei" panose="020B0503020204020204" pitchFamily="34" charset="-122"/>
            </a:endParaRPr>
          </a:p>
          <a:p>
            <a:r>
              <a:rPr lang="en-US" sz="2400" b="1" dirty="0" smtClean="0">
                <a:solidFill>
                  <a:srgbClr val="FFFF00"/>
                </a:solidFill>
              </a:rPr>
              <a:t>Main Definition by Merriam-Webster Dictionary</a:t>
            </a:r>
          </a:p>
          <a:p>
            <a:pPr marL="457200" indent="-457200">
              <a:buFont typeface="Arial" panose="020B0604020202020204" pitchFamily="34" charset="0"/>
              <a:buChar char="•"/>
            </a:pPr>
            <a:r>
              <a:rPr lang="en-US" altLang="zh-CN" sz="3000" b="1" dirty="0" smtClean="0">
                <a:solidFill>
                  <a:srgbClr val="FFFF00"/>
                </a:solidFill>
                <a:latin typeface="Microsoft YaHei" panose="020B0503020204020204" pitchFamily="34" charset="-122"/>
                <a:ea typeface="Microsoft YaHei" panose="020B0503020204020204" pitchFamily="34" charset="-122"/>
              </a:rPr>
              <a:t>A</a:t>
            </a:r>
            <a:r>
              <a:rPr lang="en-US" sz="3000" b="1" dirty="0" smtClean="0">
                <a:solidFill>
                  <a:srgbClr val="FFFF00"/>
                </a:solidFill>
                <a:latin typeface="Microsoft YaHei" panose="020B0503020204020204" pitchFamily="34" charset="-122"/>
                <a:ea typeface="Microsoft YaHei" panose="020B0503020204020204" pitchFamily="34" charset="-122"/>
              </a:rPr>
              <a:t>ssured reliance on the character, ability, strength, or truth of someone or something </a:t>
            </a:r>
          </a:p>
          <a:p>
            <a:pPr marL="457200" indent="-457200">
              <a:buFont typeface="Arial" panose="020B0604020202020204" pitchFamily="34" charset="0"/>
              <a:buChar char="•"/>
            </a:pPr>
            <a:r>
              <a:rPr lang="zh-CN" altLang="en-US" sz="3000" b="1" dirty="0" smtClean="0">
                <a:solidFill>
                  <a:srgbClr val="FFFF00"/>
                </a:solidFill>
                <a:latin typeface="Microsoft YaHei" panose="020B0503020204020204" pitchFamily="34" charset="-122"/>
                <a:ea typeface="Microsoft YaHei" panose="020B0503020204020204" pitchFamily="34" charset="-122"/>
              </a:rPr>
              <a:t>对某人（或某物）的品格、能力、或真实性有把握而产生的依靠</a:t>
            </a:r>
            <a:endParaRPr lang="en-US" sz="3000" b="1" dirty="0" smtClean="0">
              <a:solidFill>
                <a:srgbClr val="FFFF00"/>
              </a:solidFill>
              <a:latin typeface="Microsoft YaHei" panose="020B0503020204020204" pitchFamily="34" charset="-122"/>
              <a:ea typeface="Microsoft YaHei" panose="020B0503020204020204" pitchFamily="34" charset="-122"/>
            </a:endParaRPr>
          </a:p>
          <a:p>
            <a:endParaRPr lang="en-US" sz="2400" b="1" dirty="0">
              <a:solidFill>
                <a:srgbClr val="FFFF00"/>
              </a:solidFill>
            </a:endParaRPr>
          </a:p>
        </p:txBody>
      </p:sp>
      <p:sp>
        <p:nvSpPr>
          <p:cNvPr id="8" name="TextBox 7"/>
          <p:cNvSpPr txBox="1"/>
          <p:nvPr/>
        </p:nvSpPr>
        <p:spPr>
          <a:xfrm>
            <a:off x="1300242"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什么叫相信神或相信神的</a:t>
            </a:r>
            <a:r>
              <a:rPr lang="zh-CN" altLang="en-US" sz="4000" b="1" noProof="0" dirty="0" smtClean="0">
                <a:solidFill>
                  <a:srgbClr val="00FFFF"/>
                </a:solidFill>
                <a:latin typeface="微软雅黑" panose="020B0503020204020204" pitchFamily="34" charset="-122"/>
                <a:ea typeface="微软雅黑" panose="020B0503020204020204" pitchFamily="34" charset="-122"/>
              </a:rPr>
              <a:t>话？</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cxnSp>
        <p:nvCxnSpPr>
          <p:cNvPr id="6" name="Straight Connector 5"/>
          <p:cNvCxnSpPr/>
          <p:nvPr/>
        </p:nvCxnSpPr>
        <p:spPr>
          <a:xfrm>
            <a:off x="76200" y="876300"/>
            <a:ext cx="9036205" cy="0"/>
          </a:xfrm>
          <a:prstGeom prst="line">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22683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arn(inVertical)">
                                      <p:cBhvr>
                                        <p:cTn id="10" dur="500"/>
                                        <p:tgtEl>
                                          <p:spTgt spid="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arn(inVertical)">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76198" y="902855"/>
            <a:ext cx="5410202" cy="470898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申</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1:19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我们照着耶和华我们　神所吩咐的从何烈山起行，经过你们所看见那大而可怕的旷野，往亚摩利人的山地去，到了加低斯巴尼亚。</a:t>
            </a:r>
            <a:r>
              <a:rPr kumimoji="0" lang="en-US" altLang="zh-CN"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1:20 </a:t>
            </a: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我对你们说：你们已经到了耶和华我们　神所赐给我们的亚摩利人之山地。</a:t>
            </a:r>
            <a:r>
              <a:rPr kumimoji="0" lang="en-US" altLang="zh-CN"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1:21 </a:t>
            </a: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看哪，耶和华你的　神已将那地摆在你面前，你要照耶和华你列祖的　神所说的上去得那地为业；不要惧怕，也不要惊惶。</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1:22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你们都就近我来说：我们要先打发人去，为我们窥探那地，将我们上去该走何道，必进何城，都回报我们。</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1:23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这话我以为美，就从你们中间选了十二个人，每支派一人。</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1:24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于是他们起身上山地去，到以实各谷，窥探那地</a:t>
            </a: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 </a:t>
            </a:r>
            <a:r>
              <a:rPr kumimoji="0" lang="en-US" altLang="zh-CN"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1:25 </a:t>
            </a: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他们手里拿着那地的果子下来，到我们那里，回报说：耶和华我们的　神所赐给我们的是美地。</a:t>
            </a:r>
          </a:p>
        </p:txBody>
      </p:sp>
      <p:sp>
        <p:nvSpPr>
          <p:cNvPr id="8" name="TextBox 7"/>
          <p:cNvSpPr txBox="1"/>
          <p:nvPr/>
        </p:nvSpPr>
        <p:spPr>
          <a:xfrm>
            <a:off x="1676400" y="65158"/>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第一次进应许之地的经历</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pic>
        <p:nvPicPr>
          <p:cNvPr id="6" name="Picture 2" descr="https://auxano2010.files.wordpress.com/2014/02/slide271.jpg"/>
          <p:cNvPicPr>
            <a:picLocks noChangeAspect="1" noChangeArrowheads="1"/>
          </p:cNvPicPr>
          <p:nvPr/>
        </p:nvPicPr>
        <p:blipFill rotWithShape="1">
          <a:blip r:embed="rId3">
            <a:extLst>
              <a:ext uri="{28A0092B-C50C-407E-A947-70E740481C1C}">
                <a14:useLocalDpi xmlns:a14="http://schemas.microsoft.com/office/drawing/2010/main" val="0"/>
              </a:ext>
            </a:extLst>
          </a:blip>
          <a:srcRect l="29999" r="2223"/>
          <a:stretch/>
        </p:blipFill>
        <p:spPr bwMode="auto">
          <a:xfrm>
            <a:off x="5444293" y="1104900"/>
            <a:ext cx="3657600" cy="404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5394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5" name="Rectangle 4"/>
          <p:cNvSpPr/>
          <p:nvPr/>
        </p:nvSpPr>
        <p:spPr>
          <a:xfrm>
            <a:off x="76198" y="902855"/>
            <a:ext cx="5410202" cy="4401205"/>
          </a:xfrm>
          <a:prstGeom prst="rect">
            <a:avLst/>
          </a:prstGeom>
        </p:spPr>
        <p:txBody>
          <a:bodyPr wrap="square">
            <a:spAutoFit/>
          </a:bodyPr>
          <a:lstStyle/>
          <a:p>
            <a:pPr lvl="0">
              <a:spcAft>
                <a:spcPts val="1200"/>
              </a:spcAft>
              <a:defRPr/>
            </a:pP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申</a:t>
            </a:r>
            <a:r>
              <a:rPr kumimoji="0" lang="en-US" altLang="zh-CN"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1:26 </a:t>
            </a: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你们却不肯上去，竟违背了耶和华你们　神的命令，</a:t>
            </a:r>
            <a:r>
              <a:rPr kumimoji="0" lang="en-US" altLang="zh-CN"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1:27 </a:t>
            </a:r>
            <a:r>
              <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cs typeface="+mn-cs"/>
              </a:rPr>
              <a:t>在帐棚内发怨言说：耶和华因为恨我们，所以将我们从埃及地领出来，要交在亚摩利人手中，除灭我们。</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1:28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我们上那里去呢？我们的弟兄使我们的心消化，说那地的民比我们又大又高，城邑又广大又坚固，高得顶天，并且我们在那里看见亚衲族的人。</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1:29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我就对你们说：不要惊恐，也不要怕他们。</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1:30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在你们前面行的耶和华你们的　神必为你们争战，正如他在埃及和旷野，在你们眼前所行的一样。</a:t>
            </a:r>
            <a:r>
              <a:rPr kumimoji="0" lang="en-US" altLang="zh-CN"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1:31 </a:t>
            </a:r>
            <a:r>
              <a:rPr kumimoji="0" lang="zh-CN" altLang="en-US" sz="2000" b="1" i="0" u="none" strike="noStrike" kern="1200" cap="none" spc="0" normalizeH="0" baseline="0" noProof="0" dirty="0">
                <a:ln>
                  <a:noFill/>
                </a:ln>
                <a:solidFill>
                  <a:srgbClr val="FFFF00"/>
                </a:solidFill>
                <a:effectLst/>
                <a:uLnTx/>
                <a:uFillTx/>
                <a:latin typeface="Microsoft YaHei" panose="020B0503020204020204" pitchFamily="34" charset="-122"/>
                <a:ea typeface="Microsoft YaHei" panose="020B0503020204020204" pitchFamily="34" charset="-122"/>
                <a:cs typeface="+mn-cs"/>
              </a:rPr>
              <a:t>你们在旷野所行的路上，也曾见耶和华你们的　神抚养你们，如同人抚养儿子一般，直等你们来到这地方</a:t>
            </a:r>
            <a:r>
              <a:rPr kumimoji="0" lang="zh-CN" altLang="en-US" sz="2000" b="1" i="0" u="none" strike="noStrike" kern="1200" cap="none" spc="0" normalizeH="0" baseline="0" noProof="0" dirty="0" smtClean="0">
                <a:ln>
                  <a:noFill/>
                </a:ln>
                <a:solidFill>
                  <a:srgbClr val="FFFF00"/>
                </a:solidFill>
                <a:effectLst/>
                <a:uLnTx/>
                <a:uFillTx/>
                <a:latin typeface="Microsoft YaHei" panose="020B0503020204020204" pitchFamily="34" charset="-122"/>
                <a:ea typeface="Microsoft YaHei" panose="020B0503020204020204" pitchFamily="34" charset="-122"/>
                <a:cs typeface="+mn-cs"/>
              </a:rPr>
              <a:t>。</a:t>
            </a:r>
            <a:r>
              <a:rPr lang="zh-CN" altLang="en-US" sz="2000" b="1" dirty="0">
                <a:solidFill>
                  <a:srgbClr val="FF0000"/>
                </a:solidFill>
                <a:latin typeface="Microsoft YaHei" panose="020B0503020204020204" pitchFamily="34" charset="-122"/>
                <a:ea typeface="Microsoft YaHei" panose="020B0503020204020204" pitchFamily="34" charset="-122"/>
              </a:rPr>
              <a:t>申</a:t>
            </a:r>
            <a:r>
              <a:rPr lang="en-US" altLang="zh-CN" sz="2000" b="1" dirty="0">
                <a:solidFill>
                  <a:srgbClr val="FF0000"/>
                </a:solidFill>
                <a:latin typeface="Microsoft YaHei" panose="020B0503020204020204" pitchFamily="34" charset="-122"/>
                <a:ea typeface="Microsoft YaHei" panose="020B0503020204020204" pitchFamily="34" charset="-122"/>
              </a:rPr>
              <a:t>1:32 </a:t>
            </a:r>
            <a:r>
              <a:rPr lang="zh-CN" altLang="en-US" sz="2000" b="1" dirty="0">
                <a:solidFill>
                  <a:srgbClr val="FF0000"/>
                </a:solidFill>
                <a:latin typeface="Microsoft YaHei" panose="020B0503020204020204" pitchFamily="34" charset="-122"/>
                <a:ea typeface="Microsoft YaHei" panose="020B0503020204020204" pitchFamily="34" charset="-122"/>
              </a:rPr>
              <a:t>你们在这事上却不信耶和华你们的　神</a:t>
            </a:r>
            <a:r>
              <a:rPr lang="zh-CN" altLang="en-US" sz="2000" b="1" dirty="0" smtClean="0">
                <a:solidFill>
                  <a:srgbClr val="FF0000"/>
                </a:solidFill>
                <a:latin typeface="Microsoft YaHei" panose="020B0503020204020204" pitchFamily="34" charset="-122"/>
                <a:ea typeface="Microsoft YaHei" panose="020B0503020204020204" pitchFamily="34" charset="-122"/>
              </a:rPr>
              <a:t>。</a:t>
            </a:r>
            <a:endParaRPr kumimoji="0" lang="zh-CN" altLang="en-US" sz="2000" b="1" i="0" u="none" strike="noStrike" kern="1200" cap="none" spc="0" normalizeH="0" baseline="0" noProof="0" dirty="0">
              <a:ln>
                <a:noFill/>
              </a:ln>
              <a:solidFill>
                <a:srgbClr val="FF0000"/>
              </a:solidFill>
              <a:effectLst/>
              <a:uLnTx/>
              <a:uFillTx/>
              <a:latin typeface="Microsoft YaHei" panose="020B0503020204020204" pitchFamily="34" charset="-122"/>
              <a:ea typeface="Microsoft YaHei" panose="020B0503020204020204" pitchFamily="34" charset="-122"/>
            </a:endParaRPr>
          </a:p>
        </p:txBody>
      </p:sp>
      <p:sp>
        <p:nvSpPr>
          <p:cNvPr id="7" name="TextBox 6"/>
          <p:cNvSpPr txBox="1"/>
          <p:nvPr/>
        </p:nvSpPr>
        <p:spPr>
          <a:xfrm>
            <a:off x="1676400" y="65158"/>
            <a:ext cx="5827236"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第一次进应许之地的经历</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pic>
        <p:nvPicPr>
          <p:cNvPr id="8" name="Picture 2" descr="Image result for 云柱火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5323" y="1562100"/>
            <a:ext cx="3556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554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1219200"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以色列人为什么会</a:t>
            </a:r>
            <a:r>
              <a:rPr lang="zh-CN" altLang="en-US" sz="4000" b="1" dirty="0" smtClean="0">
                <a:solidFill>
                  <a:srgbClr val="00FFFF"/>
                </a:solidFill>
                <a:latin typeface="微软雅黑" panose="020B0503020204020204" pitchFamily="34" charset="-122"/>
                <a:ea typeface="微软雅黑" panose="020B0503020204020204" pitchFamily="34" charset="-122"/>
              </a:rPr>
              <a:t>不信任神</a:t>
            </a: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sp>
        <p:nvSpPr>
          <p:cNvPr id="10" name="Rectangle 9"/>
          <p:cNvSpPr/>
          <p:nvPr/>
        </p:nvSpPr>
        <p:spPr>
          <a:xfrm>
            <a:off x="0" y="844808"/>
            <a:ext cx="6096000" cy="3816429"/>
          </a:xfrm>
          <a:prstGeom prst="rect">
            <a:avLst/>
          </a:prstGeom>
        </p:spPr>
        <p:txBody>
          <a:bodyPr wrap="square">
            <a:spAutoFit/>
          </a:bodyPr>
          <a:lstStyle/>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利</a:t>
            </a:r>
            <a:r>
              <a:rPr lang="en-US" altLang="zh-CN" sz="2200" b="1" dirty="0">
                <a:solidFill>
                  <a:srgbClr val="FFFF00"/>
                </a:solidFill>
                <a:latin typeface="Microsoft YaHei" panose="020B0503020204020204" pitchFamily="34" charset="-122"/>
                <a:ea typeface="Microsoft YaHei" panose="020B0503020204020204" pitchFamily="34" charset="-122"/>
              </a:rPr>
              <a:t>10:1 </a:t>
            </a:r>
            <a:r>
              <a:rPr lang="zh-CN" altLang="en-US" sz="2200" b="1" dirty="0">
                <a:solidFill>
                  <a:srgbClr val="FFFF00"/>
                </a:solidFill>
                <a:latin typeface="Microsoft YaHei" panose="020B0503020204020204" pitchFamily="34" charset="-122"/>
                <a:ea typeface="Microsoft YaHei" panose="020B0503020204020204" pitchFamily="34" charset="-122"/>
              </a:rPr>
              <a:t>亚伦的儿子拿答、亚比户各拿自己的香炉，盛上火，加上香，在耶和华面前献上凡火，是耶和华没有吩咐他们的，</a:t>
            </a:r>
            <a:r>
              <a:rPr lang="en-US" altLang="zh-CN" sz="2200" b="1" dirty="0">
                <a:solidFill>
                  <a:srgbClr val="FFFF00"/>
                </a:solidFill>
                <a:latin typeface="Microsoft YaHei" panose="020B0503020204020204" pitchFamily="34" charset="-122"/>
                <a:ea typeface="Microsoft YaHei" panose="020B0503020204020204" pitchFamily="34" charset="-122"/>
              </a:rPr>
              <a:t>10:2 </a:t>
            </a:r>
            <a:r>
              <a:rPr lang="zh-CN" altLang="en-US" sz="2200" b="1" dirty="0">
                <a:solidFill>
                  <a:srgbClr val="FFFF00"/>
                </a:solidFill>
                <a:latin typeface="Microsoft YaHei" panose="020B0503020204020204" pitchFamily="34" charset="-122"/>
                <a:ea typeface="Microsoft YaHei" panose="020B0503020204020204" pitchFamily="34" charset="-122"/>
              </a:rPr>
              <a:t>就有火从耶和华面前出来，把他们烧灭，他们就死在耶和华面前。</a:t>
            </a:r>
            <a:r>
              <a:rPr lang="en-US" altLang="zh-CN" sz="2200" b="1" dirty="0">
                <a:solidFill>
                  <a:srgbClr val="FFFF00"/>
                </a:solidFill>
                <a:latin typeface="Microsoft YaHei" panose="020B0503020204020204" pitchFamily="34" charset="-122"/>
                <a:ea typeface="Microsoft YaHei" panose="020B0503020204020204" pitchFamily="34" charset="-122"/>
              </a:rPr>
              <a:t>10:3 </a:t>
            </a:r>
            <a:r>
              <a:rPr lang="zh-CN" altLang="en-US" sz="2200" b="1" dirty="0">
                <a:solidFill>
                  <a:srgbClr val="FFFF00"/>
                </a:solidFill>
                <a:latin typeface="Microsoft YaHei" panose="020B0503020204020204" pitchFamily="34" charset="-122"/>
                <a:ea typeface="Microsoft YaHei" panose="020B0503020204020204" pitchFamily="34" charset="-122"/>
              </a:rPr>
              <a:t>于是摩西对亚伦说：这就是耶和华所说：我在亲近我的人中要显为圣；在众民面前，我要得荣耀。亚伦就默默不言。</a:t>
            </a:r>
            <a:r>
              <a:rPr lang="en-US" altLang="zh-CN" sz="2200" b="1" dirty="0">
                <a:solidFill>
                  <a:srgbClr val="FFFF00"/>
                </a:solidFill>
                <a:latin typeface="Microsoft YaHei" panose="020B0503020204020204" pitchFamily="34" charset="-122"/>
                <a:ea typeface="Microsoft YaHei" panose="020B0503020204020204" pitchFamily="34" charset="-122"/>
              </a:rPr>
              <a:t>10:4 </a:t>
            </a:r>
            <a:r>
              <a:rPr lang="zh-CN" altLang="en-US" sz="2200" b="1" dirty="0">
                <a:solidFill>
                  <a:srgbClr val="FFFF00"/>
                </a:solidFill>
                <a:latin typeface="Microsoft YaHei" panose="020B0503020204020204" pitchFamily="34" charset="-122"/>
                <a:ea typeface="Microsoft YaHei" panose="020B0503020204020204" pitchFamily="34" charset="-122"/>
              </a:rPr>
              <a:t>摩西召了亚伦叔父乌薛的儿子米沙利、以利撒反来，对他们说：上前来，把你们的亲属从圣所前抬到营外。</a:t>
            </a:r>
            <a:r>
              <a:rPr lang="en-US" altLang="zh-CN" sz="2200" b="1" dirty="0">
                <a:solidFill>
                  <a:srgbClr val="FFFF00"/>
                </a:solidFill>
                <a:latin typeface="Microsoft YaHei" panose="020B0503020204020204" pitchFamily="34" charset="-122"/>
                <a:ea typeface="Microsoft YaHei" panose="020B0503020204020204" pitchFamily="34" charset="-122"/>
              </a:rPr>
              <a:t>10:5 </a:t>
            </a:r>
            <a:r>
              <a:rPr lang="zh-CN" altLang="en-US" sz="2200" b="1" dirty="0">
                <a:solidFill>
                  <a:srgbClr val="FFFF00"/>
                </a:solidFill>
                <a:latin typeface="Microsoft YaHei" panose="020B0503020204020204" pitchFamily="34" charset="-122"/>
                <a:ea typeface="Microsoft YaHei" panose="020B0503020204020204" pitchFamily="34" charset="-122"/>
              </a:rPr>
              <a:t>于是二人上前来，把他们穿着袍子抬到营外，是照摩西所吩咐的。</a:t>
            </a:r>
          </a:p>
        </p:txBody>
      </p:sp>
      <p:sp>
        <p:nvSpPr>
          <p:cNvPr id="7" name="Rectangle 6"/>
          <p:cNvSpPr/>
          <p:nvPr/>
        </p:nvSpPr>
        <p:spPr>
          <a:xfrm>
            <a:off x="6064768" y="861350"/>
            <a:ext cx="2850632" cy="1446550"/>
          </a:xfrm>
          <a:prstGeom prst="rect">
            <a:avLst/>
          </a:prstGeom>
        </p:spPr>
        <p:txBody>
          <a:bodyPr wrap="square">
            <a:spAutoFit/>
          </a:bodyPr>
          <a:lstStyle/>
          <a:p>
            <a:pPr lvl="0" algn="ctr">
              <a:defRPr/>
            </a:pPr>
            <a:r>
              <a:rPr lang="zh-CN" altLang="en-US" sz="4400" b="1" dirty="0" smtClean="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对神所做的不理解</a:t>
            </a:r>
            <a:endPar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93476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0" y="844808"/>
            <a:ext cx="6096000" cy="3477875"/>
          </a:xfrm>
          <a:prstGeom prst="rect">
            <a:avLst/>
          </a:prstGeom>
        </p:spPr>
        <p:txBody>
          <a:bodyPr wrap="square">
            <a:spAutoFit/>
          </a:bodyPr>
          <a:lstStyle/>
          <a:p>
            <a:pPr lvl="0">
              <a:spcAft>
                <a:spcPts val="1200"/>
              </a:spcAft>
              <a:defRPr/>
            </a:pPr>
            <a:r>
              <a:rPr lang="zh-CN" altLang="en-US" sz="2200" b="1" dirty="0">
                <a:solidFill>
                  <a:srgbClr val="FFFF00"/>
                </a:solidFill>
                <a:latin typeface="Microsoft YaHei" panose="020B0503020204020204" pitchFamily="34" charset="-122"/>
                <a:ea typeface="Microsoft YaHei" panose="020B0503020204020204" pitchFamily="34" charset="-122"/>
              </a:rPr>
              <a:t>民</a:t>
            </a:r>
            <a:r>
              <a:rPr lang="en-US" altLang="zh-CN" sz="2200" b="1" dirty="0">
                <a:solidFill>
                  <a:srgbClr val="FFFF00"/>
                </a:solidFill>
                <a:latin typeface="Microsoft YaHei" panose="020B0503020204020204" pitchFamily="34" charset="-122"/>
                <a:ea typeface="Microsoft YaHei" panose="020B0503020204020204" pitchFamily="34" charset="-122"/>
              </a:rPr>
              <a:t>11:1 </a:t>
            </a:r>
            <a:r>
              <a:rPr lang="zh-CN" altLang="en-US" sz="2200" b="1" dirty="0">
                <a:solidFill>
                  <a:srgbClr val="FF0000"/>
                </a:solidFill>
                <a:latin typeface="Microsoft YaHei" panose="020B0503020204020204" pitchFamily="34" charset="-122"/>
                <a:ea typeface="Microsoft YaHei" panose="020B0503020204020204" pitchFamily="34" charset="-122"/>
              </a:rPr>
              <a:t>众百姓发怨言，他们的恶语达到耶和华的耳中。耶和华听见了就怒气发作，使火在他们中间焚烧，直烧到营的边界。</a:t>
            </a:r>
            <a:r>
              <a:rPr lang="en-US" altLang="zh-CN" sz="2200" b="1" dirty="0">
                <a:solidFill>
                  <a:srgbClr val="FFFF00"/>
                </a:solidFill>
                <a:latin typeface="Microsoft YaHei" panose="020B0503020204020204" pitchFamily="34" charset="-122"/>
                <a:ea typeface="Microsoft YaHei" panose="020B0503020204020204" pitchFamily="34" charset="-122"/>
              </a:rPr>
              <a:t>11:2 </a:t>
            </a:r>
            <a:r>
              <a:rPr lang="zh-CN" altLang="en-US" sz="2200" b="1" dirty="0">
                <a:solidFill>
                  <a:srgbClr val="FFFF00"/>
                </a:solidFill>
                <a:latin typeface="Microsoft YaHei" panose="020B0503020204020204" pitchFamily="34" charset="-122"/>
                <a:ea typeface="Microsoft YaHei" panose="020B0503020204020204" pitchFamily="34" charset="-122"/>
              </a:rPr>
              <a:t>百姓向摩西哀求，摩西祈求耶和华，火就熄了。</a:t>
            </a:r>
            <a:r>
              <a:rPr lang="en-US" altLang="zh-CN" sz="2200" b="1" dirty="0">
                <a:solidFill>
                  <a:srgbClr val="FFFF00"/>
                </a:solidFill>
                <a:latin typeface="Microsoft YaHei" panose="020B0503020204020204" pitchFamily="34" charset="-122"/>
                <a:ea typeface="Microsoft YaHei" panose="020B0503020204020204" pitchFamily="34" charset="-122"/>
              </a:rPr>
              <a:t>11:3 </a:t>
            </a:r>
            <a:r>
              <a:rPr lang="zh-CN" altLang="en-US" sz="2200" b="1" dirty="0">
                <a:solidFill>
                  <a:srgbClr val="FFFF00"/>
                </a:solidFill>
                <a:latin typeface="Microsoft YaHei" panose="020B0503020204020204" pitchFamily="34" charset="-122"/>
                <a:ea typeface="Microsoft YaHei" panose="020B0503020204020204" pitchFamily="34" charset="-122"/>
              </a:rPr>
              <a:t>那地方便叫做他备拉，因为耶和华的火烧在他们中间。</a:t>
            </a:r>
            <a:r>
              <a:rPr lang="en-US" altLang="zh-CN" sz="2200" b="1" dirty="0">
                <a:solidFill>
                  <a:srgbClr val="FFFF00"/>
                </a:solidFill>
                <a:latin typeface="Microsoft YaHei" panose="020B0503020204020204" pitchFamily="34" charset="-122"/>
                <a:ea typeface="Microsoft YaHei" panose="020B0503020204020204" pitchFamily="34" charset="-122"/>
              </a:rPr>
              <a:t>11:4 </a:t>
            </a:r>
            <a:r>
              <a:rPr lang="zh-CN" altLang="en-US" sz="2200" b="1" dirty="0">
                <a:solidFill>
                  <a:srgbClr val="FFFF00"/>
                </a:solidFill>
                <a:latin typeface="Microsoft YaHei" panose="020B0503020204020204" pitchFamily="34" charset="-122"/>
                <a:ea typeface="Microsoft YaHei" panose="020B0503020204020204" pitchFamily="34" charset="-122"/>
              </a:rPr>
              <a:t>他们中间的閒杂人大起贪慾的心；以色列人又哭号说：谁给我们肉吃呢？</a:t>
            </a:r>
            <a:r>
              <a:rPr lang="en-US" altLang="zh-CN" sz="2200" b="1" dirty="0">
                <a:solidFill>
                  <a:srgbClr val="FFFF00"/>
                </a:solidFill>
                <a:latin typeface="Microsoft YaHei" panose="020B0503020204020204" pitchFamily="34" charset="-122"/>
                <a:ea typeface="Microsoft YaHei" panose="020B0503020204020204" pitchFamily="34" charset="-122"/>
              </a:rPr>
              <a:t>11:5 </a:t>
            </a:r>
            <a:r>
              <a:rPr lang="zh-CN" altLang="en-US" sz="2200" b="1" dirty="0">
                <a:solidFill>
                  <a:srgbClr val="FFFF00"/>
                </a:solidFill>
                <a:latin typeface="Microsoft YaHei" panose="020B0503020204020204" pitchFamily="34" charset="-122"/>
                <a:ea typeface="Microsoft YaHei" panose="020B0503020204020204" pitchFamily="34" charset="-122"/>
              </a:rPr>
              <a:t>我们记得，在埃及的时候不花钱就吃鱼，也记得有黄瓜、西瓜、韭菜、葱、蒜。</a:t>
            </a:r>
            <a:r>
              <a:rPr lang="en-US" altLang="zh-CN" sz="2200" b="1" dirty="0">
                <a:solidFill>
                  <a:srgbClr val="FFFF00"/>
                </a:solidFill>
                <a:latin typeface="Microsoft YaHei" panose="020B0503020204020204" pitchFamily="34" charset="-122"/>
                <a:ea typeface="Microsoft YaHei" panose="020B0503020204020204" pitchFamily="34" charset="-122"/>
              </a:rPr>
              <a:t>11:6 </a:t>
            </a:r>
            <a:r>
              <a:rPr lang="zh-CN" altLang="en-US" sz="2200" b="1" dirty="0">
                <a:solidFill>
                  <a:srgbClr val="FFFF00"/>
                </a:solidFill>
                <a:latin typeface="Microsoft YaHei" panose="020B0503020204020204" pitchFamily="34" charset="-122"/>
                <a:ea typeface="Microsoft YaHei" panose="020B0503020204020204" pitchFamily="34" charset="-122"/>
              </a:rPr>
              <a:t>现在我们的心血枯竭了，除这吗哪以外，在我们眼前并没有别的东</a:t>
            </a:r>
            <a:r>
              <a:rPr lang="zh-CN" altLang="en-US" sz="2200" b="1" dirty="0" smtClean="0">
                <a:solidFill>
                  <a:srgbClr val="FFFF00"/>
                </a:solidFill>
                <a:latin typeface="Microsoft YaHei" panose="020B0503020204020204" pitchFamily="34" charset="-122"/>
                <a:ea typeface="Microsoft YaHei" panose="020B0503020204020204" pitchFamily="34" charset="-122"/>
              </a:rPr>
              <a:t>西。</a:t>
            </a:r>
            <a:endParaRPr lang="zh-CN" altLang="en-US" sz="2200" b="1" dirty="0">
              <a:solidFill>
                <a:srgbClr val="FFFF00"/>
              </a:solidFill>
              <a:latin typeface="Microsoft YaHei" panose="020B0503020204020204" pitchFamily="34" charset="-122"/>
              <a:ea typeface="Microsoft YaHei" panose="020B0503020204020204" pitchFamily="34" charset="-122"/>
            </a:endParaRPr>
          </a:p>
        </p:txBody>
      </p:sp>
      <p:sp>
        <p:nvSpPr>
          <p:cNvPr id="7" name="Rectangle 6"/>
          <p:cNvSpPr/>
          <p:nvPr/>
        </p:nvSpPr>
        <p:spPr>
          <a:xfrm>
            <a:off x="6064768" y="861350"/>
            <a:ext cx="2850632" cy="1446550"/>
          </a:xfrm>
          <a:prstGeom prst="rect">
            <a:avLst/>
          </a:prstGeom>
        </p:spPr>
        <p:txBody>
          <a:bodyPr wrap="square">
            <a:spAutoFit/>
          </a:bodyPr>
          <a:lstStyle/>
          <a:p>
            <a:pPr lvl="0" algn="ctr">
              <a:defRPr/>
            </a:pPr>
            <a:r>
              <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律</a:t>
            </a:r>
            <a:r>
              <a:rPr lang="zh-CN" altLang="en-US" sz="4400" b="1" dirty="0" smtClean="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法下对神的经历</a:t>
            </a:r>
            <a:endPar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endParaRPr>
          </a:p>
        </p:txBody>
      </p:sp>
      <p:sp>
        <p:nvSpPr>
          <p:cNvPr id="9" name="TextBox 8"/>
          <p:cNvSpPr txBox="1"/>
          <p:nvPr/>
        </p:nvSpPr>
        <p:spPr>
          <a:xfrm>
            <a:off x="1219200"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以色列人为什么会</a:t>
            </a:r>
            <a:r>
              <a:rPr lang="zh-CN" altLang="en-US" sz="4000" b="1" dirty="0" smtClean="0">
                <a:solidFill>
                  <a:srgbClr val="00FFFF"/>
                </a:solidFill>
                <a:latin typeface="微软雅黑" panose="020B0503020204020204" pitchFamily="34" charset="-122"/>
                <a:ea typeface="微软雅黑" panose="020B0503020204020204" pitchFamily="34" charset="-122"/>
              </a:rPr>
              <a:t>不信任神</a:t>
            </a: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62900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l="12874" t="2493" r="26437" b="19"/>
          <a:stretch/>
        </p:blipFill>
        <p:spPr bwMode="auto">
          <a:xfrm>
            <a:off x="6172200" y="2353607"/>
            <a:ext cx="2667000" cy="3161384"/>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76198" y="773044"/>
            <a:ext cx="9036205" cy="0"/>
          </a:xfrm>
          <a:prstGeom prst="line">
            <a:avLst/>
          </a:prstGeom>
        </p:spPr>
        <p:style>
          <a:lnRef idx="3">
            <a:schemeClr val="accent1"/>
          </a:lnRef>
          <a:fillRef idx="0">
            <a:schemeClr val="accent1"/>
          </a:fillRef>
          <a:effectRef idx="2">
            <a:schemeClr val="accent1"/>
          </a:effectRef>
          <a:fontRef idx="minor">
            <a:schemeClr val="tx1"/>
          </a:fontRef>
        </p:style>
      </p:cxnSp>
      <p:sp>
        <p:nvSpPr>
          <p:cNvPr id="10" name="Rectangle 9"/>
          <p:cNvSpPr/>
          <p:nvPr/>
        </p:nvSpPr>
        <p:spPr>
          <a:xfrm>
            <a:off x="0" y="844808"/>
            <a:ext cx="6096000" cy="3816429"/>
          </a:xfrm>
          <a:prstGeom prst="rect">
            <a:avLst/>
          </a:prstGeom>
        </p:spPr>
        <p:txBody>
          <a:bodyPr wrap="square">
            <a:spAutoFit/>
          </a:bodyPr>
          <a:lstStyle/>
          <a:p>
            <a:pPr lvl="0">
              <a:spcAft>
                <a:spcPts val="1200"/>
              </a:spcAft>
              <a:defRPr/>
            </a:pPr>
            <a:r>
              <a:rPr lang="zh-CN" altLang="en-US" sz="2200" b="1" dirty="0" smtClean="0">
                <a:solidFill>
                  <a:srgbClr val="FFFF00"/>
                </a:solidFill>
                <a:latin typeface="Microsoft YaHei" panose="020B0503020204020204" pitchFamily="34" charset="-122"/>
                <a:ea typeface="Microsoft YaHei" panose="020B0503020204020204" pitchFamily="34" charset="-122"/>
              </a:rPr>
              <a:t>民</a:t>
            </a:r>
            <a:r>
              <a:rPr lang="en-US" altLang="zh-CN" sz="2200" b="1" dirty="0" smtClean="0">
                <a:solidFill>
                  <a:srgbClr val="FFFF00"/>
                </a:solidFill>
                <a:latin typeface="Microsoft YaHei" panose="020B0503020204020204" pitchFamily="34" charset="-122"/>
                <a:ea typeface="Microsoft YaHei" panose="020B0503020204020204" pitchFamily="34" charset="-122"/>
              </a:rPr>
              <a:t>11:31 </a:t>
            </a:r>
            <a:r>
              <a:rPr lang="zh-CN" altLang="en-US" sz="2200" b="1" dirty="0">
                <a:solidFill>
                  <a:srgbClr val="FFFF00"/>
                </a:solidFill>
                <a:latin typeface="Microsoft YaHei" panose="020B0503020204020204" pitchFamily="34" charset="-122"/>
                <a:ea typeface="Microsoft YaHei" panose="020B0503020204020204" pitchFamily="34" charset="-122"/>
              </a:rPr>
              <a:t>有风从耶和华那里颳起，把鹌鹑由海面颳来，飞散在营边和营的四围；这边约有一天的路程，那边约有一天的路程，离地面约有二肘。</a:t>
            </a:r>
            <a:r>
              <a:rPr lang="en-US" altLang="zh-CN" sz="2200" b="1" dirty="0">
                <a:solidFill>
                  <a:srgbClr val="FFFF00"/>
                </a:solidFill>
                <a:latin typeface="Microsoft YaHei" panose="020B0503020204020204" pitchFamily="34" charset="-122"/>
                <a:ea typeface="Microsoft YaHei" panose="020B0503020204020204" pitchFamily="34" charset="-122"/>
              </a:rPr>
              <a:t>11:32 </a:t>
            </a:r>
            <a:r>
              <a:rPr lang="zh-CN" altLang="en-US" sz="2200" b="1" dirty="0">
                <a:solidFill>
                  <a:srgbClr val="FFFF00"/>
                </a:solidFill>
                <a:latin typeface="Microsoft YaHei" panose="020B0503020204020204" pitchFamily="34" charset="-122"/>
                <a:ea typeface="Microsoft YaHei" panose="020B0503020204020204" pitchFamily="34" charset="-122"/>
              </a:rPr>
              <a:t>百姓起来，终日终夜，并次日一整天，捕取鹌鹑；至少的也取了十贺梅珥，为自己摆列在营的四围。</a:t>
            </a:r>
            <a:r>
              <a:rPr lang="en-US" altLang="zh-CN" sz="2200" b="1" dirty="0">
                <a:solidFill>
                  <a:srgbClr val="FFFF00"/>
                </a:solidFill>
                <a:latin typeface="Microsoft YaHei" panose="020B0503020204020204" pitchFamily="34" charset="-122"/>
                <a:ea typeface="Microsoft YaHei" panose="020B0503020204020204" pitchFamily="34" charset="-122"/>
              </a:rPr>
              <a:t>11:33 </a:t>
            </a:r>
            <a:r>
              <a:rPr lang="zh-CN" altLang="en-US" sz="2200" b="1" dirty="0">
                <a:solidFill>
                  <a:srgbClr val="FF0000"/>
                </a:solidFill>
                <a:latin typeface="Microsoft YaHei" panose="020B0503020204020204" pitchFamily="34" charset="-122"/>
                <a:ea typeface="Microsoft YaHei" panose="020B0503020204020204" pitchFamily="34" charset="-122"/>
              </a:rPr>
              <a:t>肉在他们牙齿之间尚未嚼烂，耶和华的怒气就向他们发作，用最重的灾殃击杀了他们。</a:t>
            </a:r>
            <a:r>
              <a:rPr lang="en-US" altLang="zh-CN" sz="2200" b="1" dirty="0">
                <a:solidFill>
                  <a:srgbClr val="FFFF00"/>
                </a:solidFill>
                <a:latin typeface="Microsoft YaHei" panose="020B0503020204020204" pitchFamily="34" charset="-122"/>
                <a:ea typeface="Microsoft YaHei" panose="020B0503020204020204" pitchFamily="34" charset="-122"/>
              </a:rPr>
              <a:t>11:34 </a:t>
            </a:r>
            <a:r>
              <a:rPr lang="zh-CN" altLang="en-US" sz="2200" b="1" dirty="0">
                <a:solidFill>
                  <a:srgbClr val="FFFF00"/>
                </a:solidFill>
                <a:latin typeface="Microsoft YaHei" panose="020B0503020204020204" pitchFamily="34" charset="-122"/>
                <a:ea typeface="Microsoft YaHei" panose="020B0503020204020204" pitchFamily="34" charset="-122"/>
              </a:rPr>
              <a:t>那地方便叫做基博罗哈他瓦（就是贪慾之人的坟墓），因为他们在那里葬埋那起贪慾之心的人。</a:t>
            </a:r>
            <a:r>
              <a:rPr lang="en-US" altLang="zh-CN" sz="2200" b="1" dirty="0">
                <a:solidFill>
                  <a:srgbClr val="FFFF00"/>
                </a:solidFill>
                <a:latin typeface="Microsoft YaHei" panose="020B0503020204020204" pitchFamily="34" charset="-122"/>
                <a:ea typeface="Microsoft YaHei" panose="020B0503020204020204" pitchFamily="34" charset="-122"/>
              </a:rPr>
              <a:t>11:35 </a:t>
            </a:r>
            <a:r>
              <a:rPr lang="zh-CN" altLang="en-US" sz="2200" b="1" dirty="0">
                <a:solidFill>
                  <a:srgbClr val="FFFF00"/>
                </a:solidFill>
                <a:latin typeface="Microsoft YaHei" panose="020B0503020204020204" pitchFamily="34" charset="-122"/>
                <a:ea typeface="Microsoft YaHei" panose="020B0503020204020204" pitchFamily="34" charset="-122"/>
              </a:rPr>
              <a:t>百姓从基博罗哈他瓦走到哈洗录，就住在哈洗录。</a:t>
            </a:r>
          </a:p>
        </p:txBody>
      </p:sp>
      <p:sp>
        <p:nvSpPr>
          <p:cNvPr id="7" name="Rectangle 6"/>
          <p:cNvSpPr/>
          <p:nvPr/>
        </p:nvSpPr>
        <p:spPr>
          <a:xfrm>
            <a:off x="6064768" y="861350"/>
            <a:ext cx="2850632" cy="1446550"/>
          </a:xfrm>
          <a:prstGeom prst="rect">
            <a:avLst/>
          </a:prstGeom>
        </p:spPr>
        <p:txBody>
          <a:bodyPr wrap="square">
            <a:spAutoFit/>
          </a:bodyPr>
          <a:lstStyle/>
          <a:p>
            <a:pPr lvl="0" algn="ctr">
              <a:defRPr/>
            </a:pPr>
            <a:r>
              <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律</a:t>
            </a:r>
            <a:r>
              <a:rPr lang="zh-CN" altLang="en-US" sz="4400" b="1" dirty="0" smtClean="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rPr>
              <a:t>法下对神的经历</a:t>
            </a:r>
            <a:endParaRPr lang="zh-CN" altLang="en-US" sz="4400" b="1" dirty="0">
              <a:ln w="19050">
                <a:solidFill>
                  <a:schemeClr val="bg1"/>
                </a:solidFill>
              </a:ln>
              <a:solidFill>
                <a:srgbClr val="FF0000"/>
              </a:solidFill>
              <a:effectLst>
                <a:glow rad="228600">
                  <a:schemeClr val="accent5">
                    <a:satMod val="175000"/>
                    <a:alpha val="40000"/>
                  </a:schemeClr>
                </a:glow>
              </a:effectLst>
              <a:latin typeface="Microsoft YaHei" panose="020B0503020204020204" pitchFamily="34" charset="-122"/>
              <a:ea typeface="Microsoft YaHei" panose="020B0503020204020204" pitchFamily="34" charset="-122"/>
            </a:endParaRPr>
          </a:p>
        </p:txBody>
      </p:sp>
      <p:sp>
        <p:nvSpPr>
          <p:cNvPr id="9" name="TextBox 8"/>
          <p:cNvSpPr txBox="1"/>
          <p:nvPr/>
        </p:nvSpPr>
        <p:spPr>
          <a:xfrm>
            <a:off x="1219200" y="65158"/>
            <a:ext cx="685315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以色列人为什么会</a:t>
            </a:r>
            <a:r>
              <a:rPr lang="zh-CN" altLang="en-US" sz="4000" b="1" dirty="0" smtClean="0">
                <a:solidFill>
                  <a:srgbClr val="00FFFF"/>
                </a:solidFill>
                <a:latin typeface="微软雅黑" panose="020B0503020204020204" pitchFamily="34" charset="-122"/>
                <a:ea typeface="微软雅黑" panose="020B0503020204020204" pitchFamily="34" charset="-122"/>
              </a:rPr>
              <a:t>不信任神</a:t>
            </a:r>
            <a:r>
              <a:rPr kumimoji="0" lang="zh-CN" altLang="en-US" sz="4000" b="1" i="0" u="none" strike="noStrike" kern="1200" cap="none" spc="0" normalizeH="0" baseline="0" noProof="0" dirty="0" smtClean="0">
                <a:ln>
                  <a:noFill/>
                </a:ln>
                <a:solidFill>
                  <a:srgbClr val="00FFFF"/>
                </a:solidFill>
                <a:effectLst/>
                <a:uLnTx/>
                <a:uFillTx/>
                <a:latin typeface="微软雅黑" panose="020B0503020204020204" pitchFamily="34" charset="-122"/>
                <a:ea typeface="微软雅黑" panose="020B0503020204020204" pitchFamily="34" charset="-122"/>
                <a:cs typeface="+mn-cs"/>
              </a:rPr>
              <a:t>？</a:t>
            </a:r>
            <a:endParaRPr kumimoji="0" lang="en-US" sz="4000" b="1" i="0" u="none" strike="noStrike" kern="1200" cap="none" spc="0" normalizeH="0" baseline="0" noProof="0" dirty="0">
              <a:ln>
                <a:noFill/>
              </a:ln>
              <a:solidFill>
                <a:srgbClr val="00FFFF"/>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015076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3.xml><?xml version="1.0" encoding="utf-8"?>
<ds:datastoreItem xmlns:ds="http://schemas.openxmlformats.org/officeDocument/2006/customXml" ds:itemID="{53192CEE-5900-482E-BE20-28652FF1739B}">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Metro</Template>
  <TotalTime>4786</TotalTime>
  <Words>1563</Words>
  <Application>Microsoft Office PowerPoint</Application>
  <PresentationFormat>On-screen Show (16:10)</PresentationFormat>
  <Paragraphs>64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微软雅黑</vt:lpstr>
      <vt:lpstr>微软雅黑</vt:lpstr>
      <vt:lpstr>楷体</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315</cp:revision>
  <dcterms:created xsi:type="dcterms:W3CDTF">2011-09-04T18:01:24Z</dcterms:created>
  <dcterms:modified xsi:type="dcterms:W3CDTF">2017-10-01T13:24:56Z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