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7"/>
  </p:notesMasterIdLst>
  <p:sldIdLst>
    <p:sldId id="358" r:id="rId5"/>
    <p:sldId id="410" r:id="rId6"/>
    <p:sldId id="393" r:id="rId7"/>
    <p:sldId id="425" r:id="rId8"/>
    <p:sldId id="424" r:id="rId9"/>
    <p:sldId id="411" r:id="rId10"/>
    <p:sldId id="412" r:id="rId11"/>
    <p:sldId id="413" r:id="rId12"/>
    <p:sldId id="426" r:id="rId13"/>
    <p:sldId id="421" r:id="rId14"/>
    <p:sldId id="414" r:id="rId15"/>
    <p:sldId id="427" r:id="rId16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87995" autoAdjust="0"/>
  </p:normalViewPr>
  <p:slideViewPr>
    <p:cSldViewPr>
      <p:cViewPr>
        <p:scale>
          <a:sx n="75" d="100"/>
          <a:sy n="75" d="100"/>
        </p:scale>
        <p:origin x="888" y="52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782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58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813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990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8321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70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052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2500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219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7083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140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950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7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8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4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28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0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6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6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8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6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6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10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59506" y="1104900"/>
            <a:ext cx="6955750" cy="280076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zh-CN" altLang="en-US" sz="8800" b="1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得那山地为</a:t>
            </a:r>
            <a:r>
              <a:rPr lang="zh-CN" altLang="en-US" sz="88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业</a:t>
            </a:r>
            <a:endParaRPr lang="en-US" altLang="zh-CN" sz="8800" b="1" dirty="0" smtClean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88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88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lang="zh-CN" altLang="en-US" sz="88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CN" sz="8800" b="1" dirty="0" smtClean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515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33600" y="65158"/>
            <a:ext cx="5314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信耶稣时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的自由意志？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198" y="902855"/>
            <a:ext cx="89916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路</a:t>
            </a:r>
            <a:r>
              <a:rPr lang="en-US" altLang="zh-CN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9:57 </a:t>
            </a:r>
            <a:r>
              <a:rPr lang="zh-CN" altLang="en-US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他们走路的时候，有一人对耶稣说：你无论往那里去，我要跟从你。</a:t>
            </a:r>
            <a:r>
              <a:rPr lang="en-US" altLang="zh-CN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9:58 </a:t>
            </a:r>
            <a:r>
              <a:rPr lang="zh-CN" altLang="en-US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耶稣说：狐狸有洞，天空的飞鸟有窝，只是人子没有枕头的地方。</a:t>
            </a:r>
            <a:r>
              <a:rPr lang="en-US" altLang="zh-CN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9:59 </a:t>
            </a:r>
            <a:r>
              <a:rPr lang="zh-CN" altLang="en-US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又对一个人说：跟从我来！那人说：主，容我先回去埋葬我的父亲。</a:t>
            </a:r>
            <a:r>
              <a:rPr lang="en-US" altLang="zh-CN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9:60 </a:t>
            </a:r>
            <a:r>
              <a:rPr lang="zh-CN" altLang="en-US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耶稣说：任凭死人埋葬他们的死人，你只管去传扬神国的道。</a:t>
            </a:r>
            <a:r>
              <a:rPr lang="en-US" altLang="zh-CN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9:61 </a:t>
            </a:r>
            <a:r>
              <a:rPr lang="zh-CN" altLang="en-US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又有一人说：主，我要跟从你，但容我先去辞别我家里的人。</a:t>
            </a:r>
            <a:r>
              <a:rPr lang="en-US" altLang="zh-CN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9:62 </a:t>
            </a:r>
            <a:r>
              <a:rPr lang="zh-CN" altLang="en-US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耶稣说：手扶着犁向后看的，不配进神的国。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26" name="Picture 2" descr="Image result for jesus and disciples wal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00300"/>
            <a:ext cx="626745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49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6198" y="902855"/>
            <a:ext cx="510540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诗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32:8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我要教导你，指示你当行的路；我要定睛在你身上劝戒你。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32:9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你不可象那无知的骡马，必用嚼环辔头勒住他；不然，就不能驯服。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32:10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恶人必多受苦楚；惟独倚靠耶和华的必有慈爱四面环绕他。</a:t>
            </a:r>
          </a:p>
          <a:p>
            <a:pPr lvl="0">
              <a:spcAft>
                <a:spcPts val="1200"/>
              </a:spcAft>
              <a:defRPr/>
            </a:pP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加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6:7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不要自欺，神是轻慢不得的。人种的是甚么，收的也是甚么。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6:8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顺着情慾撒种的，必从情慾收败坏；顺着圣灵撒种的，必从圣灵收永生。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2" y="2682239"/>
            <a:ext cx="2119831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god's law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" b="21236"/>
          <a:stretch/>
        </p:blipFill>
        <p:spPr bwMode="auto">
          <a:xfrm>
            <a:off x="5410200" y="876300"/>
            <a:ext cx="3488256" cy="173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897027" y="2781300"/>
            <a:ext cx="2514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4400" b="1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被迫顺服因</a:t>
            </a:r>
            <a:r>
              <a:rPr lang="zh-CN" altLang="en-US" sz="44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果律</a:t>
            </a:r>
            <a:r>
              <a:rPr lang="en-US" altLang="zh-CN" sz="4400" b="1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4400" b="1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种与收</a:t>
            </a:r>
            <a:r>
              <a:rPr lang="en-US" altLang="zh-CN" sz="4400" b="1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endParaRPr lang="zh-CN" altLang="en-US" sz="4400" b="1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5968" y="65158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该</a:t>
            </a:r>
            <a:r>
              <a:rPr lang="zh-CN" altLang="en-US" sz="4000" b="1" dirty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</a:t>
            </a:r>
            <a:r>
              <a:rPr lang="zh-CN" altLang="en-US" sz="4000" b="1" dirty="0" smtClean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何补课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03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67000" y="65158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教育孩子的例子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050" name="Picture 2" descr="https://timgsa.baidu.com/timg?image&amp;quality=80&amp;size=b9999_10000&amp;sec=1506259928&amp;di=85074688f6151f6db3f44883e02c269a&amp;imgtype=jpg&amp;er=1&amp;src=http%3A%2F%2Fy2.ifengimg.com%2Fnews_spider%2Fdci_2012%2F02%2Fb5c27e515f66099b7e8b7952206e4d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67283"/>
            <a:ext cx="4029281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timgsa.baidu.com/timg?image&amp;quality=80&amp;size=b9999_10000&amp;sec=1506260280&amp;di=5201c4909690bda127b7f99c2389032d&amp;imgtype=jpg&amp;er=1&amp;src=http%3A%2F%2Fwww.36588.com.cn%3A8080%2FImageResourceMongo%2FUploadedFile%2Fdimension%2Fbig%2Fc30b3e02-ffd0-4073-b481-95100ce8f10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67283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92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uxano2010.files.wordpress.com/2014/02/slide2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66700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266700"/>
            <a:ext cx="1676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 w="3175"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申1:2 </a:t>
            </a:r>
            <a:r>
              <a:rPr kumimoji="0" lang="en-US" sz="2200" b="1" i="0" u="none" strike="noStrike" kern="1200" cap="none" spc="0" normalizeH="0" baseline="0" noProof="0" dirty="0" smtClean="0">
                <a:ln w="3175"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从何烈山经过西珥山到加低斯巴尼亚有十一天的路程。1:3 </a:t>
            </a:r>
            <a:r>
              <a:rPr kumimoji="0" lang="en-US" sz="2200" b="1" i="0" u="none" strike="noStrike" kern="1200" cap="none" spc="0" normalizeH="0" baseline="0" noProof="0" dirty="0" err="1">
                <a:ln w="3175"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出埃及第四十年十一月初一日，摩西照耶和华藉着他所吩咐以色列人的话都晓谕他们</a:t>
            </a:r>
            <a:r>
              <a:rPr kumimoji="0" lang="en-US" sz="2200" b="1" i="0" u="none" strike="noStrike" kern="1200" cap="none" spc="0" normalizeH="0" baseline="0" noProof="0" dirty="0">
                <a:ln w="3175"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。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964030" y="266700"/>
            <a:ext cx="3208170" cy="1477328"/>
            <a:chOff x="2964030" y="266700"/>
            <a:chExt cx="3208170" cy="1477328"/>
          </a:xfrm>
        </p:grpSpPr>
        <p:sp>
          <p:nvSpPr>
            <p:cNvPr id="4" name="Rectangle 3"/>
            <p:cNvSpPr/>
            <p:nvPr/>
          </p:nvSpPr>
          <p:spPr>
            <a:xfrm>
              <a:off x="3424420" y="266700"/>
              <a:ext cx="2214379" cy="1477328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3000" b="1" dirty="0">
                  <a:ln w="3175">
                    <a:noFill/>
                  </a:ln>
                  <a:solidFill>
                    <a:srgbClr val="FFFF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哪</a:t>
              </a:r>
              <a:r>
                <a:rPr lang="zh-CN" altLang="en-US" sz="3000" b="1" dirty="0" smtClean="0">
                  <a:ln w="3175">
                    <a:noFill/>
                  </a:ln>
                  <a:solidFill>
                    <a:srgbClr val="FFFF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个更难？</a:t>
              </a:r>
              <a:r>
                <a:rPr kumimoji="0" lang="zh-CN" altLang="en-US" sz="3000" b="1" i="0" u="none" strike="noStrike" kern="1200" cap="none" spc="0" normalizeH="0" baseline="0" noProof="0" dirty="0" smtClean="0">
                  <a:ln w="3175"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对人有什么不同要求？</a:t>
              </a:r>
              <a:endParaRPr kumimoji="0" lang="en-US" sz="3000" b="1" i="0" u="none" strike="noStrike" kern="1200" cap="none" spc="0" normalizeH="0" baseline="0" noProof="0" dirty="0">
                <a:ln w="3175"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5" name="Right Arrow 4"/>
            <p:cNvSpPr/>
            <p:nvPr/>
          </p:nvSpPr>
          <p:spPr>
            <a:xfrm>
              <a:off x="5638800" y="571500"/>
              <a:ext cx="533400" cy="381000"/>
            </a:xfrm>
            <a:prstGeom prst="right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Arrow 5"/>
            <p:cNvSpPr/>
            <p:nvPr/>
          </p:nvSpPr>
          <p:spPr>
            <a:xfrm rot="19495005" flipH="1">
              <a:off x="2964030" y="1257076"/>
              <a:ext cx="470570" cy="386862"/>
            </a:xfrm>
            <a:prstGeom prst="right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5656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81000" y="952500"/>
            <a:ext cx="4191000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5500" b="1" dirty="0">
                <a:solidFill>
                  <a:schemeClr val="accent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不信</a:t>
            </a:r>
            <a:r>
              <a:rPr lang="zh-CN" altLang="en-US" sz="5500" b="1" dirty="0" smtClean="0">
                <a:solidFill>
                  <a:schemeClr val="accent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神的话</a:t>
            </a:r>
            <a:endParaRPr lang="en-US" altLang="zh-CN" sz="5500" b="1" dirty="0">
              <a:solidFill>
                <a:schemeClr val="accent6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5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不顺服神</a:t>
            </a:r>
            <a:endParaRPr lang="en-US" altLang="zh-CN" sz="55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5500" b="1" dirty="0" smtClean="0">
                <a:solidFill>
                  <a:schemeClr val="accent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惧怕</a:t>
            </a:r>
            <a:endParaRPr lang="en-US" altLang="zh-CN" sz="5500" b="1" dirty="0">
              <a:solidFill>
                <a:schemeClr val="accent6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33568" y="65158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失败的原因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Picture 2" descr="Image result for israelites scared of canaanit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4"/>
          <a:stretch/>
        </p:blipFill>
        <p:spPr bwMode="auto">
          <a:xfrm>
            <a:off x="5715000" y="788284"/>
            <a:ext cx="3124200" cy="468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248400" y="1866900"/>
            <a:ext cx="2552700" cy="347787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3600" b="1" dirty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亚摩利</a:t>
            </a:r>
            <a:r>
              <a:rPr lang="zh-CN" altLang="en-US" sz="3600" b="1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人 </a:t>
            </a:r>
            <a:r>
              <a:rPr lang="en-US" altLang="zh-CN" sz="3600" b="1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Amorite: bitter</a:t>
            </a:r>
            <a:r>
              <a:rPr lang="en-US" altLang="zh-CN" sz="3600" b="1" dirty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; a rebel; a </a:t>
            </a:r>
            <a:r>
              <a:rPr lang="en-US" altLang="zh-CN" sz="3600" b="1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babbler </a:t>
            </a:r>
            <a:r>
              <a:rPr lang="zh-CN" altLang="en-US" sz="2000" b="1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2000" b="1" dirty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Hitchcock's Bible Names</a:t>
            </a:r>
            <a:r>
              <a:rPr lang="zh-CN" altLang="en-US" sz="2000" b="1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zh-CN" altLang="en-US" sz="2000" b="1" dirty="0">
              <a:ln w="12700">
                <a:solidFill>
                  <a:schemeClr val="tx1"/>
                </a:solidFill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246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6198" y="902855"/>
            <a:ext cx="541020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申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1:26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你们却不肯上去，竟违背了耶和华你们　神的命令，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1:27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在帐棚内发怨言说：耶和华因为恨我们，所以将我们从埃及地领出来，要交在亚摩利人手中，除灭我们。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1:28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我们上那里去呢？我们的弟兄使我们的心消化，说那地的民比我们又大又高，城邑又广大又坚固，高得顶天，并且我们在那里看见亚衲族的人。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1:29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我就对你们说：不要惊恐，也不要怕他们。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1:30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在你们前面行的耶和华你们的　神必为你们争战，正如他在埃及和旷野，在你们眼前所行的一样。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1:31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你们在旷野所行的路上，也曾见耶和华你们的　神抚养你们，如同人抚养儿子一般，直等你们来到这地方。</a:t>
            </a:r>
          </a:p>
        </p:txBody>
      </p:sp>
      <p:pic>
        <p:nvPicPr>
          <p:cNvPr id="6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0" r="13750"/>
          <a:stretch/>
        </p:blipFill>
        <p:spPr bwMode="auto">
          <a:xfrm>
            <a:off x="5715000" y="1409700"/>
            <a:ext cx="3048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28800" y="65158"/>
            <a:ext cx="5827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我们为什么会</a:t>
            </a:r>
            <a:r>
              <a:rPr lang="zh-CN" altLang="en-US" sz="4000" b="1" dirty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不顺</a:t>
            </a:r>
            <a:r>
              <a:rPr lang="zh-CN" altLang="en-US" sz="4000" b="1" dirty="0" smtClean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服神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02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6198" y="902855"/>
            <a:ext cx="541020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申</a:t>
            </a:r>
            <a:r>
              <a:rPr lang="en-US" altLang="zh-CN" sz="2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1:39 </a:t>
            </a:r>
            <a:r>
              <a:rPr lang="zh-CN" altLang="en-US" sz="2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并且你们的妇人孩子，就是你们所说、必被掳掠的，和今日不知善恶的儿女，必进入那地。我要将那地赐给他们，他们必得为业。 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1:40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至于你们，要转回，从红海的路往旷野去。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1:41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那时，你们回答我说：我们得罪了耶和华，情愿照耶和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华我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们　神一切所吩咐的上去争战。于是你们各人带着兵器，争先上山地去了。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1:42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耶和华吩咐我说：你对他们说：不要上去，也不要争战；因我不在你们中间，恐怕你们被仇敌杀败了。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1:43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我就告诉了你们，你们却不听从，竟违背耶和华的命令，擅自上山地去了。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1:44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住那山地的亚摩利人就出来攻击你们，追赶你们，如蜂拥一般，在西珥杀退你们，直到何珥玛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65158"/>
            <a:ext cx="5827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我们为什么会</a:t>
            </a:r>
            <a:r>
              <a:rPr lang="zh-CN" altLang="en-US" sz="4000" b="1" dirty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不顺</a:t>
            </a:r>
            <a:r>
              <a:rPr lang="zh-CN" altLang="en-US" sz="4000" b="1" dirty="0" smtClean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服神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20033" y="949884"/>
            <a:ext cx="3549803" cy="31700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/>
              <a:t>约5:19 耶稣对他们说：我实实在在的告诉你们，子凭着自己不能做甚么，唯有看见父所做的，子纔能做；父所做的事，子也照样做。5:20 父爱子，将自己所做的一切事指给他看，还要将比这更大的事指给他看，叫你们希奇。5:21 </a:t>
            </a:r>
            <a:r>
              <a:rPr lang="en-US" sz="2000" b="1" dirty="0" err="1"/>
              <a:t>父怎样叫死人起来，使他们活着，子也照样随自己的意思使人活着</a:t>
            </a:r>
            <a:r>
              <a:rPr lang="en-US" sz="2000" b="1" dirty="0" smtClean="0"/>
              <a:t>。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5105400" y="4152900"/>
            <a:ext cx="4191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4200" b="1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人有一个独立于神的自我意识</a:t>
            </a:r>
            <a:endParaRPr lang="zh-CN" altLang="en-US" sz="4200" b="1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849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47800" y="65158"/>
            <a:ext cx="6340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独立于神的自由意志的来源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81100"/>
            <a:ext cx="4191816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disobey g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418" y="2457450"/>
            <a:ext cx="411479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22678" y="942022"/>
            <a:ext cx="441254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7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罗</a:t>
            </a:r>
            <a:r>
              <a:rPr lang="en-US" altLang="zh-CN" sz="27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5:19 </a:t>
            </a:r>
            <a:r>
              <a:rPr lang="zh-CN" altLang="en-US" sz="27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因一人的悖逆，众人成为罪人；照样，因一人的顺从，众人也成为义了。</a:t>
            </a:r>
            <a:endParaRPr lang="en-US" altLang="zh-CN" sz="2700" b="1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3086100"/>
            <a:ext cx="3962400" cy="2031325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b="1" dirty="0">
                <a:ln>
                  <a:solidFill>
                    <a:schemeClr val="bg1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创3:4 蛇对女人说：你们不一定死；3:5 </a:t>
            </a:r>
            <a:r>
              <a:rPr lang="en-US" b="1" dirty="0" err="1">
                <a:ln>
                  <a:solidFill>
                    <a:schemeClr val="bg1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因为</a:t>
            </a:r>
            <a:r>
              <a:rPr lang="en-US" b="1" dirty="0">
                <a:ln>
                  <a:solidFill>
                    <a:schemeClr val="bg1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　神知道，你们吃的日子眼睛就明亮了，你们便如神能知道善恶。3:6 </a:t>
            </a:r>
            <a:r>
              <a:rPr lang="en-US" b="1" dirty="0" err="1">
                <a:ln>
                  <a:solidFill>
                    <a:schemeClr val="bg1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于是女人见那棵树的果子好作食物，也悦人的眼目，且是可喜爱的，能使人有智慧，就摘下果子来吃了，又给他丈夫，他丈夫也吃了</a:t>
            </a:r>
            <a:r>
              <a:rPr lang="en-US" b="1" dirty="0">
                <a:ln>
                  <a:solidFill>
                    <a:schemeClr val="bg1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。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418" y="2449830"/>
            <a:ext cx="4126228" cy="275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11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17066" y="1081442"/>
            <a:ext cx="3505200" cy="19236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zh-CN" altLang="en-US" sz="26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小孩子为什么不听话？</a:t>
            </a:r>
            <a:endParaRPr lang="en-US" altLang="zh-CN" sz="2600" b="1" dirty="0" smtClean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600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运</a:t>
            </a:r>
            <a:r>
              <a:rPr lang="zh-CN" altLang="en-US" sz="2600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动能力的发</a:t>
            </a:r>
            <a:r>
              <a:rPr lang="zh-CN" altLang="en-US" sz="2600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展</a:t>
            </a:r>
            <a:endParaRPr lang="en-US" altLang="zh-CN" sz="2600" dirty="0" smtClean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600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好奇心得不到满足</a:t>
            </a:r>
            <a:endParaRPr lang="en-US" sz="2600" dirty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自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我意识发</a:t>
            </a:r>
            <a:r>
              <a:rPr lang="zh-CN" altLang="en-US" sz="2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展</a:t>
            </a:r>
            <a:endParaRPr lang="en-US" altLang="zh-CN" sz="2600" b="1" dirty="0" smtClean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26" name="Picture 2" descr="Image result for rebellious kid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5" b="7531"/>
          <a:stretch/>
        </p:blipFill>
        <p:spPr bwMode="auto">
          <a:xfrm>
            <a:off x="952500" y="3560640"/>
            <a:ext cx="3200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rebellious kid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52500"/>
            <a:ext cx="4648200" cy="242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7" y="3237245"/>
            <a:ext cx="3121025" cy="208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47800" y="65158"/>
            <a:ext cx="6340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独立于神的自由意志的发展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43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43400" y="1028700"/>
            <a:ext cx="4495800" cy="43242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26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青少年为什么会悖逆？</a:t>
            </a:r>
            <a:endParaRPr lang="en-US" altLang="zh-CN" sz="2600" dirty="0" smtClean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父</a:t>
            </a:r>
            <a:r>
              <a:rPr lang="zh-CN" altLang="en-US" sz="2400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母关系紧张、缺少家庭温暖</a:t>
            </a:r>
            <a:endParaRPr lang="en-US" altLang="zh-CN" sz="2400" dirty="0" smtClean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父</a:t>
            </a:r>
            <a:r>
              <a:rPr lang="zh-CN" altLang="en-US" sz="2400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母为精英、能人，父母强势</a:t>
            </a:r>
            <a:endParaRPr lang="en-US" altLang="zh-CN" sz="2400" dirty="0" smtClean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父</a:t>
            </a:r>
            <a:r>
              <a:rPr lang="zh-CN" altLang="en-US" sz="2400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母过于严厉，施行家暴、或语言暴</a:t>
            </a:r>
            <a:r>
              <a:rPr lang="zh-CN" altLang="en-US" sz="2400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力</a:t>
            </a:r>
            <a:endParaRPr lang="en-US" altLang="zh-CN" sz="2400" dirty="0" smtClean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父母期望值过</a:t>
            </a:r>
            <a:r>
              <a:rPr lang="zh-CN" altLang="en-US" sz="2400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高</a:t>
            </a:r>
            <a:endParaRPr lang="en-US" altLang="zh-CN" sz="2400" dirty="0" smtClean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父母关心、爱护孩子的方式不</a:t>
            </a:r>
            <a:r>
              <a:rPr lang="zh-CN" altLang="en-US" sz="2400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当</a:t>
            </a:r>
            <a:endParaRPr lang="en-US" altLang="zh-CN" sz="2400" dirty="0" smtClean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父母反复唠叨、喋喋不</a:t>
            </a:r>
            <a:r>
              <a:rPr lang="zh-CN" altLang="en-US" sz="2400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休</a:t>
            </a:r>
            <a:endParaRPr lang="en-US" altLang="zh-CN" sz="2400" dirty="0" smtClean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自我意识发</a:t>
            </a:r>
            <a:r>
              <a:rPr lang="zh-CN" altLang="en-US" sz="24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展，不愿意总被管</a:t>
            </a:r>
            <a:endParaRPr lang="en-US" altLang="zh-CN" sz="24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074" name="Picture 2" descr="Image result for rebellious 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90900"/>
            <a:ext cx="3905250" cy="219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rebellious ki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2" y="1074420"/>
            <a:ext cx="2816225" cy="218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47800" y="65158"/>
            <a:ext cx="6340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独立于神的自由意志的发展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61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8808" y="65158"/>
            <a:ext cx="87927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独立于神的自由意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志</a:t>
            </a: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自我中心</a:t>
            </a: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</a:t>
            </a:r>
            <a:r>
              <a:rPr lang="zh-CN" altLang="en-US" sz="4000" b="1" dirty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代价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198" y="876300"/>
            <a:ext cx="91440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7388" indent="-687388">
              <a:buFont typeface="Wingdings 2" pitchFamily="18" charset="2"/>
              <a:buChar char=""/>
            </a:pPr>
            <a:r>
              <a:rPr lang="zh-CN" altLang="en-US" sz="30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羞恥：难为情，耻辱，</a:t>
            </a:r>
            <a:r>
              <a:rPr lang="en-US" altLang="zh-CN" sz="24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a painful emotion caused by consciousness of guilt, shortcoming, or impropriety</a:t>
            </a:r>
          </a:p>
          <a:p>
            <a:pPr marL="687388" indent="-687388">
              <a:buFont typeface="Wingdings 2" pitchFamily="18" charset="2"/>
              <a:buChar char=""/>
            </a:pPr>
            <a:r>
              <a:rPr lang="zh-CN" altLang="en-US" sz="30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缺乏安全感</a:t>
            </a:r>
            <a:endParaRPr lang="en-US" altLang="zh-CN" sz="3000" b="1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  <a:p>
            <a:pPr marL="687388" indent="-687388">
              <a:buFont typeface="Wingdings 2" pitchFamily="18" charset="2"/>
              <a:buChar char=""/>
            </a:pPr>
            <a:r>
              <a:rPr lang="zh-CN" altLang="en-US" sz="30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一切性格上的缺點</a:t>
            </a:r>
            <a:endParaRPr lang="en-US" altLang="zh-CN" sz="3000" b="1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  <a:p>
            <a:pPr marL="687388" indent="-687388">
              <a:buFont typeface="Wingdings 2" pitchFamily="18" charset="2"/>
              <a:buChar char=""/>
            </a:pPr>
            <a:r>
              <a:rPr lang="zh-CN" altLang="en-US" sz="30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一切人際問題的根</a:t>
            </a:r>
            <a:r>
              <a:rPr lang="zh-CN" altLang="en-US" sz="30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源</a:t>
            </a:r>
            <a:endParaRPr lang="en-US" altLang="zh-CN" sz="3000" b="1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  <a:p>
            <a:pPr marL="687388" indent="-687388">
              <a:buFont typeface="Wingdings 2" pitchFamily="18" charset="2"/>
              <a:buChar char=""/>
            </a:pPr>
            <a:r>
              <a:rPr lang="zh-CN" altLang="en-US" sz="3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人生沒有意義</a:t>
            </a:r>
            <a:endParaRPr lang="en-US" altLang="zh-CN" sz="30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  <a:p>
            <a:pPr marL="687388" indent="-687388">
              <a:buFont typeface="Wingdings 2" pitchFamily="18" charset="2"/>
              <a:buChar char=""/>
            </a:pPr>
            <a:r>
              <a:rPr lang="zh-CN" altLang="en-US" sz="3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裏面永無滿足</a:t>
            </a:r>
            <a:endParaRPr lang="en-US" altLang="zh-CN" sz="30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  <a:p>
            <a:pPr marL="687388" indent="-687388">
              <a:buFont typeface="Wingdings 2" pitchFamily="18" charset="2"/>
              <a:buChar char=""/>
            </a:pPr>
            <a:r>
              <a:rPr lang="zh-CN" altLang="en-US" sz="3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內心空虛孤單</a:t>
            </a:r>
            <a:endParaRPr lang="en-US" altLang="zh-CN" sz="30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  <a:p>
            <a:pPr marL="687388" indent="-687388">
              <a:buFont typeface="Wingdings 2" pitchFamily="18" charset="2"/>
              <a:buChar char=""/>
            </a:pPr>
            <a:r>
              <a:rPr lang="zh-CN" altLang="en-US" sz="3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未來沒有真正的盼望</a:t>
            </a:r>
            <a:endParaRPr lang="en-US" altLang="zh-CN" sz="30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  <a:p>
            <a:pPr marL="687388" indent="-687388">
              <a:buFont typeface="Wingdings 2" pitchFamily="18" charset="2"/>
              <a:buChar char=""/>
            </a:pPr>
            <a:r>
              <a:rPr lang="zh-CN" altLang="en-US" sz="3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、、</a:t>
            </a:r>
            <a:r>
              <a:rPr lang="zh-CN" altLang="en-US" sz="30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、</a:t>
            </a:r>
            <a:endParaRPr lang="en-US" altLang="zh-CN" sz="30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0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3192CEE-5900-482E-BE20-28652FF1739B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5547</TotalTime>
  <Words>925</Words>
  <Application>Microsoft Office PowerPoint</Application>
  <PresentationFormat>On-screen Show (16:10)</PresentationFormat>
  <Paragraphs>62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Microsoft YaHei</vt:lpstr>
      <vt:lpstr>Microsoft YaHei</vt:lpstr>
      <vt:lpstr>Arial</vt:lpstr>
      <vt:lpstr>Calibri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308</cp:revision>
  <dcterms:created xsi:type="dcterms:W3CDTF">2011-09-04T18:01:24Z</dcterms:created>
  <dcterms:modified xsi:type="dcterms:W3CDTF">2017-09-17T13:52:11Z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