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4"/>
  </p:notesMasterIdLst>
  <p:sldIdLst>
    <p:sldId id="823" r:id="rId5"/>
    <p:sldId id="1045" r:id="rId6"/>
    <p:sldId id="1054" r:id="rId7"/>
    <p:sldId id="1055" r:id="rId8"/>
    <p:sldId id="1060" r:id="rId9"/>
    <p:sldId id="1057" r:id="rId10"/>
    <p:sldId id="1059" r:id="rId11"/>
    <p:sldId id="1061" r:id="rId12"/>
    <p:sldId id="1062" r:id="rId13"/>
    <p:sldId id="1068" r:id="rId14"/>
    <p:sldId id="1033" r:id="rId15"/>
    <p:sldId id="1063" r:id="rId16"/>
    <p:sldId id="1069" r:id="rId17"/>
    <p:sldId id="1065" r:id="rId18"/>
    <p:sldId id="1064" r:id="rId19"/>
    <p:sldId id="1066" r:id="rId20"/>
    <p:sldId id="1072" r:id="rId21"/>
    <p:sldId id="1071" r:id="rId22"/>
    <p:sldId id="1070" r:id="rId2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FFFF"/>
    <a:srgbClr val="FF9966"/>
    <a:srgbClr val="031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1" autoAdjust="0"/>
    <p:restoredTop sz="87995" autoAdjust="0"/>
  </p:normalViewPr>
  <p:slideViewPr>
    <p:cSldViewPr>
      <p:cViewPr varScale="1">
        <p:scale>
          <a:sx n="81" d="100"/>
          <a:sy n="81" d="100"/>
        </p:scale>
        <p:origin x="399" y="120"/>
      </p:cViewPr>
      <p:guideLst>
        <p:guide orient="horz" pos="1800"/>
        <p:guide pos="2880"/>
      </p:guideLst>
    </p:cSldViewPr>
  </p:slid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1/12/2020</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dirty="0"/>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96463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40127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94684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43640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715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86198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10484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53085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28372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5056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84824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pPr/>
              <a:t>1/12/2020</a:t>
            </a:fld>
            <a:endParaRPr lang="en-US"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8917868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sharpenSoften amount="-25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73731" y="-571500"/>
            <a:ext cx="10217731" cy="6667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95300"/>
            <a:ext cx="7586133" cy="4267200"/>
          </a:xfrm>
          <a:prstGeom prst="rect">
            <a:avLst/>
          </a:prstGeom>
        </p:spPr>
      </p:pic>
      <p:pic>
        <p:nvPicPr>
          <p:cNvPr id="2058" name="Picture 10" descr="Image result for holy spirit no background"/>
          <p:cNvPicPr>
            <a:picLocks noChangeAspect="1" noChangeArrowheads="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5702" b="95202" l="1220" r="95610">
                        <a14:foregroundMark x1="7073" y1="70167" x2="7073" y2="70167"/>
                        <a14:foregroundMark x1="1341" y1="70515" x2="1341" y2="70515"/>
                        <a14:foregroundMark x1="95610" y1="80111" x2="95610" y2="80111"/>
                        <a14:foregroundMark x1="62195" y1="95202" x2="62195" y2="95202"/>
                        <a14:foregroundMark x1="22317" y1="35257" x2="22317" y2="35257"/>
                        <a14:foregroundMark x1="21098" y1="17455" x2="21098" y2="17455"/>
                        <a14:foregroundMark x1="53293" y1="26356" x2="53293" y2="26356"/>
                        <a14:foregroundMark x1="10000" y1="19054" x2="10000" y2="19054"/>
                        <a14:foregroundMark x1="15976" y1="5702" x2="15976" y2="5702"/>
                        <a14:backgroundMark x1="73659" y1="9597" x2="73659" y2="9597"/>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934200" y="114300"/>
            <a:ext cx="1260109" cy="2209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01899" y="3238500"/>
            <a:ext cx="2765501" cy="1631216"/>
          </a:xfrm>
          <a:prstGeom prst="rect">
            <a:avLst/>
          </a:prstGeom>
          <a:noFill/>
          <a:effectLst/>
        </p:spPr>
        <p:txBody>
          <a:bodyPr wrap="none" rtlCol="0">
            <a:spAutoFit/>
            <a:scene3d>
              <a:camera prst="perspectiveBelow"/>
              <a:lightRig rig="threePt" dir="t"/>
            </a:scene3d>
            <a:sp3d extrusionH="57150">
              <a:bevelT w="38100" h="38100"/>
            </a:sp3d>
          </a:bodyPr>
          <a:lstStyle/>
          <a:p>
            <a:r>
              <a:rPr lang="en-US" altLang="zh-CN" sz="10000" b="1" dirty="0" smtClean="0">
                <a:ln w="22225">
                  <a:noFill/>
                </a:ln>
                <a:solidFill>
                  <a:srgbClr val="66FF99"/>
                </a:solidFill>
                <a:effectLst/>
                <a:latin typeface="Microsoft YaHei" panose="020B0503020204020204" pitchFamily="34" charset="-122"/>
                <a:ea typeface="Microsoft YaHei" panose="020B0503020204020204" pitchFamily="34" charset="-122"/>
              </a:rPr>
              <a:t>(15)</a:t>
            </a:r>
            <a:endParaRPr lang="en-US" sz="10000" dirty="0">
              <a:solidFill>
                <a:srgbClr val="66FF9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734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14"/>
          <p:cNvSpPr/>
          <p:nvPr/>
        </p:nvSpPr>
        <p:spPr>
          <a:xfrm>
            <a:off x="5780209" y="876300"/>
            <a:ext cx="3278164" cy="4108817"/>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为什</a:t>
            </a: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么羊圈外才有新鲜草</a:t>
            </a: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zh-CN" altLang="en-US" sz="1500" b="1" kern="0" dirty="0">
                <a:solidFill>
                  <a:prstClr val="white"/>
                </a:solidFill>
                <a:ea typeface="Microsoft YaHei" panose="020B0503020204020204" pitchFamily="34" charset="-122"/>
              </a:rPr>
              <a:t>腓</a:t>
            </a:r>
            <a:r>
              <a:rPr lang="en-US" altLang="zh-CN" sz="1500" b="1" kern="0" dirty="0">
                <a:solidFill>
                  <a:prstClr val="white"/>
                </a:solidFill>
                <a:ea typeface="Microsoft YaHei" panose="020B0503020204020204" pitchFamily="34" charset="-122"/>
              </a:rPr>
              <a:t>1:20 </a:t>
            </a:r>
            <a:r>
              <a:rPr lang="zh-CN" altLang="en-US" sz="1500" b="1" kern="0" dirty="0">
                <a:solidFill>
                  <a:prstClr val="white"/>
                </a:solidFill>
                <a:ea typeface="Microsoft YaHei" panose="020B0503020204020204" pitchFamily="34" charset="-122"/>
              </a:rPr>
              <a:t>照着我所切慕、所盼望的，没有一事叫我羞愧。只要凡事放胆，无论是生是死，总叫基督在我身上照常显大。</a:t>
            </a:r>
            <a:r>
              <a:rPr lang="en-US" altLang="zh-CN" sz="1500" b="1" kern="0" dirty="0">
                <a:solidFill>
                  <a:prstClr val="white"/>
                </a:solidFill>
                <a:ea typeface="Microsoft YaHei" panose="020B0503020204020204" pitchFamily="34" charset="-122"/>
              </a:rPr>
              <a:t>1:21 </a:t>
            </a:r>
            <a:r>
              <a:rPr lang="zh-CN" altLang="en-US" sz="1500" b="1" kern="0" dirty="0">
                <a:solidFill>
                  <a:prstClr val="white"/>
                </a:solidFill>
                <a:ea typeface="Microsoft YaHei" panose="020B0503020204020204" pitchFamily="34" charset="-122"/>
              </a:rPr>
              <a:t>因我活着就是基督，我死了就有益处</a:t>
            </a:r>
            <a:r>
              <a:rPr lang="zh-CN" altLang="en-US" sz="1500" b="1" kern="0" dirty="0" smtClean="0">
                <a:solidFill>
                  <a:prstClr val="white"/>
                </a:solidFill>
                <a:ea typeface="Microsoft YaHei" panose="020B0503020204020204" pitchFamily="34" charset="-122"/>
              </a:rPr>
              <a:t>。</a:t>
            </a:r>
            <a:endParaRPr lang="en-US" altLang="zh-CN" sz="1500" b="1" kern="0" dirty="0" smtClean="0">
              <a:solidFill>
                <a:prstClr val="white"/>
              </a:solidFill>
              <a:ea typeface="Microsoft YaHei" panose="020B0503020204020204" pitchFamily="34" charset="-122"/>
            </a:endParaRPr>
          </a:p>
          <a:p>
            <a:pPr lvl="0">
              <a:spcAft>
                <a:spcPts val="600"/>
              </a:spcAft>
              <a:defRPr/>
            </a:pPr>
            <a:r>
              <a:rPr lang="zh-CN" altLang="en-US" sz="1500" b="1" kern="0" dirty="0">
                <a:solidFill>
                  <a:prstClr val="white"/>
                </a:solidFill>
                <a:ea typeface="Microsoft YaHei" panose="020B0503020204020204" pitchFamily="34" charset="-122"/>
              </a:rPr>
              <a:t>加</a:t>
            </a:r>
            <a:r>
              <a:rPr lang="en-US" altLang="zh-CN" sz="1500" b="1" kern="0" dirty="0">
                <a:solidFill>
                  <a:prstClr val="white"/>
                </a:solidFill>
                <a:ea typeface="Microsoft YaHei" panose="020B0503020204020204" pitchFamily="34" charset="-122"/>
              </a:rPr>
              <a:t>2:19 </a:t>
            </a:r>
            <a:r>
              <a:rPr lang="zh-CN" altLang="en-US" sz="1500" b="1" kern="0" dirty="0">
                <a:solidFill>
                  <a:prstClr val="white"/>
                </a:solidFill>
                <a:ea typeface="Microsoft YaHei" panose="020B0503020204020204" pitchFamily="34" charset="-122"/>
              </a:rPr>
              <a:t>我因律法，就向律法死了，叫我可以向神活着。</a:t>
            </a:r>
            <a:r>
              <a:rPr lang="en-US" altLang="zh-CN" sz="1500" b="1" kern="0" dirty="0">
                <a:solidFill>
                  <a:prstClr val="white"/>
                </a:solidFill>
                <a:ea typeface="Microsoft YaHei" panose="020B0503020204020204" pitchFamily="34" charset="-122"/>
              </a:rPr>
              <a:t>2:20 </a:t>
            </a:r>
            <a:r>
              <a:rPr lang="zh-CN" altLang="en-US" sz="1500" b="1" kern="0" dirty="0">
                <a:solidFill>
                  <a:prstClr val="white"/>
                </a:solidFill>
                <a:ea typeface="Microsoft YaHei" panose="020B0503020204020204" pitchFamily="34" charset="-122"/>
              </a:rPr>
              <a:t>我已经与基督同钉十字架，现在活着的不再是我，乃是基督在我里面活着；并且我如今在肉身活着，是因信神的儿子而活；他是爱我，为我捨己。</a:t>
            </a:r>
            <a:r>
              <a:rPr lang="en-US" altLang="zh-CN" sz="1500" b="1" kern="0" dirty="0">
                <a:solidFill>
                  <a:prstClr val="white"/>
                </a:solidFill>
                <a:ea typeface="Microsoft YaHei" panose="020B0503020204020204" pitchFamily="34" charset="-122"/>
              </a:rPr>
              <a:t>2:21 </a:t>
            </a:r>
            <a:r>
              <a:rPr lang="zh-CN" altLang="en-US" sz="1500" b="1" kern="0" dirty="0">
                <a:solidFill>
                  <a:prstClr val="white"/>
                </a:solidFill>
                <a:ea typeface="Microsoft YaHei" panose="020B0503020204020204" pitchFamily="34" charset="-122"/>
              </a:rPr>
              <a:t>我不废掉神的恩；义若是藉着律法得的，基督就是徒然死了</a:t>
            </a:r>
            <a:r>
              <a:rPr lang="zh-CN" altLang="en-US" sz="1500" b="1" kern="0" dirty="0" smtClean="0">
                <a:solidFill>
                  <a:prstClr val="white"/>
                </a:solidFill>
                <a:ea typeface="Microsoft YaHei" panose="020B0503020204020204" pitchFamily="34" charset="-122"/>
              </a:rPr>
              <a:t>。</a:t>
            </a:r>
            <a:endParaRPr lang="en-US" altLang="zh-CN" sz="1500" b="1" kern="0" dirty="0" smtClean="0">
              <a:solidFill>
                <a:prstClr val="white"/>
              </a:solidFill>
              <a:ea typeface="Microsoft YaHei" panose="020B0503020204020204" pitchFamily="34" charset="-122"/>
            </a:endParaRPr>
          </a:p>
          <a:p>
            <a:pPr lvl="0">
              <a:spcAft>
                <a:spcPts val="600"/>
              </a:spcAft>
              <a:defRPr/>
            </a:pPr>
            <a:r>
              <a:rPr lang="zh-CN" altLang="en-US" sz="1500" b="1" kern="0" dirty="0">
                <a:solidFill>
                  <a:prstClr val="white"/>
                </a:solidFill>
                <a:ea typeface="Microsoft YaHei" panose="020B0503020204020204" pitchFamily="34" charset="-122"/>
              </a:rPr>
              <a:t>腓</a:t>
            </a:r>
            <a:r>
              <a:rPr lang="en-US" altLang="zh-CN" sz="1500" b="1" kern="0" dirty="0">
                <a:solidFill>
                  <a:prstClr val="white"/>
                </a:solidFill>
                <a:ea typeface="Microsoft YaHei" panose="020B0503020204020204" pitchFamily="34" charset="-122"/>
              </a:rPr>
              <a:t>4:13 </a:t>
            </a:r>
            <a:r>
              <a:rPr lang="zh-CN" altLang="en-US" sz="1500" b="1" kern="0" dirty="0">
                <a:solidFill>
                  <a:prstClr val="white"/>
                </a:solidFill>
                <a:ea typeface="Microsoft YaHei" panose="020B0503020204020204" pitchFamily="34" charset="-122"/>
              </a:rPr>
              <a:t>我靠着那加给我力量的，凡事都能做。</a:t>
            </a:r>
            <a:endParaRPr kumimoji="0" lang="en-US" altLang="zh-CN" sz="1500" b="1" i="0" u="none" strike="noStrike" kern="0" cap="none" spc="0" normalizeH="0" baseline="0" noProof="0" dirty="0">
              <a:ln>
                <a:noFill/>
              </a:ln>
              <a:solidFill>
                <a:prstClr val="white"/>
              </a:solidFill>
              <a:effectLst/>
              <a:uLnTx/>
              <a:uFillTx/>
              <a:latin typeface="Calibri"/>
              <a:ea typeface="Microsoft YaHei" panose="020B0503020204020204" pitchFamily="34" charset="-122"/>
              <a:cs typeface="+mn-cs"/>
            </a:endParaRPr>
          </a:p>
        </p:txBody>
      </p:sp>
      <p:sp>
        <p:nvSpPr>
          <p:cNvPr id="7" name="TextBox 6"/>
          <p:cNvSpPr txBox="1"/>
          <p:nvPr/>
        </p:nvSpPr>
        <p:spPr>
          <a:xfrm>
            <a:off x="228600" y="4533900"/>
            <a:ext cx="167065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出羊圈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TextBox 7"/>
          <p:cNvSpPr txBox="1"/>
          <p:nvPr/>
        </p:nvSpPr>
        <p:spPr>
          <a:xfrm>
            <a:off x="1981200" y="4533900"/>
            <a:ext cx="37016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脱离律法，进入恩</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典</a:t>
            </a:r>
            <a:endPar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（牧人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生命之道）</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074437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2785378"/>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我是好牧人；好牧人为羊捨命。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若是雇工，不是牧人，羊也不是他自己的，他看见狼来，就撇下羊逃走；狼抓住羊，赶散了羊群。</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雇工逃走，因他是雇工，并不顾念羊。</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我是好牧人；我认识我的羊，我的羊也认识我，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正如父认识我，我也认识父一样；并且我为羊捨命。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我另外有羊，不是这圈里的；我必须领他们来，他们也要听我的声音，并且要合成一群，归一个牧人了。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我父爱我；因我将命捨去，好再取回来。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没有人夺我的命去，是我自己捨的。我有权柄捨了，也有权柄取回来。这是我从我父所受的命令</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6" descr="‘I am the good shepherd. The good shepherd lays down his life for the sheep. – Sli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694404"/>
            <a:ext cx="2362199"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ired hand, who is not a shepherd and does not own sheep, sees the wolf coming and abandons the sheep and runs away. – Sli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94404"/>
            <a:ext cx="2362200" cy="1771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80514" y="876300"/>
            <a:ext cx="3278164" cy="4693593"/>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为什</a:t>
            </a: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么出羊圈必</a:t>
            </a: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须</a:t>
            </a: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主耶</a:t>
            </a: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稣亲自带领</a:t>
            </a: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？如何亲自带</a:t>
            </a: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领？</a:t>
            </a:r>
            <a:endParaRPr kumimoji="0" lang="en-US" altLang="zh-CN"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zh-CN" altLang="en-US" sz="1400" b="1" kern="0" dirty="0" smtClean="0">
                <a:solidFill>
                  <a:prstClr val="white"/>
                </a:solidFill>
                <a:ea typeface="Microsoft YaHei" panose="020B0503020204020204" pitchFamily="34" charset="-122"/>
              </a:rPr>
              <a:t>彼</a:t>
            </a:r>
            <a:r>
              <a:rPr lang="zh-CN" altLang="en-US" sz="1400" b="1" kern="0" dirty="0">
                <a:solidFill>
                  <a:prstClr val="white"/>
                </a:solidFill>
                <a:ea typeface="Microsoft YaHei" panose="020B0503020204020204" pitchFamily="34" charset="-122"/>
              </a:rPr>
              <a:t>前</a:t>
            </a:r>
            <a:r>
              <a:rPr lang="en-US" altLang="zh-CN" sz="1400" b="1" kern="0" dirty="0">
                <a:solidFill>
                  <a:prstClr val="white"/>
                </a:solidFill>
                <a:ea typeface="Microsoft YaHei" panose="020B0503020204020204" pitchFamily="34" charset="-122"/>
              </a:rPr>
              <a:t>5:1 </a:t>
            </a:r>
            <a:r>
              <a:rPr lang="zh-CN" altLang="en-US" sz="1400" b="1" kern="0" dirty="0">
                <a:solidFill>
                  <a:prstClr val="white"/>
                </a:solidFill>
                <a:ea typeface="Microsoft YaHei" panose="020B0503020204020204" pitchFamily="34" charset="-122"/>
              </a:rPr>
              <a:t>我这作长老、作基督受苦的见證、同享后来所要显现之荣耀的，劝你们中间与我同作长老的人：</a:t>
            </a:r>
            <a:r>
              <a:rPr lang="en-US" altLang="zh-CN" sz="1400" b="1" kern="0" dirty="0">
                <a:solidFill>
                  <a:prstClr val="white"/>
                </a:solidFill>
                <a:ea typeface="Microsoft YaHei" panose="020B0503020204020204" pitchFamily="34" charset="-122"/>
              </a:rPr>
              <a:t>5:2 </a:t>
            </a:r>
            <a:r>
              <a:rPr lang="zh-CN" altLang="en-US" sz="1400" b="1" kern="0" dirty="0">
                <a:solidFill>
                  <a:prstClr val="white"/>
                </a:solidFill>
                <a:ea typeface="Microsoft YaHei" panose="020B0503020204020204" pitchFamily="34" charset="-122"/>
              </a:rPr>
              <a:t>务要牧养在你们中间神的群羊，按着神旨意照管他们；不是出于勉强，乃是出于甘心；也不是因为贪财，乃是出于乐意；</a:t>
            </a:r>
            <a:r>
              <a:rPr lang="en-US" altLang="zh-CN" sz="1400" b="1" kern="0" dirty="0">
                <a:solidFill>
                  <a:prstClr val="white"/>
                </a:solidFill>
                <a:ea typeface="Microsoft YaHei" panose="020B0503020204020204" pitchFamily="34" charset="-122"/>
              </a:rPr>
              <a:t>5:3 </a:t>
            </a:r>
            <a:r>
              <a:rPr lang="zh-CN" altLang="en-US" sz="1400" b="1" kern="0" dirty="0">
                <a:solidFill>
                  <a:prstClr val="white"/>
                </a:solidFill>
                <a:ea typeface="Microsoft YaHei" panose="020B0503020204020204" pitchFamily="34" charset="-122"/>
              </a:rPr>
              <a:t>也不是辖制所託付你们的，乃是作群羊的榜样。</a:t>
            </a:r>
            <a:r>
              <a:rPr lang="en-US" altLang="zh-CN" sz="1400" b="1" kern="0" dirty="0">
                <a:solidFill>
                  <a:prstClr val="white"/>
                </a:solidFill>
                <a:ea typeface="Microsoft YaHei" panose="020B0503020204020204" pitchFamily="34" charset="-122"/>
              </a:rPr>
              <a:t>5:4 </a:t>
            </a:r>
            <a:r>
              <a:rPr lang="zh-CN" altLang="en-US" sz="1400" b="1" kern="0" dirty="0">
                <a:solidFill>
                  <a:prstClr val="white"/>
                </a:solidFill>
                <a:ea typeface="Microsoft YaHei" panose="020B0503020204020204" pitchFamily="34" charset="-122"/>
              </a:rPr>
              <a:t>到了牧长显现的时候，你们必得那永不衰残的荣耀冠冕。</a:t>
            </a:r>
            <a:r>
              <a:rPr lang="en-US" altLang="zh-CN" sz="1400" b="1" kern="0" dirty="0">
                <a:solidFill>
                  <a:prstClr val="white"/>
                </a:solidFill>
                <a:ea typeface="Microsoft YaHei" panose="020B0503020204020204" pitchFamily="34" charset="-122"/>
              </a:rPr>
              <a:t>5:5 </a:t>
            </a:r>
            <a:r>
              <a:rPr lang="zh-CN" altLang="en-US" sz="1400" b="1" kern="0" dirty="0">
                <a:solidFill>
                  <a:prstClr val="white"/>
                </a:solidFill>
                <a:ea typeface="Microsoft YaHei" panose="020B0503020204020204" pitchFamily="34" charset="-122"/>
              </a:rPr>
              <a:t>你们年幼的，也要顺服年长的。就是你们众人也都要以谦卑束腰，彼此顺服；因为神阻挡骄傲的人，赐恩给谦卑的人。</a:t>
            </a:r>
            <a:r>
              <a:rPr lang="en-US" altLang="zh-CN" sz="1400" b="1" kern="0" dirty="0">
                <a:solidFill>
                  <a:prstClr val="white"/>
                </a:solidFill>
                <a:ea typeface="Microsoft YaHei" panose="020B0503020204020204" pitchFamily="34" charset="-122"/>
              </a:rPr>
              <a:t>5:6 </a:t>
            </a:r>
            <a:r>
              <a:rPr lang="zh-CN" altLang="en-US" sz="1400" b="1" kern="0" dirty="0">
                <a:solidFill>
                  <a:prstClr val="white"/>
                </a:solidFill>
                <a:ea typeface="Microsoft YaHei" panose="020B0503020204020204" pitchFamily="34" charset="-122"/>
              </a:rPr>
              <a:t>所以，你们要自卑，服在神大能的手下，到了时候他必叫你们升高。</a:t>
            </a:r>
            <a:r>
              <a:rPr lang="en-US" altLang="zh-CN" sz="1400" b="1" kern="0" dirty="0">
                <a:solidFill>
                  <a:prstClr val="white"/>
                </a:solidFill>
                <a:ea typeface="Microsoft YaHei" panose="020B0503020204020204" pitchFamily="34" charset="-122"/>
              </a:rPr>
              <a:t>5:7 </a:t>
            </a:r>
            <a:r>
              <a:rPr lang="zh-CN" altLang="en-US" sz="1400" b="1" kern="0" dirty="0">
                <a:solidFill>
                  <a:prstClr val="white"/>
                </a:solidFill>
                <a:ea typeface="Microsoft YaHei" panose="020B0503020204020204" pitchFamily="34" charset="-122"/>
              </a:rPr>
              <a:t>你们要将一切的忧虑卸给神，因为他顾念你们。</a:t>
            </a:r>
            <a:r>
              <a:rPr lang="en-US" altLang="zh-CN" sz="1400" b="1" kern="0" dirty="0">
                <a:solidFill>
                  <a:prstClr val="white"/>
                </a:solidFill>
                <a:ea typeface="Microsoft YaHei" panose="020B0503020204020204" pitchFamily="34" charset="-122"/>
              </a:rPr>
              <a:t>5:8 </a:t>
            </a:r>
            <a:r>
              <a:rPr lang="zh-CN" altLang="en-US" sz="1400" b="1" kern="0" dirty="0">
                <a:solidFill>
                  <a:prstClr val="white"/>
                </a:solidFill>
                <a:ea typeface="Microsoft YaHei" panose="020B0503020204020204" pitchFamily="34" charset="-122"/>
              </a:rPr>
              <a:t>务要谨守，儆醒。因为你们的仇敌魔鬼，如同吼叫的狮子，遍地游行，寻找可吞吃的人</a:t>
            </a:r>
            <a:r>
              <a:rPr lang="zh-CN" altLang="en-US" sz="1400" b="1" kern="0" dirty="0" smtClean="0">
                <a:solidFill>
                  <a:prstClr val="white"/>
                </a:solidFill>
                <a:ea typeface="Microsoft YaHei" panose="020B0503020204020204" pitchFamily="34" charset="-122"/>
              </a:rPr>
              <a:t>。</a:t>
            </a:r>
            <a:endParaRPr kumimoji="0" lang="en-US" altLang="zh-CN" sz="1400" b="1" i="0" u="none" strike="noStrike" kern="0" cap="none" spc="0" normalizeH="0" baseline="0" noProof="0" dirty="0">
              <a:ln>
                <a:noFill/>
              </a:ln>
              <a:solidFill>
                <a:prstClr val="white"/>
              </a:solidFill>
              <a:effectLst/>
              <a:uLnTx/>
              <a:uFillTx/>
              <a:latin typeface="Calibri"/>
              <a:ea typeface="Microsoft YaHei" panose="020B0503020204020204" pitchFamily="34" charset="-122"/>
            </a:endParaRPr>
          </a:p>
        </p:txBody>
      </p:sp>
    </p:spTree>
    <p:extLst>
      <p:ext uri="{BB962C8B-B14F-4D97-AF65-F5344CB8AC3E}">
        <p14:creationId xmlns:p14="http://schemas.microsoft.com/office/powerpoint/2010/main" val="208729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2785378"/>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我是好牧人；好牧人为羊捨命。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若是雇工，不是牧人，羊也不是他自己的，他看见狼来，就撇下羊逃走；狼抓住羊，赶散了羊群。</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雇工逃走，因他是雇工，并不顾念羊。</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我是好牧人；我认识我的羊，我的羊也认识我，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正如父认识我，我也认识父一样；并且我为羊捨命。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我另外有羊，不是这圈里的；我必须领他们来，他们也要听我的声音，并且要合成一群，归一个牧人了。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我父爱我；因我将命捨去，好再取回来。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没有人夺我的命去，是我自己捨的。我有权柄捨了，也有权柄取回来。这是我从我父所受的命令</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6" descr="‘I am the good shepherd. The good shepherd lays down his life for the sheep. – Sli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694404"/>
            <a:ext cx="2362199"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ired hand, who is not a shepherd and does not own sheep, sees the wolf coming and abandons the sheep and runs away. – Sli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94404"/>
            <a:ext cx="2362200" cy="1771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80514" y="876300"/>
            <a:ext cx="3278164" cy="4816703"/>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为什么出羊圈必须主耶稣亲自带领？如何亲自带领？</a:t>
            </a:r>
            <a:endParaRPr lang="en-US" altLang="zh-CN"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lvl="0">
              <a:defRPr/>
            </a:pPr>
            <a:r>
              <a:rPr lang="zh-CN" altLang="en-US" sz="1500" b="1" kern="0" dirty="0" smtClean="0">
                <a:solidFill>
                  <a:prstClr val="white"/>
                </a:solidFill>
                <a:ea typeface="Microsoft YaHei" panose="020B0503020204020204" pitchFamily="34" charset="-122"/>
              </a:rPr>
              <a:t>腓</a:t>
            </a:r>
            <a:r>
              <a:rPr lang="en-US" altLang="zh-CN" sz="1500" b="1" kern="0" dirty="0">
                <a:solidFill>
                  <a:prstClr val="white"/>
                </a:solidFill>
                <a:ea typeface="Microsoft YaHei" panose="020B0503020204020204" pitchFamily="34" charset="-122"/>
              </a:rPr>
              <a:t>3:17 </a:t>
            </a:r>
            <a:r>
              <a:rPr lang="zh-CN" altLang="en-US" sz="1500" b="1" kern="0" dirty="0">
                <a:solidFill>
                  <a:prstClr val="white"/>
                </a:solidFill>
                <a:ea typeface="Microsoft YaHei" panose="020B0503020204020204" pitchFamily="34" charset="-122"/>
              </a:rPr>
              <a:t>弟兄们，你们要一同效法我，也当留意看那些照我们榜样行的人</a:t>
            </a:r>
            <a:r>
              <a:rPr lang="zh-CN" altLang="en-US" sz="1500" b="1" kern="0" dirty="0" smtClean="0">
                <a:solidFill>
                  <a:prstClr val="white"/>
                </a:solidFill>
                <a:ea typeface="Microsoft YaHei" panose="020B0503020204020204" pitchFamily="34" charset="-122"/>
              </a:rPr>
              <a:t>。</a:t>
            </a:r>
            <a:endParaRPr lang="en-US" altLang="zh-CN" sz="1500" b="1" kern="0" dirty="0" smtClean="0">
              <a:solidFill>
                <a:prstClr val="white"/>
              </a:solidFill>
              <a:ea typeface="Microsoft YaHei" panose="020B0503020204020204" pitchFamily="34" charset="-122"/>
            </a:endParaRPr>
          </a:p>
          <a:p>
            <a:pPr lvl="0">
              <a:spcAft>
                <a:spcPts val="600"/>
              </a:spcAft>
              <a:defRPr/>
            </a:pPr>
            <a:r>
              <a:rPr lang="en-US" altLang="zh-CN" sz="1500" b="1" kern="0" dirty="0" smtClean="0">
                <a:solidFill>
                  <a:prstClr val="white"/>
                </a:solidFill>
                <a:ea typeface="Microsoft YaHei" panose="020B0503020204020204" pitchFamily="34" charset="-122"/>
              </a:rPr>
              <a:t>3:18 </a:t>
            </a:r>
            <a:r>
              <a:rPr lang="zh-CN" altLang="en-US" sz="1500" b="1" kern="0" dirty="0">
                <a:solidFill>
                  <a:schemeClr val="tx1"/>
                </a:solidFill>
                <a:ea typeface="Microsoft YaHei" panose="020B0503020204020204" pitchFamily="34" charset="-122"/>
              </a:rPr>
              <a:t>因为有许多人行事是基督十字架的仇敌</a:t>
            </a:r>
            <a:r>
              <a:rPr lang="zh-CN" altLang="en-US" sz="1500" b="1" kern="0" dirty="0" smtClean="0">
                <a:solidFill>
                  <a:schemeClr val="tx1"/>
                </a:solidFill>
                <a:ea typeface="Microsoft YaHei" panose="020B0503020204020204" pitchFamily="34" charset="-122"/>
              </a:rPr>
              <a:t>。</a:t>
            </a:r>
            <a:endParaRPr lang="en-US" altLang="zh-CN" sz="1500" b="1" kern="0" dirty="0" smtClean="0">
              <a:solidFill>
                <a:schemeClr val="tx1"/>
              </a:solidFill>
              <a:ea typeface="Microsoft YaHei" panose="020B0503020204020204" pitchFamily="34" charset="-122"/>
            </a:endParaRPr>
          </a:p>
          <a:p>
            <a:pPr lvl="0">
              <a:spcAft>
                <a:spcPts val="600"/>
              </a:spcAft>
              <a:defRPr/>
            </a:pPr>
            <a:r>
              <a:rPr lang="zh-CN" altLang="en-US" sz="1500" b="1" kern="0" dirty="0" smtClean="0">
                <a:solidFill>
                  <a:prstClr val="white"/>
                </a:solidFill>
                <a:ea typeface="Microsoft YaHei" panose="020B0503020204020204" pitchFamily="34" charset="-122"/>
              </a:rPr>
              <a:t>林</a:t>
            </a:r>
            <a:r>
              <a:rPr lang="zh-CN" altLang="en-US" sz="1500" b="1" kern="0" dirty="0">
                <a:solidFill>
                  <a:prstClr val="white"/>
                </a:solidFill>
                <a:ea typeface="Microsoft YaHei" panose="020B0503020204020204" pitchFamily="34" charset="-122"/>
              </a:rPr>
              <a:t>前</a:t>
            </a:r>
            <a:r>
              <a:rPr lang="en-US" altLang="zh-CN" sz="1500" b="1" kern="0" dirty="0">
                <a:solidFill>
                  <a:prstClr val="white"/>
                </a:solidFill>
                <a:ea typeface="Microsoft YaHei" panose="020B0503020204020204" pitchFamily="34" charset="-122"/>
              </a:rPr>
              <a:t>11:1 </a:t>
            </a:r>
            <a:r>
              <a:rPr lang="zh-CN" altLang="en-US" sz="1500" b="1" kern="0" dirty="0">
                <a:solidFill>
                  <a:prstClr val="white"/>
                </a:solidFill>
                <a:ea typeface="Microsoft YaHei" panose="020B0503020204020204" pitchFamily="34" charset="-122"/>
              </a:rPr>
              <a:t>你们该效法我，象我效法基督一样</a:t>
            </a:r>
            <a:r>
              <a:rPr lang="zh-CN" altLang="en-US" sz="1500" b="1" kern="0" dirty="0" smtClean="0">
                <a:solidFill>
                  <a:prstClr val="white"/>
                </a:solidFill>
                <a:ea typeface="Microsoft YaHei" panose="020B0503020204020204" pitchFamily="34" charset="-122"/>
              </a:rPr>
              <a:t>。</a:t>
            </a:r>
            <a:endParaRPr lang="en-US" altLang="zh-CN" sz="1500" b="1" kern="0" dirty="0" smtClean="0">
              <a:solidFill>
                <a:prstClr val="white"/>
              </a:solidFill>
              <a:ea typeface="Microsoft YaHei" panose="020B0503020204020204" pitchFamily="34" charset="-122"/>
            </a:endParaRPr>
          </a:p>
          <a:p>
            <a:pPr lvl="0">
              <a:spcAft>
                <a:spcPts val="600"/>
              </a:spcAft>
              <a:defRPr/>
            </a:pPr>
            <a:r>
              <a:rPr lang="zh-CN" altLang="en-US" sz="1500" b="1" kern="0" dirty="0">
                <a:solidFill>
                  <a:prstClr val="white"/>
                </a:solidFill>
                <a:ea typeface="Microsoft YaHei" panose="020B0503020204020204" pitchFamily="34" charset="-122"/>
              </a:rPr>
              <a:t>帖前</a:t>
            </a:r>
            <a:r>
              <a:rPr lang="en-US" altLang="zh-CN" sz="1500" b="1" kern="0" dirty="0">
                <a:solidFill>
                  <a:prstClr val="white"/>
                </a:solidFill>
                <a:ea typeface="Microsoft YaHei" panose="020B0503020204020204" pitchFamily="34" charset="-122"/>
              </a:rPr>
              <a:t>1:6 </a:t>
            </a:r>
            <a:r>
              <a:rPr lang="zh-CN" altLang="en-US" sz="1500" b="1" kern="0" dirty="0">
                <a:solidFill>
                  <a:prstClr val="white"/>
                </a:solidFill>
                <a:ea typeface="Microsoft YaHei" panose="020B0503020204020204" pitchFamily="34" charset="-122"/>
              </a:rPr>
              <a:t>并且你们在大难之中，蒙了圣灵所赐的喜乐，</a:t>
            </a:r>
            <a:r>
              <a:rPr lang="zh-CN" altLang="en-US" sz="1500" b="1" kern="0" dirty="0">
                <a:solidFill>
                  <a:srgbClr val="FFFF00"/>
                </a:solidFill>
                <a:ea typeface="Microsoft YaHei" panose="020B0503020204020204" pitchFamily="34" charset="-122"/>
              </a:rPr>
              <a:t>领受真</a:t>
            </a:r>
            <a:r>
              <a:rPr lang="zh-CN" altLang="en-US" sz="1500" b="1" kern="0" dirty="0" smtClean="0">
                <a:solidFill>
                  <a:srgbClr val="FFFF00"/>
                </a:solidFill>
                <a:ea typeface="Microsoft YaHei" panose="020B0503020204020204" pitchFamily="34" charset="-122"/>
              </a:rPr>
              <a:t>道（</a:t>
            </a:r>
            <a:r>
              <a:rPr lang="en-US" altLang="zh-CN" sz="1500" b="1" kern="0" dirty="0" smtClean="0">
                <a:solidFill>
                  <a:srgbClr val="FFFF00"/>
                </a:solidFill>
                <a:ea typeface="Microsoft YaHei" panose="020B0503020204020204" pitchFamily="34" charset="-122"/>
              </a:rPr>
              <a:t>logos</a:t>
            </a:r>
            <a:r>
              <a:rPr lang="zh-CN" altLang="en-US" sz="1500" b="1" kern="0" dirty="0" smtClean="0">
                <a:solidFill>
                  <a:srgbClr val="FFFF00"/>
                </a:solidFill>
                <a:ea typeface="Microsoft YaHei" panose="020B0503020204020204" pitchFamily="34" charset="-122"/>
              </a:rPr>
              <a:t>）就</a:t>
            </a:r>
            <a:r>
              <a:rPr lang="zh-CN" altLang="en-US" sz="1500" b="1" kern="0" dirty="0">
                <a:solidFill>
                  <a:srgbClr val="FFFF00"/>
                </a:solidFill>
                <a:ea typeface="Microsoft YaHei" panose="020B0503020204020204" pitchFamily="34" charset="-122"/>
              </a:rPr>
              <a:t>效法我们，也效法了主</a:t>
            </a:r>
            <a:r>
              <a:rPr lang="zh-CN" altLang="en-US" sz="1500" b="1" kern="0" dirty="0" smtClean="0">
                <a:solidFill>
                  <a:prstClr val="white"/>
                </a:solidFill>
                <a:ea typeface="Microsoft YaHei" panose="020B0503020204020204" pitchFamily="34" charset="-122"/>
              </a:rPr>
              <a:t>；</a:t>
            </a:r>
            <a:endParaRPr lang="en-US" altLang="zh-CN" sz="1500" b="1" kern="0" dirty="0" smtClean="0">
              <a:solidFill>
                <a:prstClr val="white"/>
              </a:solidFill>
              <a:ea typeface="Microsoft YaHei" panose="020B0503020204020204" pitchFamily="34" charset="-122"/>
            </a:endParaRPr>
          </a:p>
          <a:p>
            <a:pPr lvl="0">
              <a:spcAft>
                <a:spcPts val="600"/>
              </a:spcAft>
              <a:defRPr/>
            </a:pPr>
            <a:r>
              <a:rPr lang="zh-CN" altLang="en-US" sz="1500" b="1" kern="0" dirty="0">
                <a:solidFill>
                  <a:prstClr val="white"/>
                </a:solidFill>
                <a:ea typeface="Microsoft YaHei" panose="020B0503020204020204" pitchFamily="34" charset="-122"/>
              </a:rPr>
              <a:t>林前</a:t>
            </a:r>
            <a:r>
              <a:rPr lang="en-US" altLang="zh-CN" sz="1500" b="1" kern="0" dirty="0">
                <a:solidFill>
                  <a:prstClr val="white"/>
                </a:solidFill>
                <a:ea typeface="Microsoft YaHei" panose="020B0503020204020204" pitchFamily="34" charset="-122"/>
              </a:rPr>
              <a:t>4:6 </a:t>
            </a:r>
            <a:r>
              <a:rPr lang="zh-CN" altLang="en-US" sz="1500" b="1" kern="0" dirty="0">
                <a:solidFill>
                  <a:prstClr val="white"/>
                </a:solidFill>
                <a:ea typeface="Microsoft YaHei" panose="020B0503020204020204" pitchFamily="34" charset="-122"/>
              </a:rPr>
              <a:t>弟兄们，我为你们的缘故，拿这些事转比自己和亚波罗，叫你们效法我们不可过于圣经所记，免得你们自高自大，贵重这个，轻看那个。</a:t>
            </a:r>
            <a:r>
              <a:rPr lang="en-US" altLang="zh-CN" sz="1500" b="1" kern="0" dirty="0">
                <a:solidFill>
                  <a:prstClr val="white"/>
                </a:solidFill>
                <a:ea typeface="Microsoft YaHei" panose="020B0503020204020204" pitchFamily="34" charset="-122"/>
              </a:rPr>
              <a:t>4:7 </a:t>
            </a:r>
            <a:r>
              <a:rPr lang="zh-CN" altLang="en-US" sz="1500" b="1" kern="0" dirty="0">
                <a:solidFill>
                  <a:prstClr val="white"/>
                </a:solidFill>
                <a:ea typeface="Microsoft YaHei" panose="020B0503020204020204" pitchFamily="34" charset="-122"/>
              </a:rPr>
              <a:t>使你与人不同的是谁呢？你有甚么不是领受的呢；若是领受的，为何自夸，彷彿不是领受的呢？</a:t>
            </a:r>
            <a:endParaRPr kumimoji="0" lang="en-US" altLang="zh-CN" sz="1500" b="1" i="0" u="none" strike="noStrike" kern="0" cap="none" spc="0" normalizeH="0" baseline="0" noProof="0" dirty="0">
              <a:ln>
                <a:noFill/>
              </a:ln>
              <a:solidFill>
                <a:prstClr val="white"/>
              </a:solidFill>
              <a:effectLst/>
              <a:uLnTx/>
              <a:uFillTx/>
              <a:latin typeface="Calibri"/>
              <a:ea typeface="Microsoft YaHei" panose="020B0503020204020204" pitchFamily="34" charset="-122"/>
              <a:cs typeface="+mn-cs"/>
            </a:endParaRPr>
          </a:p>
        </p:txBody>
      </p:sp>
    </p:spTree>
    <p:extLst>
      <p:ext uri="{BB962C8B-B14F-4D97-AF65-F5344CB8AC3E}">
        <p14:creationId xmlns:p14="http://schemas.microsoft.com/office/powerpoint/2010/main" val="339626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2785378"/>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我是好牧人；好牧人为羊捨命。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若是雇工，不是牧人，羊也不是他自己的，他看见狼来，就撇下羊逃走；狼抓住羊，赶散了羊群。</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雇工逃走，因他是雇工，并不顾念羊。</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我是好牧人；我认识我的羊，我的羊也认识我，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正如父认识我，我也认识父一样；并且我为羊捨命。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我另外有羊，不是这圈里的；我必须领他们来，他们也要听我的声音，并且要合成一群，归一个牧人了。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我父爱我；因我将命捨去，好再取回来。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没有人夺我的命去，是我自己捨的。我有权柄捨了，也有权柄取回来。这是我从我父所受的命令</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6" descr="‘I am the good shepherd. The good shepherd lays down his life for the sheep. – Sli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694404"/>
            <a:ext cx="2362199"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ired hand, who is not a shepherd and does not own sheep, sees the wolf coming and abandons the sheep and runs away. – Sli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94404"/>
            <a:ext cx="2362200" cy="1771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80514" y="876300"/>
            <a:ext cx="3278164" cy="3816429"/>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为什么出羊圈必须主耶稣亲自带领？如何亲自带领？</a:t>
            </a:r>
            <a:endParaRPr lang="en-US" altLang="zh-CN"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zh-CN" altLang="en-US" sz="1500" b="1" kern="0" dirty="0" smtClean="0">
                <a:solidFill>
                  <a:prstClr val="white"/>
                </a:solidFill>
                <a:ea typeface="Microsoft YaHei" panose="020B0503020204020204" pitchFamily="34" charset="-122"/>
              </a:rPr>
              <a:t>林</a:t>
            </a:r>
            <a:r>
              <a:rPr lang="zh-CN" altLang="en-US" sz="1500" b="1" kern="0" dirty="0" smtClean="0">
                <a:solidFill>
                  <a:prstClr val="white"/>
                </a:solidFill>
                <a:ea typeface="Microsoft YaHei" panose="020B0503020204020204" pitchFamily="34" charset="-122"/>
              </a:rPr>
              <a:t>前</a:t>
            </a:r>
            <a:r>
              <a:rPr lang="en-US" altLang="zh-CN" sz="1500" b="1" kern="0" dirty="0" smtClean="0">
                <a:solidFill>
                  <a:prstClr val="white"/>
                </a:solidFill>
                <a:ea typeface="Microsoft YaHei" panose="020B0503020204020204" pitchFamily="34" charset="-122"/>
              </a:rPr>
              <a:t>1:10 </a:t>
            </a:r>
            <a:r>
              <a:rPr lang="zh-CN" altLang="en-US" sz="1500" b="1" kern="0" dirty="0" smtClean="0">
                <a:solidFill>
                  <a:prstClr val="white"/>
                </a:solidFill>
                <a:ea typeface="Microsoft YaHei" panose="020B0503020204020204" pitchFamily="34" charset="-122"/>
              </a:rPr>
              <a:t>弟兄们，我藉我们主耶稣基督的名劝你们都说一样的话。你们中间也不可分党，只要一心一意，彼此相合。</a:t>
            </a:r>
            <a:r>
              <a:rPr lang="en-US" altLang="zh-CN" sz="1500" b="1" kern="0" dirty="0" smtClean="0">
                <a:solidFill>
                  <a:prstClr val="white"/>
                </a:solidFill>
                <a:ea typeface="Microsoft YaHei" panose="020B0503020204020204" pitchFamily="34" charset="-122"/>
              </a:rPr>
              <a:t>1:11 </a:t>
            </a:r>
            <a:r>
              <a:rPr lang="zh-CN" altLang="en-US" sz="1500" b="1" kern="0" dirty="0" smtClean="0">
                <a:solidFill>
                  <a:prstClr val="white"/>
                </a:solidFill>
                <a:ea typeface="Microsoft YaHei" panose="020B0503020204020204" pitchFamily="34" charset="-122"/>
              </a:rPr>
              <a:t>因为革来氏家里的人曾对我题起弟兄们来，说你们中间有纷争。</a:t>
            </a:r>
            <a:r>
              <a:rPr lang="en-US" altLang="zh-CN" sz="1500" b="1" kern="0" dirty="0" smtClean="0">
                <a:solidFill>
                  <a:prstClr val="white"/>
                </a:solidFill>
                <a:ea typeface="Microsoft YaHei" panose="020B0503020204020204" pitchFamily="34" charset="-122"/>
              </a:rPr>
              <a:t>1:12 </a:t>
            </a:r>
            <a:r>
              <a:rPr lang="zh-CN" altLang="en-US" sz="1500" b="1" kern="0" dirty="0" smtClean="0">
                <a:solidFill>
                  <a:prstClr val="white"/>
                </a:solidFill>
                <a:ea typeface="Microsoft YaHei" panose="020B0503020204020204" pitchFamily="34" charset="-122"/>
              </a:rPr>
              <a:t>我的意思就是你们各人说：我是属保罗的；我是属亚波罗的；我是属矶法的；我是属基督的。</a:t>
            </a:r>
            <a:r>
              <a:rPr lang="en-US" altLang="zh-CN" sz="1500" b="1" kern="0" dirty="0" smtClean="0">
                <a:solidFill>
                  <a:prstClr val="white"/>
                </a:solidFill>
                <a:ea typeface="Microsoft YaHei" panose="020B0503020204020204" pitchFamily="34" charset="-122"/>
              </a:rPr>
              <a:t>1:13 </a:t>
            </a:r>
            <a:r>
              <a:rPr lang="zh-CN" altLang="en-US" sz="1500" b="1" kern="0" dirty="0" smtClean="0">
                <a:solidFill>
                  <a:prstClr val="white"/>
                </a:solidFill>
                <a:ea typeface="Microsoft YaHei" panose="020B0503020204020204" pitchFamily="34" charset="-122"/>
              </a:rPr>
              <a:t>基督是分开的么？保罗为你们钉了十字架么？你们是奉保罗的名受了洗么？</a:t>
            </a:r>
            <a:r>
              <a:rPr lang="en-US" altLang="zh-CN" sz="1500" b="1" kern="0" dirty="0" smtClean="0">
                <a:solidFill>
                  <a:prstClr val="white"/>
                </a:solidFill>
                <a:ea typeface="Microsoft YaHei" panose="020B0503020204020204" pitchFamily="34" charset="-122"/>
              </a:rPr>
              <a:t>1:14 </a:t>
            </a:r>
            <a:r>
              <a:rPr lang="zh-CN" altLang="en-US" sz="1500" b="1" kern="0" dirty="0" smtClean="0">
                <a:solidFill>
                  <a:prstClr val="white"/>
                </a:solidFill>
                <a:ea typeface="Microsoft YaHei" panose="020B0503020204020204" pitchFamily="34" charset="-122"/>
              </a:rPr>
              <a:t>我感谢神，除了基利司布并该犹以外，我没有给你们一个人施洗；</a:t>
            </a:r>
            <a:r>
              <a:rPr lang="en-US" altLang="zh-CN" sz="1500" b="1" kern="0" dirty="0" smtClean="0">
                <a:solidFill>
                  <a:prstClr val="white"/>
                </a:solidFill>
                <a:ea typeface="Microsoft YaHei" panose="020B0503020204020204" pitchFamily="34" charset="-122"/>
              </a:rPr>
              <a:t>1:15 </a:t>
            </a:r>
            <a:r>
              <a:rPr lang="zh-CN" altLang="en-US" sz="1500" b="1" kern="0" dirty="0" smtClean="0">
                <a:solidFill>
                  <a:prstClr val="white"/>
                </a:solidFill>
                <a:ea typeface="Microsoft YaHei" panose="020B0503020204020204" pitchFamily="34" charset="-122"/>
              </a:rPr>
              <a:t>免得有人说，你们是奉我的名受洗。</a:t>
            </a:r>
            <a:endParaRPr kumimoji="0" lang="en-US" altLang="zh-CN" sz="1500" b="1" i="0" u="none" strike="noStrike" kern="0" cap="none" spc="0" normalizeH="0" baseline="0" noProof="0" dirty="0">
              <a:ln>
                <a:noFill/>
              </a:ln>
              <a:solidFill>
                <a:prstClr val="white"/>
              </a:solidFill>
              <a:effectLst/>
              <a:uLnTx/>
              <a:uFillTx/>
              <a:latin typeface="Calibri"/>
              <a:ea typeface="Microsoft YaHei" panose="020B0503020204020204" pitchFamily="34" charset="-122"/>
              <a:cs typeface="+mn-cs"/>
            </a:endParaRPr>
          </a:p>
        </p:txBody>
      </p:sp>
    </p:spTree>
    <p:extLst>
      <p:ext uri="{BB962C8B-B14F-4D97-AF65-F5344CB8AC3E}">
        <p14:creationId xmlns:p14="http://schemas.microsoft.com/office/powerpoint/2010/main" val="153567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2785378"/>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我是好牧人；好牧人为羊捨命。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若是雇工，不是牧人，羊也不是他自己的，他看见狼来，就撇下羊逃走；狼抓住羊，赶散了羊群。</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雇工逃走，因他是雇工，并不顾念羊。</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我是好牧人；我认识我的羊，我的羊也认识我，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正如父认识我，我也认识父一样；并且我为羊捨命。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我另外有羊，不是这圈里的；我必须领他们来，他们也要听我的声音，并且要合成一群，归一个牧人了。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我父爱我；因我将命捨去，好再取回来。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没有人夺我的命去，是我自己捨的。我有权柄捨了，也有权柄取回来。这是我从我父所受的命令</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6" descr="‘I am the good shepherd. The good shepherd lays down his life for the sheep. – Sli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694404"/>
            <a:ext cx="2362199"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ired hand, who is not a shepherd and does not own sheep, sees the wolf coming and abandons the sheep and runs away. – Sli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94404"/>
            <a:ext cx="2362200" cy="1771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80514" y="876300"/>
            <a:ext cx="3278164" cy="4724370"/>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lang="zh-CN" altLang="en-US" sz="2100" b="1" kern="0" noProof="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狼是谁</a:t>
            </a: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zh-CN" altLang="en-US" sz="1500" b="1" kern="0" dirty="0">
                <a:solidFill>
                  <a:prstClr val="white"/>
                </a:solidFill>
                <a:ea typeface="Microsoft YaHei" panose="020B0503020204020204" pitchFamily="34" charset="-122"/>
              </a:rPr>
              <a:t>太</a:t>
            </a:r>
            <a:r>
              <a:rPr lang="en-US" altLang="zh-CN" sz="1500" b="1" kern="0" dirty="0">
                <a:solidFill>
                  <a:prstClr val="white"/>
                </a:solidFill>
                <a:ea typeface="Microsoft YaHei" panose="020B0503020204020204" pitchFamily="34" charset="-122"/>
              </a:rPr>
              <a:t>10:16 </a:t>
            </a:r>
            <a:r>
              <a:rPr lang="zh-CN" altLang="en-US" sz="1500" b="1" kern="0" dirty="0">
                <a:solidFill>
                  <a:prstClr val="white"/>
                </a:solidFill>
                <a:ea typeface="Microsoft YaHei" panose="020B0503020204020204" pitchFamily="34" charset="-122"/>
              </a:rPr>
              <a:t>我差你们去，如同羊进入狼群；所以你们要灵巧象蛇，驯良象鸽子</a:t>
            </a:r>
            <a:r>
              <a:rPr lang="zh-CN" altLang="en-US" sz="1500" b="1" kern="0" dirty="0" smtClean="0">
                <a:solidFill>
                  <a:prstClr val="white"/>
                </a:solidFill>
                <a:ea typeface="Microsoft YaHei" panose="020B0503020204020204" pitchFamily="34" charset="-122"/>
              </a:rPr>
              <a:t>。</a:t>
            </a:r>
            <a:endParaRPr lang="en-US" altLang="zh-CN" sz="1500" b="1" kern="0" dirty="0" smtClean="0">
              <a:solidFill>
                <a:prstClr val="white"/>
              </a:solidFill>
              <a:ea typeface="Microsoft YaHei" panose="020B0503020204020204" pitchFamily="34" charset="-122"/>
            </a:endParaRPr>
          </a:p>
          <a:p>
            <a:pPr lvl="0">
              <a:spcAft>
                <a:spcPts val="600"/>
              </a:spcAft>
              <a:defRPr/>
            </a:pPr>
            <a:r>
              <a:rPr lang="zh-CN" altLang="en-US" sz="1500" b="1" kern="0" dirty="0" smtClean="0">
                <a:solidFill>
                  <a:prstClr val="white"/>
                </a:solidFill>
                <a:ea typeface="Microsoft YaHei" panose="020B0503020204020204" pitchFamily="34" charset="-122"/>
              </a:rPr>
              <a:t>耶</a:t>
            </a:r>
            <a:r>
              <a:rPr lang="en-US" altLang="zh-CN" sz="1500" b="1" kern="0" dirty="0" smtClean="0">
                <a:solidFill>
                  <a:prstClr val="white"/>
                </a:solidFill>
                <a:ea typeface="Microsoft YaHei" panose="020B0503020204020204" pitchFamily="34" charset="-122"/>
              </a:rPr>
              <a:t>5:3 </a:t>
            </a:r>
            <a:r>
              <a:rPr lang="zh-CN" altLang="en-US" sz="1500" b="1" kern="0" dirty="0">
                <a:solidFill>
                  <a:prstClr val="white"/>
                </a:solidFill>
                <a:ea typeface="Microsoft YaHei" panose="020B0503020204020204" pitchFamily="34" charset="-122"/>
              </a:rPr>
              <a:t>耶和华啊，你的眼目不是看顾诚实么？你击打他们，他们却不伤恸；你毁灭他们，他们仍不受惩治。他们使脸刚硬过于磐石，不肯回头。</a:t>
            </a:r>
            <a:r>
              <a:rPr lang="en-US" altLang="zh-CN" sz="1500" b="1" kern="0" dirty="0">
                <a:solidFill>
                  <a:prstClr val="white"/>
                </a:solidFill>
                <a:ea typeface="Microsoft YaHei" panose="020B0503020204020204" pitchFamily="34" charset="-122"/>
              </a:rPr>
              <a:t>5:4 </a:t>
            </a:r>
            <a:r>
              <a:rPr lang="zh-CN" altLang="en-US" sz="1500" b="1" kern="0" dirty="0">
                <a:solidFill>
                  <a:prstClr val="white"/>
                </a:solidFill>
                <a:ea typeface="Microsoft YaHei" panose="020B0503020204020204" pitchFamily="34" charset="-122"/>
              </a:rPr>
              <a:t>我说：这些人实在是贫穷的，是愚昧的，因为不晓得耶和华的作为和他们　神的法则。</a:t>
            </a:r>
            <a:r>
              <a:rPr lang="en-US" altLang="zh-CN" sz="1500" b="1" kern="0" dirty="0">
                <a:solidFill>
                  <a:prstClr val="white"/>
                </a:solidFill>
                <a:ea typeface="Microsoft YaHei" panose="020B0503020204020204" pitchFamily="34" charset="-122"/>
              </a:rPr>
              <a:t>5:5 </a:t>
            </a:r>
            <a:r>
              <a:rPr lang="zh-CN" altLang="en-US" sz="1500" b="1" kern="0" dirty="0">
                <a:solidFill>
                  <a:prstClr val="white"/>
                </a:solidFill>
                <a:ea typeface="Microsoft YaHei" panose="020B0503020204020204" pitchFamily="34" charset="-122"/>
              </a:rPr>
              <a:t>我要去见尊大的人，对他们说话，因为他们晓得耶和华的作为和他们　神的法则。哪知，这些人齐心将轭折断，挣开绳索。</a:t>
            </a:r>
            <a:r>
              <a:rPr lang="en-US" altLang="zh-CN" sz="1500" b="1" kern="0" dirty="0">
                <a:solidFill>
                  <a:prstClr val="white"/>
                </a:solidFill>
                <a:ea typeface="Microsoft YaHei" panose="020B0503020204020204" pitchFamily="34" charset="-122"/>
              </a:rPr>
              <a:t>5:6 </a:t>
            </a:r>
            <a:r>
              <a:rPr lang="zh-CN" altLang="en-US" sz="1500" b="1" kern="0" dirty="0">
                <a:solidFill>
                  <a:prstClr val="white"/>
                </a:solidFill>
                <a:ea typeface="Microsoft YaHei" panose="020B0503020204020204" pitchFamily="34" charset="-122"/>
              </a:rPr>
              <a:t>因此，林中的狮子必害死他们；晚上（或译：野地）的豺狼必灭绝他们；豹子要在城外窥伺他们。凡出城的必被撕碎；因为他们的罪过极多，背道的事也加增了</a:t>
            </a:r>
            <a:r>
              <a:rPr lang="zh-CN" altLang="en-US" sz="1500" b="1" kern="0" dirty="0" smtClean="0">
                <a:solidFill>
                  <a:prstClr val="white"/>
                </a:solidFill>
                <a:ea typeface="Microsoft YaHei" panose="020B0503020204020204" pitchFamily="34" charset="-122"/>
              </a:rPr>
              <a:t>。</a:t>
            </a:r>
            <a:endParaRPr kumimoji="0" lang="en-US" altLang="zh-CN" sz="1500" b="1" i="0" u="none" strike="noStrike" kern="0" cap="none" spc="0" normalizeH="0" baseline="0" noProof="0" dirty="0">
              <a:ln>
                <a:noFill/>
              </a:ln>
              <a:solidFill>
                <a:prstClr val="white"/>
              </a:solidFill>
              <a:effectLst/>
              <a:uLnTx/>
              <a:uFillTx/>
              <a:latin typeface="Calibri"/>
              <a:ea typeface="Microsoft YaHei" panose="020B0503020204020204" pitchFamily="34" charset="-122"/>
              <a:cs typeface="+mn-cs"/>
            </a:endParaRPr>
          </a:p>
        </p:txBody>
      </p:sp>
    </p:spTree>
    <p:extLst>
      <p:ext uri="{BB962C8B-B14F-4D97-AF65-F5344CB8AC3E}">
        <p14:creationId xmlns:p14="http://schemas.microsoft.com/office/powerpoint/2010/main" val="352298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2785378"/>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我是好牧人；好牧人为羊捨命。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若是雇工，不是牧人，羊也不是他自己的，他看见狼来，就撇下羊逃走；狼抓住羊，赶散了羊群。</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雇工逃走，因他是雇工，并不顾念羊。</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我是好牧人；我认识我的羊，我的羊也认识我，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正如父认识我，我也认识父一样；并且我为羊捨命。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我另外有羊，不是这圈里的；我必须领他们来，他们也要听我的声音，并且要合成一群，归一个牧人了。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我父爱我；因我将命捨去，好再取回来。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没有人夺我的命去，是我自己捨的。我有权柄捨了，也有权柄取回来。这是我从我父所受的命令</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6" descr="‘I am the good shepherd. The good shepherd lays down his life for the sheep. – Sli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694404"/>
            <a:ext cx="2362199"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ired hand, who is not a shepherd and does not own sheep, sees the wolf coming and abandons the sheep and runs away. – Sli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94404"/>
            <a:ext cx="2362200" cy="1771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80514" y="876300"/>
            <a:ext cx="3278164" cy="3954929"/>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lang="zh-CN" altLang="en-US" sz="2100" b="1" kern="0" noProof="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狼是谁</a:t>
            </a: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zh-CN" altLang="en-US" sz="1500" b="1" kern="0" dirty="0">
                <a:solidFill>
                  <a:prstClr val="white"/>
                </a:solidFill>
                <a:ea typeface="Microsoft YaHei" panose="020B0503020204020204" pitchFamily="34" charset="-122"/>
              </a:rPr>
              <a:t>徒</a:t>
            </a:r>
            <a:r>
              <a:rPr lang="en-US" altLang="zh-CN" sz="1500" b="1" kern="0" dirty="0">
                <a:solidFill>
                  <a:prstClr val="white"/>
                </a:solidFill>
                <a:ea typeface="Microsoft YaHei" panose="020B0503020204020204" pitchFamily="34" charset="-122"/>
              </a:rPr>
              <a:t>20:29 </a:t>
            </a:r>
            <a:r>
              <a:rPr lang="zh-CN" altLang="en-US" sz="1500" b="1" kern="0" dirty="0">
                <a:solidFill>
                  <a:prstClr val="white"/>
                </a:solidFill>
                <a:ea typeface="Microsoft YaHei" panose="020B0503020204020204" pitchFamily="34" charset="-122"/>
              </a:rPr>
              <a:t>我知道，我去之后必有凶暴的豺狼进入你们中间，不爱惜羊群。</a:t>
            </a:r>
            <a:r>
              <a:rPr lang="en-US" altLang="zh-CN" sz="1500" b="1" kern="0" dirty="0">
                <a:solidFill>
                  <a:prstClr val="white"/>
                </a:solidFill>
                <a:ea typeface="Microsoft YaHei" panose="020B0503020204020204" pitchFamily="34" charset="-122"/>
              </a:rPr>
              <a:t>20:30 </a:t>
            </a:r>
            <a:r>
              <a:rPr lang="zh-CN" altLang="en-US" sz="1500" b="1" kern="0" dirty="0">
                <a:solidFill>
                  <a:prstClr val="white"/>
                </a:solidFill>
                <a:ea typeface="Microsoft YaHei" panose="020B0503020204020204" pitchFamily="34" charset="-122"/>
              </a:rPr>
              <a:t>就是你们中间，也必有人起来说悖谬的话，要引诱门徒跟从他们。</a:t>
            </a:r>
            <a:r>
              <a:rPr lang="en-US" altLang="zh-CN" sz="1500" b="1" kern="0" dirty="0">
                <a:solidFill>
                  <a:prstClr val="white"/>
                </a:solidFill>
                <a:ea typeface="Microsoft YaHei" panose="020B0503020204020204" pitchFamily="34" charset="-122"/>
              </a:rPr>
              <a:t>20:31 </a:t>
            </a:r>
            <a:r>
              <a:rPr lang="zh-CN" altLang="en-US" sz="1500" b="1" kern="0" dirty="0">
                <a:solidFill>
                  <a:prstClr val="white"/>
                </a:solidFill>
                <a:ea typeface="Microsoft YaHei" panose="020B0503020204020204" pitchFamily="34" charset="-122"/>
              </a:rPr>
              <a:t>所以你们应当儆醒，纪念我叁年之久昼夜不住的流泪、劝戒你们各人。</a:t>
            </a:r>
            <a:r>
              <a:rPr lang="en-US" altLang="zh-CN" sz="1500" b="1" kern="0" dirty="0">
                <a:solidFill>
                  <a:prstClr val="white"/>
                </a:solidFill>
                <a:ea typeface="Microsoft YaHei" panose="020B0503020204020204" pitchFamily="34" charset="-122"/>
              </a:rPr>
              <a:t>20:32 </a:t>
            </a:r>
            <a:r>
              <a:rPr lang="zh-CN" altLang="en-US" sz="1500" b="1" kern="0" dirty="0">
                <a:solidFill>
                  <a:prstClr val="white"/>
                </a:solidFill>
                <a:ea typeface="Microsoft YaHei" panose="020B0503020204020204" pitchFamily="34" charset="-122"/>
              </a:rPr>
              <a:t>如今我把你们交託神和他恩惠的道；这道能建立你们，叫你们和一切成圣的人同得基业。</a:t>
            </a:r>
            <a:r>
              <a:rPr lang="en-US" altLang="zh-CN" sz="1500" b="1" kern="0" dirty="0">
                <a:solidFill>
                  <a:prstClr val="white"/>
                </a:solidFill>
                <a:ea typeface="Microsoft YaHei" panose="020B0503020204020204" pitchFamily="34" charset="-122"/>
              </a:rPr>
              <a:t>20:33 </a:t>
            </a:r>
            <a:r>
              <a:rPr lang="zh-CN" altLang="en-US" sz="1500" b="1" kern="0" dirty="0">
                <a:solidFill>
                  <a:prstClr val="white"/>
                </a:solidFill>
                <a:ea typeface="Microsoft YaHei" panose="020B0503020204020204" pitchFamily="34" charset="-122"/>
              </a:rPr>
              <a:t>我未曾贪图一个人的金、银、衣服。</a:t>
            </a:r>
            <a:r>
              <a:rPr lang="en-US" altLang="zh-CN" sz="1500" b="1" kern="0" dirty="0">
                <a:solidFill>
                  <a:prstClr val="white"/>
                </a:solidFill>
                <a:ea typeface="Microsoft YaHei" panose="020B0503020204020204" pitchFamily="34" charset="-122"/>
              </a:rPr>
              <a:t>20:34 </a:t>
            </a:r>
            <a:r>
              <a:rPr lang="zh-CN" altLang="en-US" sz="1500" b="1" kern="0" dirty="0">
                <a:solidFill>
                  <a:prstClr val="white"/>
                </a:solidFill>
                <a:ea typeface="Microsoft YaHei" panose="020B0503020204020204" pitchFamily="34" charset="-122"/>
              </a:rPr>
              <a:t>我这两隻手常供给我和同人的需用，这是你们自己知道的。</a:t>
            </a:r>
            <a:r>
              <a:rPr lang="en-US" altLang="zh-CN" sz="1500" b="1" kern="0" dirty="0">
                <a:solidFill>
                  <a:prstClr val="white"/>
                </a:solidFill>
                <a:ea typeface="Microsoft YaHei" panose="020B0503020204020204" pitchFamily="34" charset="-122"/>
              </a:rPr>
              <a:t>20:35 </a:t>
            </a:r>
            <a:r>
              <a:rPr lang="zh-CN" altLang="en-US" sz="1500" b="1" kern="0" dirty="0">
                <a:solidFill>
                  <a:prstClr val="white"/>
                </a:solidFill>
                <a:ea typeface="Microsoft YaHei" panose="020B0503020204020204" pitchFamily="34" charset="-122"/>
              </a:rPr>
              <a:t>我凡事给你们作榜样，叫你们知道应当这样劳苦，扶助软弱的人，又当纪念主耶稣的话，说：施比受更为有福。</a:t>
            </a:r>
            <a:endParaRPr kumimoji="0" lang="en-US" altLang="zh-CN" sz="1500" b="1" i="0" u="none" strike="noStrike" kern="0" cap="none" spc="0" normalizeH="0" baseline="0" noProof="0" dirty="0">
              <a:ln>
                <a:noFill/>
              </a:ln>
              <a:solidFill>
                <a:prstClr val="white"/>
              </a:solidFill>
              <a:effectLst/>
              <a:uLnTx/>
              <a:uFillTx/>
              <a:latin typeface="Calibri"/>
              <a:ea typeface="Microsoft YaHei" panose="020B0503020204020204" pitchFamily="34" charset="-122"/>
              <a:cs typeface="+mn-cs"/>
            </a:endParaRPr>
          </a:p>
        </p:txBody>
      </p:sp>
    </p:spTree>
    <p:extLst>
      <p:ext uri="{BB962C8B-B14F-4D97-AF65-F5344CB8AC3E}">
        <p14:creationId xmlns:p14="http://schemas.microsoft.com/office/powerpoint/2010/main" val="3096303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2785378"/>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我是好牧人；好牧人为羊捨命。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若是雇工，不是牧人，羊也不是他自己的，他看见狼来，就撇下羊逃走；狼抓住羊，赶散了羊群。</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雇工逃走，因他是雇工，并不顾念羊。</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我是好牧人；我认识我的羊，我的羊也认识我，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正如父认识我，我也认识父一样；并且我为羊捨命。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我另外有羊，不是这圈里的；我必须领他们来，他们也要听我的声音，并且要合成一群，归一个牧人了。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我父爱我；因我将命捨去，好再取回来。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没有人夺我的命去，是我自己捨的。我有权柄捨了，也有权柄取回来。这是我从我父所受的命令</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6" descr="‘I am the good shepherd. The good shepherd lays down his life for the sheep. – Sli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694404"/>
            <a:ext cx="2362199"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ired hand, who is not a shepherd and does not own sheep, sees the wolf coming and abandons the sheep and runs away. – Sli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94404"/>
            <a:ext cx="2362200" cy="1771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80514" y="876300"/>
            <a:ext cx="3278164" cy="3108543"/>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基督的死如何得</a:t>
            </a: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胜狼？</a:t>
            </a:r>
            <a:endParaRPr kumimoji="0" lang="en-US" altLang="zh-CN"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prstClr val="white"/>
                </a:solidFill>
                <a:ea typeface="Microsoft YaHei" panose="020B0503020204020204" pitchFamily="34" charset="-122"/>
              </a:rPr>
              <a:t>罗</a:t>
            </a:r>
            <a:r>
              <a:rPr lang="en-US" altLang="zh-CN" sz="1500" b="1" kern="0" dirty="0">
                <a:solidFill>
                  <a:prstClr val="white"/>
                </a:solidFill>
                <a:ea typeface="Microsoft YaHei" panose="020B0503020204020204" pitchFamily="34" charset="-122"/>
              </a:rPr>
              <a:t>6:14 </a:t>
            </a:r>
            <a:r>
              <a:rPr lang="zh-CN" altLang="en-US" sz="1500" b="1" kern="0" dirty="0">
                <a:solidFill>
                  <a:prstClr val="white"/>
                </a:solidFill>
                <a:ea typeface="Microsoft YaHei" panose="020B0503020204020204" pitchFamily="34" charset="-122"/>
              </a:rPr>
              <a:t>罪必不能作你们的主，因你们不在律法之下，乃在恩典之下。</a:t>
            </a:r>
            <a:r>
              <a:rPr lang="en-US" altLang="zh-CN" sz="1500" b="1" kern="0" dirty="0">
                <a:solidFill>
                  <a:prstClr val="white"/>
                </a:solidFill>
                <a:ea typeface="Microsoft YaHei" panose="020B0503020204020204" pitchFamily="34" charset="-122"/>
              </a:rPr>
              <a:t>6:15 </a:t>
            </a:r>
            <a:r>
              <a:rPr lang="zh-CN" altLang="en-US" sz="1500" b="1" kern="0" dirty="0">
                <a:solidFill>
                  <a:prstClr val="white"/>
                </a:solidFill>
                <a:ea typeface="Microsoft YaHei" panose="020B0503020204020204" pitchFamily="34" charset="-122"/>
              </a:rPr>
              <a:t>这却怎么样呢？我们在恩典之下，不在律法之下，就可以犯罪么？断乎不可！</a:t>
            </a:r>
            <a:endParaRPr lang="en-US" altLang="zh-CN" sz="1500" b="1" kern="0" dirty="0">
              <a:solidFill>
                <a:prstClr val="white"/>
              </a:solidFill>
              <a:ea typeface="Microsoft YaHei" panose="020B0503020204020204" pitchFamily="34" charset="-122"/>
            </a:endParaRPr>
          </a:p>
          <a:p>
            <a:pPr lvl="0">
              <a:spcAft>
                <a:spcPts val="600"/>
              </a:spcAft>
              <a:defRPr/>
            </a:pPr>
            <a:r>
              <a:rPr lang="zh-CN" altLang="en-US" sz="1500" b="1" kern="0" dirty="0" smtClean="0">
                <a:solidFill>
                  <a:prstClr val="white"/>
                </a:solidFill>
                <a:ea typeface="Microsoft YaHei" panose="020B0503020204020204" pitchFamily="34" charset="-122"/>
              </a:rPr>
              <a:t>加</a:t>
            </a:r>
            <a:r>
              <a:rPr lang="en-US" altLang="zh-CN" sz="1500" b="1" kern="0" dirty="0">
                <a:solidFill>
                  <a:prstClr val="white"/>
                </a:solidFill>
                <a:ea typeface="Microsoft YaHei" panose="020B0503020204020204" pitchFamily="34" charset="-122"/>
              </a:rPr>
              <a:t>5:16 </a:t>
            </a:r>
            <a:r>
              <a:rPr lang="zh-CN" altLang="en-US" sz="1500" b="1" kern="0" dirty="0">
                <a:solidFill>
                  <a:prstClr val="white"/>
                </a:solidFill>
                <a:ea typeface="Microsoft YaHei" panose="020B0503020204020204" pitchFamily="34" charset="-122"/>
              </a:rPr>
              <a:t>我说，你们当顺着圣灵而行，就不放纵肉体的情慾了。</a:t>
            </a:r>
            <a:r>
              <a:rPr lang="en-US" altLang="zh-CN" sz="1500" b="1" kern="0" dirty="0">
                <a:solidFill>
                  <a:prstClr val="white"/>
                </a:solidFill>
                <a:ea typeface="Microsoft YaHei" panose="020B0503020204020204" pitchFamily="34" charset="-122"/>
              </a:rPr>
              <a:t>5:17 </a:t>
            </a:r>
            <a:r>
              <a:rPr lang="zh-CN" altLang="en-US" sz="1500" b="1" kern="0" dirty="0">
                <a:solidFill>
                  <a:prstClr val="white"/>
                </a:solidFill>
                <a:ea typeface="Microsoft YaHei" panose="020B0503020204020204" pitchFamily="34" charset="-122"/>
              </a:rPr>
              <a:t>因为情慾和圣灵相争，圣灵和情慾相争，这两个是彼此相敌，使你们不能做所愿意做的。</a:t>
            </a:r>
            <a:r>
              <a:rPr lang="en-US" altLang="zh-CN" sz="1500" b="1" kern="0" dirty="0">
                <a:solidFill>
                  <a:prstClr val="white"/>
                </a:solidFill>
                <a:ea typeface="Microsoft YaHei" panose="020B0503020204020204" pitchFamily="34" charset="-122"/>
              </a:rPr>
              <a:t>5:18 </a:t>
            </a:r>
            <a:r>
              <a:rPr lang="zh-CN" altLang="en-US" sz="1500" b="1" kern="0" dirty="0">
                <a:solidFill>
                  <a:prstClr val="white"/>
                </a:solidFill>
                <a:ea typeface="Microsoft YaHei" panose="020B0503020204020204" pitchFamily="34" charset="-122"/>
              </a:rPr>
              <a:t>但你们若被圣灵引导，就不在律法以下</a:t>
            </a:r>
            <a:r>
              <a:rPr lang="zh-CN" altLang="en-US" sz="1500" b="1" kern="0" dirty="0" smtClean="0">
                <a:solidFill>
                  <a:prstClr val="white"/>
                </a:solidFill>
                <a:ea typeface="Microsoft YaHei" panose="020B0503020204020204" pitchFamily="34" charset="-122"/>
              </a:rPr>
              <a:t>。</a:t>
            </a:r>
            <a:endParaRPr lang="en-US" altLang="zh-CN" sz="1500" b="1" kern="0" dirty="0" smtClean="0">
              <a:solidFill>
                <a:prstClr val="white"/>
              </a:solidFill>
              <a:ea typeface="Microsoft YaHei" panose="020B0503020204020204" pitchFamily="34" charset="-122"/>
            </a:endParaRPr>
          </a:p>
        </p:txBody>
      </p:sp>
    </p:spTree>
    <p:extLst>
      <p:ext uri="{BB962C8B-B14F-4D97-AF65-F5344CB8AC3E}">
        <p14:creationId xmlns:p14="http://schemas.microsoft.com/office/powerpoint/2010/main" val="381490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2785378"/>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我是好牧人；好牧人为羊捨命。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若是雇工，不是牧人，羊也不是他自己的，他看见狼来，就撇下羊逃走；狼抓住羊，赶散了羊群。</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雇工逃走，因他是雇工，并不顾念羊。</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我是好牧人；我认识我的羊，我的羊也认识我，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正如父认识我，我也认识父一样；并且我为羊捨命。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我另外有羊，不是这圈里的；我必须领他们来，他们也要听我的声音，并且要合成一群，归一个牧人了。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我父爱我；因我将命捨去，好再取回来。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没有人夺我的命去，是我自己捨的。我有权柄捨了，也有权柄取回来。这是我从我父所受的命令</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6" descr="‘I am the good shepherd. The good shepherd lays down his life for the sheep. – Sli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694404"/>
            <a:ext cx="2362199"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ired hand, who is not a shepherd and does not own sheep, sees the wolf coming and abandons the sheep and runs away. – Sli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94404"/>
            <a:ext cx="2362200" cy="1771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80514" y="876300"/>
            <a:ext cx="3278164" cy="3954929"/>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基督的死如何得</a:t>
            </a: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胜狼？</a:t>
            </a:r>
            <a:endParaRPr kumimoji="0" lang="en-US" altLang="zh-CN"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prstClr val="white"/>
                </a:solidFill>
                <a:ea typeface="Microsoft YaHei" panose="020B0503020204020204" pitchFamily="34" charset="-122"/>
              </a:rPr>
              <a:t>加</a:t>
            </a:r>
            <a:r>
              <a:rPr lang="en-US" altLang="zh-CN" sz="1500" b="1" kern="0" dirty="0">
                <a:solidFill>
                  <a:prstClr val="white"/>
                </a:solidFill>
                <a:ea typeface="Microsoft YaHei" panose="020B0503020204020204" pitchFamily="34" charset="-122"/>
              </a:rPr>
              <a:t>5:19 </a:t>
            </a:r>
            <a:r>
              <a:rPr lang="zh-CN" altLang="en-US" sz="1500" b="1" kern="0" dirty="0">
                <a:solidFill>
                  <a:prstClr val="white"/>
                </a:solidFill>
                <a:ea typeface="Microsoft YaHei" panose="020B0503020204020204" pitchFamily="34" charset="-122"/>
              </a:rPr>
              <a:t>情慾的事都是显而易见的，就如姦淫、污秽、邪蕩、</a:t>
            </a:r>
            <a:r>
              <a:rPr lang="en-US" altLang="zh-CN" sz="1500" b="1" kern="0" dirty="0">
                <a:solidFill>
                  <a:prstClr val="white"/>
                </a:solidFill>
                <a:ea typeface="Microsoft YaHei" panose="020B0503020204020204" pitchFamily="34" charset="-122"/>
              </a:rPr>
              <a:t>5:20 </a:t>
            </a:r>
            <a:r>
              <a:rPr lang="zh-CN" altLang="en-US" sz="1500" b="1" kern="0" dirty="0">
                <a:solidFill>
                  <a:prstClr val="white"/>
                </a:solidFill>
                <a:ea typeface="Microsoft YaHei" panose="020B0503020204020204" pitchFamily="34" charset="-122"/>
              </a:rPr>
              <a:t>拜偶象、邪术、仇恨、争竞、忌恨、恼怒、结党、纷争、异端、</a:t>
            </a:r>
            <a:r>
              <a:rPr lang="en-US" altLang="zh-CN" sz="1500" b="1" kern="0" dirty="0">
                <a:solidFill>
                  <a:prstClr val="white"/>
                </a:solidFill>
                <a:ea typeface="Microsoft YaHei" panose="020B0503020204020204" pitchFamily="34" charset="-122"/>
              </a:rPr>
              <a:t>5:21 </a:t>
            </a:r>
            <a:r>
              <a:rPr lang="zh-CN" altLang="en-US" sz="1500" b="1" kern="0" dirty="0">
                <a:solidFill>
                  <a:prstClr val="white"/>
                </a:solidFill>
                <a:ea typeface="Microsoft YaHei" panose="020B0503020204020204" pitchFamily="34" charset="-122"/>
              </a:rPr>
              <a:t>嫉妒（有古卷在此有：凶杀二字）、醉酒、荒宴等类。我从前告诉你们，现在又告诉你们，行这样事的人必不能承受神的国。</a:t>
            </a:r>
            <a:r>
              <a:rPr lang="en-US" altLang="zh-CN" sz="1500" b="1" kern="0" dirty="0">
                <a:solidFill>
                  <a:prstClr val="white"/>
                </a:solidFill>
                <a:ea typeface="Microsoft YaHei" panose="020B0503020204020204" pitchFamily="34" charset="-122"/>
              </a:rPr>
              <a:t>5:22 </a:t>
            </a:r>
            <a:r>
              <a:rPr lang="zh-CN" altLang="en-US" sz="1500" b="1" kern="0" dirty="0">
                <a:solidFill>
                  <a:prstClr val="white"/>
                </a:solidFill>
                <a:ea typeface="Microsoft YaHei" panose="020B0503020204020204" pitchFamily="34" charset="-122"/>
              </a:rPr>
              <a:t>圣灵所结的果子，就是仁爱、喜乐、和平、忍耐、恩慈、良善、信实、</a:t>
            </a:r>
            <a:r>
              <a:rPr lang="en-US" altLang="zh-CN" sz="1500" b="1" kern="0" dirty="0">
                <a:solidFill>
                  <a:prstClr val="white"/>
                </a:solidFill>
                <a:ea typeface="Microsoft YaHei" panose="020B0503020204020204" pitchFamily="34" charset="-122"/>
              </a:rPr>
              <a:t>5:23 </a:t>
            </a:r>
            <a:r>
              <a:rPr lang="zh-CN" altLang="en-US" sz="1500" b="1" kern="0" dirty="0">
                <a:solidFill>
                  <a:prstClr val="white"/>
                </a:solidFill>
                <a:ea typeface="Microsoft YaHei" panose="020B0503020204020204" pitchFamily="34" charset="-122"/>
              </a:rPr>
              <a:t>温柔、节制。这样的事没有律法禁止。</a:t>
            </a:r>
            <a:r>
              <a:rPr lang="en-US" altLang="zh-CN" sz="1500" b="1" kern="0" dirty="0">
                <a:solidFill>
                  <a:prstClr val="white"/>
                </a:solidFill>
                <a:ea typeface="Microsoft YaHei" panose="020B0503020204020204" pitchFamily="34" charset="-122"/>
              </a:rPr>
              <a:t>5:24 </a:t>
            </a:r>
            <a:r>
              <a:rPr lang="zh-CN" altLang="en-US" sz="1500" b="1" kern="0" dirty="0">
                <a:solidFill>
                  <a:srgbClr val="FFC000"/>
                </a:solidFill>
                <a:ea typeface="Microsoft YaHei" panose="020B0503020204020204" pitchFamily="34" charset="-122"/>
              </a:rPr>
              <a:t>凡属基督耶稣的人，是已经把肉体连肉体的邪情私慾同钉在十字架上了。</a:t>
            </a:r>
            <a:r>
              <a:rPr lang="en-US" altLang="zh-CN" sz="1500" b="1" kern="0" dirty="0">
                <a:solidFill>
                  <a:prstClr val="white"/>
                </a:solidFill>
                <a:ea typeface="Microsoft YaHei" panose="020B0503020204020204" pitchFamily="34" charset="-122"/>
              </a:rPr>
              <a:t>5:25 </a:t>
            </a:r>
            <a:r>
              <a:rPr lang="zh-CN" altLang="en-US" sz="1500" b="1" kern="0" dirty="0">
                <a:solidFill>
                  <a:prstClr val="white"/>
                </a:solidFill>
                <a:ea typeface="Microsoft YaHei" panose="020B0503020204020204" pitchFamily="34" charset="-122"/>
              </a:rPr>
              <a:t>我们若是靠圣灵得生，就当靠圣灵行事。</a:t>
            </a:r>
            <a:r>
              <a:rPr lang="en-US" altLang="zh-CN" sz="1500" b="1" kern="0" dirty="0">
                <a:solidFill>
                  <a:prstClr val="white"/>
                </a:solidFill>
                <a:ea typeface="Microsoft YaHei" panose="020B0503020204020204" pitchFamily="34" charset="-122"/>
              </a:rPr>
              <a:t>5:26 </a:t>
            </a:r>
            <a:r>
              <a:rPr lang="zh-CN" altLang="en-US" sz="1500" b="1" kern="0" dirty="0">
                <a:solidFill>
                  <a:prstClr val="white"/>
                </a:solidFill>
                <a:ea typeface="Microsoft YaHei" panose="020B0503020204020204" pitchFamily="34" charset="-122"/>
              </a:rPr>
              <a:t>不要贪图虚名，彼此惹气，互相嫉妒。</a:t>
            </a:r>
            <a:endParaRPr lang="en-US" altLang="zh-CN" sz="1500" b="1" kern="0" dirty="0" smtClean="0">
              <a:solidFill>
                <a:prstClr val="white"/>
              </a:solidFill>
              <a:ea typeface="Microsoft YaHei" panose="020B0503020204020204" pitchFamily="34" charset="-122"/>
            </a:endParaRPr>
          </a:p>
        </p:txBody>
      </p:sp>
    </p:spTree>
    <p:extLst>
      <p:ext uri="{BB962C8B-B14F-4D97-AF65-F5344CB8AC3E}">
        <p14:creationId xmlns:p14="http://schemas.microsoft.com/office/powerpoint/2010/main" val="2096985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2785378"/>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我是好牧人；好牧人为羊捨命。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若是雇工，不是牧人，羊也不是他自己的，他看见狼来，就撇下羊逃走；狼抓住羊，赶散了羊群。</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雇工逃走，因他是雇工，并不顾念羊。</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我是好牧人；我认识我的羊，我的羊也认识我，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正如父认识我，我也认识父一样；并且我为羊捨命。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我另外有羊，不是这圈里的；我必须领他们来，他们也要听我的声音，并且要合成一群，归一个牧人了。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我父爱我；因我将命捨去，好再取回来。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没有人夺我的命去，是我自己捨的。我有权柄捨了，也有权柄取回来。这是我从我父所受的命令</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6" descr="‘I am the good shepherd. The good shepherd lays down his life for the sheep. – Sli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694404"/>
            <a:ext cx="2362199"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ired hand, who is not a shepherd and does not own sheep, sees the wolf coming and abandons the sheep and runs away. – Sli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94404"/>
            <a:ext cx="2362200" cy="1771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80514" y="876300"/>
            <a:ext cx="3278164" cy="4416594"/>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基督的死如何得胜狼？</a:t>
            </a:r>
            <a:endParaRPr lang="en-US" altLang="zh-CN"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prstClr val="white"/>
                </a:solidFill>
                <a:ea typeface="Microsoft YaHei" panose="020B0503020204020204" pitchFamily="34" charset="-122"/>
              </a:rPr>
              <a:t>林前</a:t>
            </a:r>
            <a:r>
              <a:rPr lang="en-US" altLang="zh-CN" sz="1500" b="1" kern="0" dirty="0">
                <a:solidFill>
                  <a:prstClr val="white"/>
                </a:solidFill>
                <a:ea typeface="Microsoft YaHei" panose="020B0503020204020204" pitchFamily="34" charset="-122"/>
              </a:rPr>
              <a:t>9:21 </a:t>
            </a:r>
            <a:r>
              <a:rPr lang="zh-CN" altLang="en-US" sz="1500" b="1" kern="0" dirty="0">
                <a:solidFill>
                  <a:prstClr val="white"/>
                </a:solidFill>
                <a:ea typeface="Microsoft YaHei" panose="020B0503020204020204" pitchFamily="34" charset="-122"/>
              </a:rPr>
              <a:t>向没有律法的人，我就作没有律法的人，为要得没有律法的人；其实我在神面前，不是没有律法；在基督面前，正在律法之下。</a:t>
            </a:r>
            <a:endParaRPr lang="en-US" altLang="zh-CN" sz="1500" b="1" kern="0" dirty="0">
              <a:solidFill>
                <a:prstClr val="white"/>
              </a:solidFill>
              <a:ea typeface="Microsoft YaHei" panose="020B0503020204020204" pitchFamily="34" charset="-122"/>
            </a:endParaRPr>
          </a:p>
          <a:p>
            <a:pPr lvl="0">
              <a:spcAft>
                <a:spcPts val="600"/>
              </a:spcAft>
              <a:defRPr/>
            </a:pPr>
            <a:r>
              <a:rPr lang="zh-CN" altLang="en-US" sz="1500" b="1" kern="0" dirty="0" smtClean="0">
                <a:solidFill>
                  <a:prstClr val="white"/>
                </a:solidFill>
                <a:ea typeface="Microsoft YaHei" panose="020B0503020204020204" pitchFamily="34" charset="-122"/>
              </a:rPr>
              <a:t>提</a:t>
            </a:r>
            <a:r>
              <a:rPr lang="zh-CN" altLang="en-US" sz="1500" b="1" kern="0" dirty="0">
                <a:solidFill>
                  <a:prstClr val="white"/>
                </a:solidFill>
                <a:ea typeface="Microsoft YaHei" panose="020B0503020204020204" pitchFamily="34" charset="-122"/>
              </a:rPr>
              <a:t>前</a:t>
            </a:r>
            <a:r>
              <a:rPr lang="en-US" altLang="zh-CN" sz="1500" b="1" kern="0" dirty="0">
                <a:solidFill>
                  <a:prstClr val="white"/>
                </a:solidFill>
                <a:ea typeface="Microsoft YaHei" panose="020B0503020204020204" pitchFamily="34" charset="-122"/>
              </a:rPr>
              <a:t>1:19 </a:t>
            </a:r>
            <a:r>
              <a:rPr lang="zh-CN" altLang="en-US" sz="1500" b="1" kern="0" dirty="0">
                <a:solidFill>
                  <a:prstClr val="white"/>
                </a:solidFill>
                <a:ea typeface="Microsoft YaHei" panose="020B0503020204020204" pitchFamily="34" charset="-122"/>
              </a:rPr>
              <a:t>常存信心和无亏的良心。有人丢弃良心，就在真道上如同船破坏了一</a:t>
            </a:r>
            <a:r>
              <a:rPr lang="zh-CN" altLang="en-US" sz="1500" b="1" kern="0" dirty="0" smtClean="0">
                <a:solidFill>
                  <a:prstClr val="white"/>
                </a:solidFill>
                <a:ea typeface="Microsoft YaHei" panose="020B0503020204020204" pitchFamily="34" charset="-122"/>
              </a:rPr>
              <a:t>般（</a:t>
            </a:r>
            <a:r>
              <a:rPr lang="en-US" sz="1500" b="1" dirty="0"/>
              <a:t>having faith and a good conscience, which some having rejected, concerning the faith have suffered shipwreck</a:t>
            </a:r>
            <a:r>
              <a:rPr lang="zh-CN" altLang="en-US" sz="1500" b="1" kern="0" dirty="0" smtClean="0">
                <a:solidFill>
                  <a:prstClr val="white"/>
                </a:solidFill>
                <a:ea typeface="Microsoft YaHei" panose="020B0503020204020204" pitchFamily="34" charset="-122"/>
              </a:rPr>
              <a:t>）。</a:t>
            </a:r>
            <a:endParaRPr lang="en-US" altLang="zh-CN" sz="1500" b="1" kern="0" dirty="0" smtClean="0">
              <a:solidFill>
                <a:prstClr val="white"/>
              </a:solidFill>
              <a:ea typeface="Microsoft YaHei" panose="020B0503020204020204" pitchFamily="34" charset="-122"/>
            </a:endParaRPr>
          </a:p>
          <a:p>
            <a:pPr lvl="0">
              <a:spcAft>
                <a:spcPts val="600"/>
              </a:spcAft>
              <a:defRPr/>
            </a:pPr>
            <a:r>
              <a:rPr lang="zh-CN" altLang="en-US" sz="1500" b="1" kern="0" dirty="0">
                <a:solidFill>
                  <a:prstClr val="white"/>
                </a:solidFill>
                <a:ea typeface="Microsoft YaHei" panose="020B0503020204020204" pitchFamily="34" charset="-122"/>
              </a:rPr>
              <a:t>提前</a:t>
            </a:r>
            <a:r>
              <a:rPr lang="en-US" altLang="zh-CN" sz="1500" b="1" kern="0" dirty="0">
                <a:solidFill>
                  <a:prstClr val="white"/>
                </a:solidFill>
                <a:ea typeface="Microsoft YaHei" panose="020B0503020204020204" pitchFamily="34" charset="-122"/>
              </a:rPr>
              <a:t>3:9 </a:t>
            </a:r>
            <a:r>
              <a:rPr lang="zh-CN" altLang="en-US" sz="1500" b="1" kern="0" dirty="0">
                <a:solidFill>
                  <a:prstClr val="white"/>
                </a:solidFill>
                <a:ea typeface="Microsoft YaHei" panose="020B0503020204020204" pitchFamily="34" charset="-122"/>
              </a:rPr>
              <a:t>要存清洁的良心，固守真道的奥</a:t>
            </a:r>
            <a:r>
              <a:rPr lang="zh-CN" altLang="en-US" sz="1500" b="1" kern="0" dirty="0" smtClean="0">
                <a:solidFill>
                  <a:prstClr val="white"/>
                </a:solidFill>
                <a:ea typeface="Microsoft YaHei" panose="020B0503020204020204" pitchFamily="34" charset="-122"/>
              </a:rPr>
              <a:t>秘（</a:t>
            </a:r>
            <a:r>
              <a:rPr lang="en-US" altLang="zh-CN" sz="1500" b="1" kern="0" dirty="0">
                <a:solidFill>
                  <a:prstClr val="white"/>
                </a:solidFill>
                <a:ea typeface="Microsoft YaHei" panose="020B0503020204020204" pitchFamily="34" charset="-122"/>
              </a:rPr>
              <a:t>holding the </a:t>
            </a:r>
            <a:r>
              <a:rPr lang="en-US" altLang="zh-CN" sz="1500" b="1" kern="0" dirty="0" smtClean="0">
                <a:solidFill>
                  <a:prstClr val="white"/>
                </a:solidFill>
                <a:ea typeface="Microsoft YaHei" panose="020B0503020204020204" pitchFamily="34" charset="-122"/>
              </a:rPr>
              <a:t>mystery </a:t>
            </a:r>
            <a:r>
              <a:rPr lang="en-US" altLang="zh-CN" sz="1500" b="1" kern="0" dirty="0">
                <a:solidFill>
                  <a:prstClr val="white"/>
                </a:solidFill>
                <a:ea typeface="Microsoft YaHei" panose="020B0503020204020204" pitchFamily="34" charset="-122"/>
              </a:rPr>
              <a:t>of the faith with a pure conscience</a:t>
            </a:r>
            <a:r>
              <a:rPr lang="zh-CN" altLang="en-US" sz="1500" b="1" kern="0" dirty="0" smtClean="0">
                <a:solidFill>
                  <a:prstClr val="white"/>
                </a:solidFill>
                <a:ea typeface="Microsoft YaHei" panose="020B0503020204020204" pitchFamily="34" charset="-122"/>
              </a:rPr>
              <a:t>）。</a:t>
            </a:r>
            <a:endParaRPr lang="en-US" altLang="zh-CN" sz="1500" b="1" kern="0" dirty="0" smtClean="0">
              <a:solidFill>
                <a:prstClr val="white"/>
              </a:solidFill>
              <a:ea typeface="Microsoft YaHei" panose="020B0503020204020204" pitchFamily="34" charset="-122"/>
            </a:endParaRPr>
          </a:p>
          <a:p>
            <a:pPr lvl="0">
              <a:spcAft>
                <a:spcPts val="600"/>
              </a:spcAft>
              <a:defRPr/>
            </a:pPr>
            <a:r>
              <a:rPr lang="zh-CN" altLang="en-US" sz="1500" b="1" kern="0" dirty="0">
                <a:solidFill>
                  <a:prstClr val="white"/>
                </a:solidFill>
                <a:ea typeface="Microsoft YaHei" panose="020B0503020204020204" pitchFamily="34" charset="-122"/>
              </a:rPr>
              <a:t>提前</a:t>
            </a:r>
            <a:r>
              <a:rPr lang="en-US" altLang="zh-CN" sz="1500" b="1" kern="0" dirty="0">
                <a:solidFill>
                  <a:prstClr val="white"/>
                </a:solidFill>
                <a:ea typeface="Microsoft YaHei" panose="020B0503020204020204" pitchFamily="34" charset="-122"/>
              </a:rPr>
              <a:t>1:5 </a:t>
            </a:r>
            <a:r>
              <a:rPr lang="zh-CN" altLang="en-US" sz="1500" b="1" kern="0" dirty="0">
                <a:solidFill>
                  <a:prstClr val="white"/>
                </a:solidFill>
                <a:ea typeface="Microsoft YaHei" panose="020B0503020204020204" pitchFamily="34" charset="-122"/>
              </a:rPr>
              <a:t>但命令的总归就是爱；这爱是从清洁的心和无亏的良心，无伪的信心生出来的</a:t>
            </a:r>
            <a:r>
              <a:rPr lang="zh-CN" altLang="en-US" sz="1500" b="1" kern="0" dirty="0" smtClean="0">
                <a:solidFill>
                  <a:prstClr val="white"/>
                </a:solidFill>
                <a:ea typeface="Microsoft YaHei" panose="020B0503020204020204" pitchFamily="34" charset="-122"/>
              </a:rPr>
              <a:t>。</a:t>
            </a:r>
            <a:endParaRPr lang="en-US" altLang="zh-CN" sz="1500" b="1" kern="0" dirty="0" smtClean="0">
              <a:solidFill>
                <a:prstClr val="white"/>
              </a:solidFill>
              <a:ea typeface="Microsoft YaHei" panose="020B0503020204020204" pitchFamily="34" charset="-122"/>
            </a:endParaRPr>
          </a:p>
        </p:txBody>
      </p:sp>
    </p:spTree>
    <p:extLst>
      <p:ext uri="{BB962C8B-B14F-4D97-AF65-F5344CB8AC3E}">
        <p14:creationId xmlns:p14="http://schemas.microsoft.com/office/powerpoint/2010/main" val="23277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3239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1750" b="1" i="0" u="none" strike="noStrike" kern="1200" cap="none" spc="0" normalizeH="0" baseline="0" noProof="0" dirty="0" smtClean="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约</a:t>
            </a:r>
            <a:r>
              <a:rPr kumimoji="0" lang="en-US" altLang="zh-CN"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10:19 </a:t>
            </a:r>
            <a:r>
              <a:rPr kumimoji="0" lang="zh-CN" altLang="en-US"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犹太人为这些话又起了纷争。</a:t>
            </a:r>
            <a:r>
              <a:rPr kumimoji="0" lang="en-US" altLang="zh-CN"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10:20 </a:t>
            </a:r>
            <a:r>
              <a:rPr kumimoji="0" lang="zh-CN" altLang="en-US"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内中有好些人说：他是被鬼附着，而且疯了，为甚么听他呢？</a:t>
            </a:r>
            <a:r>
              <a:rPr kumimoji="0" lang="en-US" altLang="zh-CN"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10:21 </a:t>
            </a:r>
            <a:r>
              <a:rPr kumimoji="0" lang="zh-CN" altLang="en-US"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又有人说：这不是鬼附之人所说的话。鬼岂能叫瞎子的眼睛开了呢？ </a:t>
            </a:r>
            <a:r>
              <a:rPr kumimoji="0" lang="en-US" altLang="zh-CN" sz="1750" b="1" i="0" u="none" strike="noStrike" kern="1200" cap="none" spc="0" normalizeH="0" baseline="0" noProof="0" dirty="0" smtClean="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10:23 </a:t>
            </a:r>
            <a:r>
              <a:rPr kumimoji="0" lang="zh-CN" altLang="en-US"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耶稣在殿里所罗门的廊下行走。</a:t>
            </a:r>
            <a:r>
              <a:rPr kumimoji="0" lang="en-US" altLang="zh-CN"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10:24 </a:t>
            </a:r>
            <a:r>
              <a:rPr kumimoji="0" lang="zh-CN" altLang="en-US"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犹太人围着他，说：你叫我们犹疑不定到几时呢？你若是基督，就明明的告诉我们。</a:t>
            </a:r>
            <a:r>
              <a:rPr kumimoji="0" lang="en-US" altLang="zh-CN"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10:25 </a:t>
            </a:r>
            <a:r>
              <a:rPr kumimoji="0" lang="zh-CN" altLang="en-US"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耶稣回答说：我已经告诉你们，你们不信。我奉我父之名所行的事可以为我作见證；</a:t>
            </a:r>
            <a:r>
              <a:rPr kumimoji="0" lang="en-US" altLang="zh-CN"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10:26 </a:t>
            </a:r>
            <a:r>
              <a:rPr kumimoji="0" lang="zh-CN" altLang="en-US" sz="1750" b="1" i="0" u="none" strike="noStrike" kern="1200" cap="none" spc="0" normalizeH="0" baseline="0" noProof="0" dirty="0">
                <a:ln>
                  <a:noFill/>
                </a:ln>
                <a:solidFill>
                  <a:srgbClr val="00FFFF"/>
                </a:solidFill>
                <a:effectLst/>
                <a:uLnTx/>
                <a:uFillTx/>
                <a:latin typeface="Arial" panose="020B0604020202020204" pitchFamily="34" charset="0"/>
                <a:ea typeface="微软雅黑" panose="020B0503020204020204" pitchFamily="34" charset="-122"/>
                <a:cs typeface="Arial" panose="020B0604020202020204" pitchFamily="34" charset="0"/>
              </a:rPr>
              <a:t>只是你们不信，因为你们不是我的羊。</a:t>
            </a:r>
            <a:r>
              <a:rPr kumimoji="0" lang="en-US" altLang="zh-CN" sz="1750" b="1" i="0" u="none" strike="noStrike" kern="1200" cap="none" spc="0" normalizeH="0" baseline="0" noProof="0" dirty="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10:27 </a:t>
            </a:r>
            <a:r>
              <a:rPr kumimoji="0" lang="zh-CN" altLang="en-US" sz="1750" b="1" i="0" u="none" strike="noStrike" kern="1200" cap="none" spc="0" normalizeH="0" baseline="0" noProof="0" dirty="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我的羊听我的声音，我也认识他们，他们也跟着我。</a:t>
            </a:r>
            <a:r>
              <a:rPr kumimoji="0" lang="en-US" altLang="zh-CN" sz="1750" b="1" i="0" u="none" strike="noStrike" kern="1200" cap="none" spc="0" normalizeH="0" baseline="0" noProof="0" dirty="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10:28 </a:t>
            </a:r>
            <a:r>
              <a:rPr kumimoji="0" lang="zh-CN" altLang="en-US" sz="1750" b="1" i="0" u="none" strike="noStrike" kern="1200" cap="none" spc="0" normalizeH="0" baseline="0" noProof="0" dirty="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我又赐给他们永生；他们永不灭亡，谁也不能从我手里把他们夺去。</a:t>
            </a:r>
            <a:r>
              <a:rPr kumimoji="0" lang="en-US" altLang="zh-CN" sz="1750" b="1" i="0" u="none" strike="noStrike" kern="1200" cap="none" spc="0" normalizeH="0" baseline="0" noProof="0" dirty="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10:29 </a:t>
            </a:r>
            <a:r>
              <a:rPr kumimoji="0" lang="zh-CN" altLang="en-US" sz="1750" b="1" i="0" u="none" strike="noStrike" kern="1200" cap="none" spc="0" normalizeH="0" baseline="0" noProof="0" dirty="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我父把羊赐给我，他比万有都大，谁也不能从我父手里把他们夺去。</a:t>
            </a:r>
            <a:r>
              <a:rPr kumimoji="0" lang="en-US" altLang="zh-CN" sz="1750" b="1" i="0" u="none" strike="noStrike" kern="1200" cap="none" spc="0" normalizeH="0" baseline="0" noProof="0" dirty="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10:30 </a:t>
            </a:r>
            <a:r>
              <a:rPr kumimoji="0" lang="zh-CN" altLang="en-US" sz="1750" b="1" i="0" u="none" strike="noStrike" kern="1200" cap="none" spc="0" normalizeH="0" baseline="0" noProof="0" dirty="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我与父原为一。</a:t>
            </a:r>
          </a:p>
        </p:txBody>
      </p:sp>
      <p:sp>
        <p:nvSpPr>
          <p:cNvPr id="13" name="TextBox 12"/>
          <p:cNvSpPr txBox="1"/>
          <p:nvPr/>
        </p:nvSpPr>
        <p:spPr>
          <a:xfrm>
            <a:off x="2030293" y="0"/>
            <a:ext cx="4903907"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600" b="1" i="0" u="none" strike="noStrike" kern="1200" cap="none" spc="0" normalizeH="0" baseline="0" noProof="0" dirty="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属灵</a:t>
            </a:r>
            <a:r>
              <a:rPr kumimoji="0" lang="zh-CN" altLang="en-US" sz="4600" b="1" i="0" u="none" strike="noStrike" kern="1200" cap="none" spc="0" normalizeH="0" baseline="0" noProof="0" dirty="0" smtClean="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人的人生道路</a:t>
            </a:r>
            <a:endParaRPr kumimoji="0" lang="zh-CN" altLang="en-US" sz="4600" b="1" i="0" u="none" strike="noStrike" kern="1200" cap="none" spc="0" normalizeH="0" baseline="0" noProof="0" dirty="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descr="Image result for jesus shephe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984" y="952500"/>
            <a:ext cx="3171825"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54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pic>
        <p:nvPicPr>
          <p:cNvPr id="12" name="Picture 2" descr="‘The one who enters by the door is the shepherd of the sheep. The doorkeeper opens the door for him, and the sheep hear his voice. He calls his own sheep by name and leads them out. – Slid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769" y="1074492"/>
            <a:ext cx="2828574" cy="21214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944943" y="1181100"/>
            <a:ext cx="1598857" cy="1600438"/>
          </a:xfrm>
          <a:prstGeom prst="rect">
            <a:avLst/>
          </a:prstGeom>
        </p:spPr>
        <p:txBody>
          <a:bodyPr wrap="square">
            <a:spAutoFit/>
          </a:bodyPr>
          <a:lstStyle/>
          <a:p>
            <a:pPr lvl="0">
              <a:spcAft>
                <a:spcPts val="600"/>
              </a:spcAft>
              <a:defRPr/>
            </a:pPr>
            <a:r>
              <a:rPr lang="zh-CN" altLang="en-US" sz="1400" b="1" kern="0" dirty="0">
                <a:ln w="12700">
                  <a:noFill/>
                </a:ln>
                <a:solidFill>
                  <a:srgbClr val="FFFF00"/>
                </a:solidFill>
                <a:effectLst>
                  <a:glow rad="88900">
                    <a:schemeClr val="tx1"/>
                  </a:glow>
                </a:effectLst>
                <a:ea typeface="Microsoft YaHei" panose="020B0503020204020204" pitchFamily="34" charset="-122"/>
              </a:rPr>
              <a:t>约</a:t>
            </a:r>
            <a:r>
              <a:rPr lang="en-US" altLang="zh-CN" sz="1400" b="1" kern="0" dirty="0">
                <a:ln w="12700">
                  <a:noFill/>
                </a:ln>
                <a:solidFill>
                  <a:srgbClr val="FFFF00"/>
                </a:solidFill>
                <a:effectLst>
                  <a:glow rad="88900">
                    <a:schemeClr val="tx1"/>
                  </a:glow>
                </a:effectLst>
                <a:ea typeface="Microsoft YaHei" panose="020B0503020204020204" pitchFamily="34" charset="-122"/>
              </a:rPr>
              <a:t>10:16 </a:t>
            </a:r>
            <a:r>
              <a:rPr lang="zh-CN" altLang="en-US" sz="1400" b="1" kern="0" dirty="0">
                <a:ln w="12700">
                  <a:noFill/>
                </a:ln>
                <a:solidFill>
                  <a:srgbClr val="FFFF00"/>
                </a:solidFill>
                <a:effectLst>
                  <a:glow rad="88900">
                    <a:schemeClr val="tx1"/>
                  </a:glow>
                </a:effectLst>
                <a:ea typeface="Microsoft YaHei" panose="020B0503020204020204" pitchFamily="34" charset="-122"/>
              </a:rPr>
              <a:t>我另外有羊，不是这圈里的；我必须领他们来，他们也要听我的声音，并且要合成一群，归一个牧人了。</a:t>
            </a:r>
          </a:p>
        </p:txBody>
      </p:sp>
      <p:sp>
        <p:nvSpPr>
          <p:cNvPr id="15" name="Rectangle 14"/>
          <p:cNvSpPr/>
          <p:nvPr/>
        </p:nvSpPr>
        <p:spPr>
          <a:xfrm>
            <a:off x="5794045" y="3386814"/>
            <a:ext cx="3288710" cy="2031325"/>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这</a:t>
            </a: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个比喻反映出来的</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marL="137160" lvl="0" indent="-137160">
              <a:spcAft>
                <a:spcPts val="600"/>
              </a:spcAft>
              <a:buFont typeface="Arial" panose="020B0604020202020204" pitchFamily="34" charset="0"/>
              <a:buChar char="•"/>
              <a:defRPr/>
            </a:pP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羊是属主的人 </a:t>
            </a: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重生的基督徒</a:t>
            </a: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a:t>
            </a:r>
          </a:p>
          <a:p>
            <a:pPr marL="137160" lvl="0" indent="-137160">
              <a:spcAft>
                <a:spcPts val="600"/>
              </a:spcAft>
              <a:buFont typeface="Arial" panose="020B0604020202020204" pitchFamily="34" charset="0"/>
              <a:buChar char="•"/>
              <a:defRPr/>
            </a:pP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 </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基</a:t>
            </a:r>
            <a:r>
              <a:rPr lang="zh-CN" altLang="en-US" sz="17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督</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徒人生有两个阶段</a:t>
            </a: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层面：</a:t>
            </a:r>
            <a:endPar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137160" lvl="0" indent="-137160">
              <a:spcAft>
                <a:spcPts val="600"/>
              </a:spcAft>
              <a:buFont typeface="Arial" panose="020B0604020202020204" pitchFamily="34" charset="0"/>
              <a:buChar char="•"/>
              <a:defRPr/>
            </a:pP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羊圈内安全，却有盗贼的危险</a:t>
            </a:r>
            <a:endPar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137160" lvl="0" indent="-137160">
              <a:spcAft>
                <a:spcPts val="600"/>
              </a:spcAft>
              <a:buFont typeface="Arial" panose="020B0604020202020204" pitchFamily="34" charset="0"/>
              <a:buChar char="•"/>
              <a:defRPr/>
            </a:pP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羊圈外才</a:t>
            </a:r>
            <a:r>
              <a:rPr lang="zh-CN" altLang="en-US" sz="17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有新鲜草</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吃，但可能遇到狼，需要主耶稣亲自带领</a:t>
            </a:r>
            <a:endParaRPr lang="en-US" altLang="zh-CN" sz="1700" b="1" kern="0"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TextBox 7"/>
          <p:cNvSpPr txBox="1"/>
          <p:nvPr/>
        </p:nvSpPr>
        <p:spPr>
          <a:xfrm>
            <a:off x="5885333" y="2695430"/>
            <a:ext cx="2898550" cy="492443"/>
          </a:xfrm>
          <a:prstGeom prst="rect">
            <a:avLst/>
          </a:prstGeom>
          <a:noFill/>
        </p:spPr>
        <p:txBody>
          <a:bodyPr wrap="none" rtlCol="0">
            <a:spAutoFit/>
          </a:bodyPr>
          <a:lstStyle/>
          <a:p>
            <a:pPr lvl="0">
              <a:defRPr/>
            </a:pPr>
            <a:r>
              <a:rPr lang="zh-CN" altLang="en-US" sz="2600" b="1" dirty="0" smtClean="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rPr>
              <a:t>羊的门 </a:t>
            </a:r>
            <a:r>
              <a:rPr lang="en-US" altLang="zh-CN" sz="2600" b="1" dirty="0" smtClean="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rPr>
              <a:t>= </a:t>
            </a:r>
            <a:r>
              <a:rPr lang="zh-CN" altLang="en-US" sz="2600" b="1" dirty="0" smtClean="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rPr>
              <a:t>赦罪之道</a:t>
            </a:r>
            <a:endParaRPr lang="zh-CN" altLang="en-US" sz="2600" b="1" dirty="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233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barn(inVertical)">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250" autoRev="1" fill="hold">
                                          <p:stCondLst>
                                            <p:cond delay="0"/>
                                          </p:stCondLst>
                                        </p:cTn>
                                        <p:tgtEl>
                                          <p:spTgt spid="8"/>
                                        </p:tgtEl>
                                        <p:attrNameLst>
                                          <p:attrName>ppt_w</p:attrName>
                                        </p:attrNameLst>
                                      </p:cBhvr>
                                    </p:anim>
                                    <p:anim by="(#ppt_w*0.50)" calcmode="lin" valueType="num">
                                      <p:cBhvr>
                                        <p:cTn id="21" dur="250" decel="50000" autoRev="1" fill="hold">
                                          <p:stCondLst>
                                            <p:cond delay="0"/>
                                          </p:stCondLst>
                                        </p:cTn>
                                        <p:tgtEl>
                                          <p:spTgt spid="8"/>
                                        </p:tgtEl>
                                        <p:attrNameLst>
                                          <p:attrName>ppt_x</p:attrName>
                                        </p:attrNameLst>
                                      </p:cBhvr>
                                    </p:anim>
                                    <p:anim from="(-#ppt_h/2)" to="(#ppt_y)" calcmode="lin" valueType="num">
                                      <p:cBhvr>
                                        <p:cTn id="22" dur="500" fill="hold">
                                          <p:stCondLst>
                                            <p:cond delay="0"/>
                                          </p:stCondLst>
                                        </p:cTn>
                                        <p:tgtEl>
                                          <p:spTgt spid="8"/>
                                        </p:tgtEl>
                                        <p:attrNameLst>
                                          <p:attrName>ppt_y</p:attrName>
                                        </p:attrNameLst>
                                      </p:cBhvr>
                                    </p:anim>
                                    <p:animRot by="21600000">
                                      <p:cBhvr>
                                        <p:cTn id="23"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pic>
        <p:nvPicPr>
          <p:cNvPr id="12" name="Picture 2" descr="‘The one who enters by the door is the shepherd of the sheep. The doorkeeper opens the door for him, and the sheep hear his voice. He calls his own sheep by name and leads them out. – Slid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769" y="1074492"/>
            <a:ext cx="2828574" cy="21214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944943" y="1181100"/>
            <a:ext cx="1598857" cy="1600438"/>
          </a:xfrm>
          <a:prstGeom prst="rect">
            <a:avLst/>
          </a:prstGeom>
        </p:spPr>
        <p:txBody>
          <a:bodyPr wrap="square">
            <a:spAutoFit/>
          </a:bodyPr>
          <a:lstStyle/>
          <a:p>
            <a:pPr lvl="0">
              <a:spcAft>
                <a:spcPts val="600"/>
              </a:spcAft>
              <a:defRPr/>
            </a:pPr>
            <a:r>
              <a:rPr lang="zh-CN" altLang="en-US" sz="1400" b="1" kern="0" dirty="0">
                <a:ln w="12700">
                  <a:noFill/>
                </a:ln>
                <a:solidFill>
                  <a:srgbClr val="FFFF00"/>
                </a:solidFill>
                <a:effectLst>
                  <a:glow rad="88900">
                    <a:schemeClr val="tx1"/>
                  </a:glow>
                </a:effectLst>
                <a:ea typeface="Microsoft YaHei" panose="020B0503020204020204" pitchFamily="34" charset="-122"/>
              </a:rPr>
              <a:t>约</a:t>
            </a:r>
            <a:r>
              <a:rPr lang="en-US" altLang="zh-CN" sz="1400" b="1" kern="0" dirty="0">
                <a:ln w="12700">
                  <a:noFill/>
                </a:ln>
                <a:solidFill>
                  <a:srgbClr val="FFFF00"/>
                </a:solidFill>
                <a:effectLst>
                  <a:glow rad="88900">
                    <a:schemeClr val="tx1"/>
                  </a:glow>
                </a:effectLst>
                <a:ea typeface="Microsoft YaHei" panose="020B0503020204020204" pitchFamily="34" charset="-122"/>
              </a:rPr>
              <a:t>10:16 </a:t>
            </a:r>
            <a:r>
              <a:rPr lang="zh-CN" altLang="en-US" sz="1400" b="1" kern="0" dirty="0">
                <a:ln w="12700">
                  <a:noFill/>
                </a:ln>
                <a:solidFill>
                  <a:srgbClr val="FFFF00"/>
                </a:solidFill>
                <a:effectLst>
                  <a:glow rad="88900">
                    <a:schemeClr val="tx1"/>
                  </a:glow>
                </a:effectLst>
                <a:ea typeface="Microsoft YaHei" panose="020B0503020204020204" pitchFamily="34" charset="-122"/>
              </a:rPr>
              <a:t>我另外有羊，不是这圈里的；我必须领他们来，他们也要听我的声音，并且要合成一群，归一个牧人了。</a:t>
            </a:r>
          </a:p>
        </p:txBody>
      </p:sp>
      <p:sp>
        <p:nvSpPr>
          <p:cNvPr id="8" name="TextBox 7"/>
          <p:cNvSpPr txBox="1"/>
          <p:nvPr/>
        </p:nvSpPr>
        <p:spPr>
          <a:xfrm>
            <a:off x="5885333" y="2695430"/>
            <a:ext cx="2898550" cy="492443"/>
          </a:xfrm>
          <a:prstGeom prst="rect">
            <a:avLst/>
          </a:prstGeom>
          <a:noFill/>
        </p:spPr>
        <p:txBody>
          <a:bodyPr wrap="none" rtlCol="0">
            <a:spAutoFit/>
          </a:bodyPr>
          <a:lstStyle/>
          <a:p>
            <a:pPr lvl="0">
              <a:defRPr/>
            </a:pPr>
            <a:r>
              <a:rPr lang="zh-CN" altLang="en-US" sz="2600" b="1" dirty="0" smtClean="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rPr>
              <a:t>羊的门 </a:t>
            </a:r>
            <a:r>
              <a:rPr lang="en-US" altLang="zh-CN" sz="2600" b="1" dirty="0" smtClean="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rPr>
              <a:t>= </a:t>
            </a:r>
            <a:r>
              <a:rPr lang="zh-CN" altLang="en-US" sz="2600" b="1" dirty="0" smtClean="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rPr>
              <a:t>赦罪之道</a:t>
            </a:r>
            <a:endParaRPr lang="zh-CN" altLang="en-US" sz="2600" b="1" dirty="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94044" y="3385700"/>
            <a:ext cx="3287591" cy="1431161"/>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457200" indent="-457200">
              <a:spcAft>
                <a:spcPts val="600"/>
              </a:spcAft>
              <a:buFont typeface="+mj-lt"/>
              <a:buAutoNum type="arabicPeriod"/>
              <a:defRPr/>
            </a:pPr>
            <a:r>
              <a:rPr lang="zh-CN" altLang="en-US"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得救与律法或良心的关</a:t>
            </a:r>
            <a:r>
              <a:rPr lang="zh-CN" altLang="en-US"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系</a:t>
            </a:r>
            <a:endParaRPr lang="en-US" altLang="zh-CN"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marL="457200" indent="-457200">
              <a:spcAft>
                <a:spcPts val="600"/>
              </a:spcAft>
              <a:buFont typeface="+mj-lt"/>
              <a:buAutoNum type="arabicPeriod"/>
              <a:defRPr/>
            </a:pPr>
            <a:r>
              <a:rPr lang="zh-CN" altLang="en-US"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律法或良心对人的保护</a:t>
            </a:r>
            <a:endParaRPr lang="en-US" altLang="zh-CN" b="1" kern="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marL="457200" indent="-457200">
              <a:spcAft>
                <a:spcPts val="600"/>
              </a:spcAft>
              <a:buFont typeface="+mj-lt"/>
              <a:buAutoNum type="arabicPeriod"/>
              <a:defRPr/>
            </a:pPr>
            <a:r>
              <a:rPr lang="zh-CN" altLang="en-US"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为什么羊圈里会有盗贼？</a:t>
            </a:r>
            <a:endParaRPr lang="en-US" altLang="zh-CN" b="1" kern="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marL="457200" indent="-457200">
              <a:spcAft>
                <a:spcPts val="600"/>
              </a:spcAft>
              <a:buFont typeface="+mj-lt"/>
              <a:buAutoNum type="arabicPeriod"/>
              <a:defRPr/>
            </a:pPr>
            <a:r>
              <a:rPr lang="zh-CN" altLang="en-US"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律法或良心的局</a:t>
            </a:r>
            <a:r>
              <a:rPr lang="zh-CN" altLang="en-US"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限</a:t>
            </a:r>
            <a:endParaRPr lang="en-US" altLang="zh-CN" b="1" kern="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37046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12" name="Picture 2" descr="‘The one who enters by the door is the shepherd of the sheep. The doorkeeper opens the door for him, and the sheep hear his voice. He calls his own sheep by name and leads them out. – Slid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769" y="1074492"/>
            <a:ext cx="2828574" cy="21214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944943" y="1181100"/>
            <a:ext cx="1598857" cy="1600438"/>
          </a:xfrm>
          <a:prstGeom prst="rect">
            <a:avLst/>
          </a:prstGeom>
        </p:spPr>
        <p:txBody>
          <a:bodyPr wrap="square">
            <a:spAutoFit/>
          </a:bodyPr>
          <a:lstStyle/>
          <a:p>
            <a:pPr lvl="0">
              <a:spcAft>
                <a:spcPts val="600"/>
              </a:spcAft>
              <a:defRPr/>
            </a:pPr>
            <a:r>
              <a:rPr lang="zh-CN" altLang="en-US" sz="1400" b="1" kern="0" dirty="0">
                <a:ln w="12700">
                  <a:noFill/>
                </a:ln>
                <a:solidFill>
                  <a:srgbClr val="FFFF00"/>
                </a:solidFill>
                <a:effectLst>
                  <a:glow rad="88900">
                    <a:schemeClr val="tx1"/>
                  </a:glow>
                </a:effectLst>
                <a:ea typeface="Microsoft YaHei" panose="020B0503020204020204" pitchFamily="34" charset="-122"/>
              </a:rPr>
              <a:t>约</a:t>
            </a:r>
            <a:r>
              <a:rPr lang="en-US" altLang="zh-CN" sz="1400" b="1" kern="0" dirty="0">
                <a:ln w="12700">
                  <a:noFill/>
                </a:ln>
                <a:solidFill>
                  <a:srgbClr val="FFFF00"/>
                </a:solidFill>
                <a:effectLst>
                  <a:glow rad="88900">
                    <a:schemeClr val="tx1"/>
                  </a:glow>
                </a:effectLst>
                <a:ea typeface="Microsoft YaHei" panose="020B0503020204020204" pitchFamily="34" charset="-122"/>
              </a:rPr>
              <a:t>10:16 </a:t>
            </a:r>
            <a:r>
              <a:rPr lang="zh-CN" altLang="en-US" sz="1400" b="1" kern="0" dirty="0">
                <a:ln w="12700">
                  <a:noFill/>
                </a:ln>
                <a:solidFill>
                  <a:srgbClr val="FFFF00"/>
                </a:solidFill>
                <a:effectLst>
                  <a:glow rad="88900">
                    <a:schemeClr val="tx1"/>
                  </a:glow>
                </a:effectLst>
                <a:ea typeface="Microsoft YaHei" panose="020B0503020204020204" pitchFamily="34" charset="-122"/>
              </a:rPr>
              <a:t>我另外有羊，不是这圈里的；我必须领他们来，他们也要听我的声音，并且要合成一群，归一个牧人了。</a:t>
            </a:r>
          </a:p>
        </p:txBody>
      </p:sp>
      <p:sp>
        <p:nvSpPr>
          <p:cNvPr id="8" name="TextBox 7"/>
          <p:cNvSpPr txBox="1"/>
          <p:nvPr/>
        </p:nvSpPr>
        <p:spPr>
          <a:xfrm>
            <a:off x="5885333" y="2695430"/>
            <a:ext cx="2898550" cy="492443"/>
          </a:xfrm>
          <a:prstGeom prst="rect">
            <a:avLst/>
          </a:prstGeom>
          <a:noFill/>
        </p:spPr>
        <p:txBody>
          <a:bodyPr wrap="none" rtlCol="0">
            <a:spAutoFit/>
          </a:bodyPr>
          <a:lstStyle/>
          <a:p>
            <a:pPr lvl="0">
              <a:defRPr/>
            </a:pPr>
            <a:r>
              <a:rPr lang="zh-CN" altLang="en-US" sz="2600" b="1" dirty="0" smtClean="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rPr>
              <a:t>羊的门 </a:t>
            </a:r>
            <a:r>
              <a:rPr lang="en-US" altLang="zh-CN" sz="2600" b="1" dirty="0" smtClean="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rPr>
              <a:t>= </a:t>
            </a:r>
            <a:r>
              <a:rPr lang="zh-CN" altLang="en-US" sz="2600" b="1" dirty="0" smtClean="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rPr>
              <a:t>赦罪之道</a:t>
            </a:r>
            <a:endParaRPr lang="zh-CN" altLang="en-US" sz="2600" b="1" dirty="0">
              <a:ln w="12700">
                <a:noFill/>
              </a:ln>
              <a:solidFill>
                <a:srgbClr val="FFC000"/>
              </a:solidFill>
              <a:effectLst>
                <a:glow rad="63500">
                  <a:srgbClr val="002060"/>
                </a:glow>
              </a:effectLst>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94044" y="3385700"/>
            <a:ext cx="3287591" cy="1431161"/>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457200" indent="-457200">
              <a:spcAft>
                <a:spcPts val="600"/>
              </a:spcAft>
              <a:buFont typeface="+mj-lt"/>
              <a:buAutoNum type="arabicPeriod"/>
              <a:defRPr/>
            </a:pPr>
            <a:r>
              <a:rPr lang="zh-CN" altLang="en-US"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得救与律法或良心的关</a:t>
            </a:r>
            <a:r>
              <a:rPr lang="zh-CN" altLang="en-US"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系</a:t>
            </a:r>
            <a:endParaRPr lang="en-US" altLang="zh-CN"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marL="457200" indent="-457200">
              <a:spcAft>
                <a:spcPts val="600"/>
              </a:spcAft>
              <a:buFont typeface="+mj-lt"/>
              <a:buAutoNum type="arabicPeriod"/>
              <a:defRPr/>
            </a:pPr>
            <a:r>
              <a:rPr lang="zh-CN" altLang="en-US"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律法或良心对人的保护</a:t>
            </a:r>
            <a:endParaRPr lang="en-US" altLang="zh-CN" b="1" kern="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marL="457200" indent="-457200">
              <a:spcAft>
                <a:spcPts val="600"/>
              </a:spcAft>
              <a:buFont typeface="+mj-lt"/>
              <a:buAutoNum type="arabicPeriod"/>
              <a:defRPr/>
            </a:pPr>
            <a:r>
              <a:rPr lang="zh-CN" altLang="en-US"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为什么羊圈里会有盗贼？</a:t>
            </a:r>
            <a:endParaRPr lang="en-US" altLang="zh-CN" b="1" kern="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marL="457200" indent="-457200">
              <a:spcAft>
                <a:spcPts val="600"/>
              </a:spcAft>
              <a:buFont typeface="+mj-lt"/>
              <a:buAutoNum type="arabicPeriod"/>
              <a:defRPr/>
            </a:pPr>
            <a:r>
              <a:rPr lang="zh-CN" altLang="en-US"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律法或良心的局</a:t>
            </a:r>
            <a:r>
              <a:rPr lang="zh-CN" altLang="en-US"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限</a:t>
            </a:r>
            <a:endParaRPr lang="en-US" altLang="zh-CN" b="1" kern="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228600" y="4533900"/>
            <a:ext cx="167065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出羊圈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p:cNvSpPr txBox="1"/>
          <p:nvPr/>
        </p:nvSpPr>
        <p:spPr>
          <a:xfrm>
            <a:off x="1981200" y="4533900"/>
            <a:ext cx="37016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脱离律法，进入恩</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典</a:t>
            </a:r>
            <a:endPar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（牧人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生命之道）</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74236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by="(-#ppt_w*2)" calcmode="lin" valueType="num">
                                      <p:cBhvr rctx="PPT">
                                        <p:cTn id="7" dur="250" autoRev="1" fill="hold">
                                          <p:stCondLst>
                                            <p:cond delay="0"/>
                                          </p:stCondLst>
                                        </p:cTn>
                                        <p:tgtEl>
                                          <p:spTgt spid="15"/>
                                        </p:tgtEl>
                                        <p:attrNameLst>
                                          <p:attrName>ppt_w</p:attrName>
                                        </p:attrNameLst>
                                      </p:cBhvr>
                                    </p:anim>
                                    <p:anim by="(#ppt_w*0.50)" calcmode="lin" valueType="num">
                                      <p:cBhvr>
                                        <p:cTn id="8" dur="250" decel="50000" autoRev="1" fill="hold">
                                          <p:stCondLst>
                                            <p:cond delay="0"/>
                                          </p:stCondLst>
                                        </p:cTn>
                                        <p:tgtEl>
                                          <p:spTgt spid="15"/>
                                        </p:tgtEl>
                                        <p:attrNameLst>
                                          <p:attrName>ppt_x</p:attrName>
                                        </p:attrNameLst>
                                      </p:cBhvr>
                                    </p:anim>
                                    <p:anim from="(-#ppt_h/2)" to="(#ppt_y)" calcmode="lin" valueType="num">
                                      <p:cBhvr>
                                        <p:cTn id="9" dur="500" fill="hold">
                                          <p:stCondLst>
                                            <p:cond delay="0"/>
                                          </p:stCondLst>
                                        </p:cTn>
                                        <p:tgtEl>
                                          <p:spTgt spid="15"/>
                                        </p:tgtEl>
                                        <p:attrNameLst>
                                          <p:attrName>ppt_y</p:attrName>
                                        </p:attrNameLst>
                                      </p:cBhvr>
                                    </p:anim>
                                    <p:animRot by="21600000">
                                      <p:cBhvr>
                                        <p:cTn id="10" dur="5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14"/>
          <p:cNvSpPr/>
          <p:nvPr/>
        </p:nvSpPr>
        <p:spPr>
          <a:xfrm>
            <a:off x="5780209" y="876300"/>
            <a:ext cx="3278164" cy="4185761"/>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谁是看门的？</a:t>
            </a:r>
            <a:endParaRPr kumimoji="0" lang="en-US" altLang="zh-CN"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zh-CN" altLang="en-US" sz="1500" b="1" kern="0" dirty="0">
                <a:solidFill>
                  <a:prstClr val="white"/>
                </a:solidFill>
                <a:ea typeface="Microsoft YaHei" panose="020B0503020204020204" pitchFamily="34" charset="-122"/>
              </a:rPr>
              <a:t>加</a:t>
            </a:r>
            <a:r>
              <a:rPr lang="en-US" altLang="zh-CN" sz="1500" b="1" kern="0" dirty="0">
                <a:solidFill>
                  <a:prstClr val="white"/>
                </a:solidFill>
                <a:ea typeface="Microsoft YaHei" panose="020B0503020204020204" pitchFamily="34" charset="-122"/>
              </a:rPr>
              <a:t>3:22 </a:t>
            </a:r>
            <a:r>
              <a:rPr lang="zh-CN" altLang="en-US" sz="1500" b="1" kern="0" dirty="0">
                <a:solidFill>
                  <a:prstClr val="white"/>
                </a:solidFill>
                <a:ea typeface="Microsoft YaHei" panose="020B0503020204020204" pitchFamily="34" charset="-122"/>
              </a:rPr>
              <a:t>但</a:t>
            </a:r>
            <a:r>
              <a:rPr lang="zh-CN" altLang="en-US" sz="1500" b="1" kern="0" dirty="0">
                <a:solidFill>
                  <a:srgbClr val="FFFF00"/>
                </a:solidFill>
                <a:ea typeface="Microsoft YaHei" panose="020B0503020204020204" pitchFamily="34" charset="-122"/>
              </a:rPr>
              <a:t>圣经把众人都圈在</a:t>
            </a:r>
            <a:r>
              <a:rPr lang="zh-CN" altLang="en-US" sz="1500" b="1" kern="0" dirty="0">
                <a:solidFill>
                  <a:prstClr val="white"/>
                </a:solidFill>
                <a:ea typeface="Microsoft YaHei" panose="020B0503020204020204" pitchFamily="34" charset="-122"/>
              </a:rPr>
              <a:t>罪里，使所应许的福因信耶稣基督，归给那信的人。</a:t>
            </a:r>
            <a:r>
              <a:rPr lang="en-US" altLang="zh-CN" sz="1500" b="1" kern="0" dirty="0">
                <a:solidFill>
                  <a:prstClr val="white"/>
                </a:solidFill>
                <a:ea typeface="Microsoft YaHei" panose="020B0503020204020204" pitchFamily="34" charset="-122"/>
              </a:rPr>
              <a:t>3:23 </a:t>
            </a:r>
            <a:r>
              <a:rPr lang="zh-CN" altLang="en-US" sz="1500" b="1" kern="0" dirty="0">
                <a:solidFill>
                  <a:prstClr val="white"/>
                </a:solidFill>
                <a:ea typeface="Microsoft YaHei" panose="020B0503020204020204" pitchFamily="34" charset="-122"/>
              </a:rPr>
              <a:t>但这因信得救的理还未来以先，我们被看守在律法之下，直圈到那将来的真道显明出来。</a:t>
            </a:r>
            <a:r>
              <a:rPr lang="en-US" altLang="zh-CN" sz="1500" b="1" kern="0" dirty="0">
                <a:solidFill>
                  <a:prstClr val="white"/>
                </a:solidFill>
                <a:ea typeface="Microsoft YaHei" panose="020B0503020204020204" pitchFamily="34" charset="-122"/>
              </a:rPr>
              <a:t>3:24 </a:t>
            </a:r>
            <a:r>
              <a:rPr lang="zh-CN" altLang="en-US" sz="1500" b="1" kern="0" dirty="0">
                <a:solidFill>
                  <a:prstClr val="white"/>
                </a:solidFill>
                <a:ea typeface="Microsoft YaHei" panose="020B0503020204020204" pitchFamily="34" charset="-122"/>
              </a:rPr>
              <a:t>这样，律法是我们训蒙的师傅，引我们到基督那里，使我们因信称义。</a:t>
            </a:r>
            <a:r>
              <a:rPr lang="en-US" altLang="zh-CN" sz="1500" b="1" kern="0" dirty="0">
                <a:solidFill>
                  <a:prstClr val="white"/>
                </a:solidFill>
                <a:ea typeface="Microsoft YaHei" panose="020B0503020204020204" pitchFamily="34" charset="-122"/>
              </a:rPr>
              <a:t>3:25 </a:t>
            </a:r>
            <a:r>
              <a:rPr lang="zh-CN" altLang="en-US" sz="1500" b="1" kern="0" dirty="0">
                <a:solidFill>
                  <a:prstClr val="white"/>
                </a:solidFill>
                <a:ea typeface="Microsoft YaHei" panose="020B0503020204020204" pitchFamily="34" charset="-122"/>
              </a:rPr>
              <a:t>但这因信得救的理既然来到，我们从此就不在师傅的手下了。</a:t>
            </a:r>
            <a:r>
              <a:rPr lang="en-US" altLang="zh-CN" sz="1500" b="1" kern="0" dirty="0">
                <a:solidFill>
                  <a:prstClr val="white"/>
                </a:solidFill>
                <a:ea typeface="Microsoft YaHei" panose="020B0503020204020204" pitchFamily="34" charset="-122"/>
              </a:rPr>
              <a:t>3:26 </a:t>
            </a:r>
            <a:r>
              <a:rPr lang="zh-CN" altLang="en-US" sz="1500" b="1" kern="0" dirty="0">
                <a:solidFill>
                  <a:prstClr val="white"/>
                </a:solidFill>
                <a:ea typeface="Microsoft YaHei" panose="020B0503020204020204" pitchFamily="34" charset="-122"/>
              </a:rPr>
              <a:t>所以，你们因信基督耶稣都是神的儿子。</a:t>
            </a:r>
            <a:r>
              <a:rPr lang="en-US" altLang="zh-CN" sz="1500" b="1" kern="0" dirty="0">
                <a:solidFill>
                  <a:prstClr val="white"/>
                </a:solidFill>
                <a:ea typeface="Microsoft YaHei" panose="020B0503020204020204" pitchFamily="34" charset="-122"/>
              </a:rPr>
              <a:t>3:27 </a:t>
            </a:r>
            <a:r>
              <a:rPr lang="zh-CN" altLang="en-US" sz="1500" b="1" kern="0" dirty="0">
                <a:solidFill>
                  <a:prstClr val="white"/>
                </a:solidFill>
                <a:ea typeface="Microsoft YaHei" panose="020B0503020204020204" pitchFamily="34" charset="-122"/>
              </a:rPr>
              <a:t>你们受洗归入基督的都是披戴基督了。</a:t>
            </a:r>
            <a:r>
              <a:rPr lang="en-US" altLang="zh-CN" sz="1500" b="1" kern="0" dirty="0">
                <a:solidFill>
                  <a:prstClr val="white"/>
                </a:solidFill>
                <a:ea typeface="Microsoft YaHei" panose="020B0503020204020204" pitchFamily="34" charset="-122"/>
              </a:rPr>
              <a:t>3:28 </a:t>
            </a:r>
            <a:r>
              <a:rPr lang="zh-CN" altLang="en-US" sz="1500" b="1" kern="0" dirty="0">
                <a:solidFill>
                  <a:prstClr val="white"/>
                </a:solidFill>
                <a:ea typeface="Microsoft YaHei" panose="020B0503020204020204" pitchFamily="34" charset="-122"/>
              </a:rPr>
              <a:t>并不分犹太人、希腊人，自主的、为奴的，或男或女，因为你们在基督耶稣里都成为一了。</a:t>
            </a:r>
            <a:r>
              <a:rPr lang="en-US" altLang="zh-CN" sz="1500" b="1" kern="0" dirty="0">
                <a:solidFill>
                  <a:prstClr val="white"/>
                </a:solidFill>
                <a:ea typeface="Microsoft YaHei" panose="020B0503020204020204" pitchFamily="34" charset="-122"/>
              </a:rPr>
              <a:t>3:29 </a:t>
            </a:r>
            <a:r>
              <a:rPr lang="zh-CN" altLang="en-US" sz="1500" b="1" kern="0" dirty="0">
                <a:solidFill>
                  <a:prstClr val="white"/>
                </a:solidFill>
                <a:ea typeface="Microsoft YaHei" panose="020B0503020204020204" pitchFamily="34" charset="-122"/>
              </a:rPr>
              <a:t>你们既属乎基督，就是亚伯拉罕的后裔，是照着应许承受产业的了。</a:t>
            </a:r>
            <a:endParaRPr kumimoji="0" lang="en-US" altLang="zh-CN" sz="1500" b="1" i="0" u="none" strike="noStrike" kern="0" cap="none" spc="0" normalizeH="0" baseline="0" noProof="0" dirty="0">
              <a:ln>
                <a:noFill/>
              </a:ln>
              <a:solidFill>
                <a:prstClr val="white"/>
              </a:solidFill>
              <a:effectLst/>
              <a:uLnTx/>
              <a:uFillTx/>
              <a:latin typeface="Calibri"/>
              <a:ea typeface="Microsoft YaHei" panose="020B0503020204020204" pitchFamily="34" charset="-122"/>
              <a:cs typeface="+mn-cs"/>
            </a:endParaRPr>
          </a:p>
        </p:txBody>
      </p:sp>
      <p:sp>
        <p:nvSpPr>
          <p:cNvPr id="7" name="TextBox 6"/>
          <p:cNvSpPr txBox="1"/>
          <p:nvPr/>
        </p:nvSpPr>
        <p:spPr>
          <a:xfrm>
            <a:off x="228600" y="4533900"/>
            <a:ext cx="167065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出羊圈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TextBox 7"/>
          <p:cNvSpPr txBox="1"/>
          <p:nvPr/>
        </p:nvSpPr>
        <p:spPr>
          <a:xfrm>
            <a:off x="1981200" y="4533900"/>
            <a:ext cx="37016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脱离律法，进入恩</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典</a:t>
            </a:r>
            <a:endPar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（牧人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生命之道）</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12421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14"/>
          <p:cNvSpPr/>
          <p:nvPr/>
        </p:nvSpPr>
        <p:spPr>
          <a:xfrm>
            <a:off x="5780209" y="876300"/>
            <a:ext cx="3278164" cy="4416594"/>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谁是看门的？</a:t>
            </a:r>
            <a:endParaRPr kumimoji="0" lang="en-US" altLang="zh-CN"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zh-CN" altLang="en-US" sz="1500" b="1" kern="0" dirty="0">
                <a:solidFill>
                  <a:prstClr val="white"/>
                </a:solidFill>
                <a:ea typeface="Microsoft YaHei" panose="020B0503020204020204" pitchFamily="34" charset="-122"/>
              </a:rPr>
              <a:t>罗</a:t>
            </a:r>
            <a:r>
              <a:rPr lang="en-US" altLang="zh-CN" sz="1500" b="1" kern="0" dirty="0">
                <a:solidFill>
                  <a:prstClr val="white"/>
                </a:solidFill>
                <a:ea typeface="Microsoft YaHei" panose="020B0503020204020204" pitchFamily="34" charset="-122"/>
              </a:rPr>
              <a:t>3:19 </a:t>
            </a:r>
            <a:r>
              <a:rPr lang="zh-CN" altLang="en-US" sz="1500" b="1" kern="0" dirty="0">
                <a:solidFill>
                  <a:prstClr val="white"/>
                </a:solidFill>
                <a:ea typeface="Microsoft YaHei" panose="020B0503020204020204" pitchFamily="34" charset="-122"/>
              </a:rPr>
              <a:t>我们晓得律法上的话都是对律法以下之人说的，好塞住各人的口，叫普世的人都伏在神审判之下。</a:t>
            </a:r>
            <a:r>
              <a:rPr lang="en-US" altLang="zh-CN" sz="1500" b="1" kern="0" dirty="0">
                <a:solidFill>
                  <a:prstClr val="white"/>
                </a:solidFill>
                <a:ea typeface="Microsoft YaHei" panose="020B0503020204020204" pitchFamily="34" charset="-122"/>
              </a:rPr>
              <a:t>3:20 </a:t>
            </a:r>
            <a:r>
              <a:rPr lang="zh-CN" altLang="en-US" sz="1500" b="1" kern="0" dirty="0">
                <a:solidFill>
                  <a:prstClr val="white"/>
                </a:solidFill>
                <a:ea typeface="Microsoft YaHei" panose="020B0503020204020204" pitchFamily="34" charset="-122"/>
              </a:rPr>
              <a:t>所以凡有血气的，没有一个因行律法能在神面前称义，因为律法本是叫人知罪。</a:t>
            </a:r>
            <a:r>
              <a:rPr lang="en-US" altLang="zh-CN" sz="1500" b="1" kern="0" dirty="0">
                <a:solidFill>
                  <a:prstClr val="white"/>
                </a:solidFill>
                <a:ea typeface="Microsoft YaHei" panose="020B0503020204020204" pitchFamily="34" charset="-122"/>
              </a:rPr>
              <a:t>3:21 </a:t>
            </a:r>
            <a:r>
              <a:rPr lang="zh-CN" altLang="en-US" sz="1500" b="1" kern="0" dirty="0">
                <a:solidFill>
                  <a:prstClr val="white"/>
                </a:solidFill>
                <a:ea typeface="Microsoft YaHei" panose="020B0503020204020204" pitchFamily="34" charset="-122"/>
              </a:rPr>
              <a:t>但如今，神的义在律法以外已经显明出来，</a:t>
            </a:r>
            <a:r>
              <a:rPr lang="zh-CN" altLang="en-US" sz="1500" b="1" kern="0" dirty="0">
                <a:solidFill>
                  <a:srgbClr val="FFFF00"/>
                </a:solidFill>
                <a:ea typeface="Microsoft YaHei" panose="020B0503020204020204" pitchFamily="34" charset="-122"/>
              </a:rPr>
              <a:t>有律法和先知为證</a:t>
            </a:r>
            <a:r>
              <a:rPr lang="zh-CN" altLang="en-US" sz="1500" b="1" kern="0" dirty="0">
                <a:solidFill>
                  <a:prstClr val="white"/>
                </a:solidFill>
                <a:ea typeface="Microsoft YaHei" panose="020B0503020204020204" pitchFamily="34" charset="-122"/>
              </a:rPr>
              <a:t>：</a:t>
            </a:r>
            <a:r>
              <a:rPr lang="en-US" altLang="zh-CN" sz="1500" b="1" kern="0" dirty="0">
                <a:solidFill>
                  <a:prstClr val="white"/>
                </a:solidFill>
                <a:ea typeface="Microsoft YaHei" panose="020B0503020204020204" pitchFamily="34" charset="-122"/>
              </a:rPr>
              <a:t>3:22 </a:t>
            </a:r>
            <a:r>
              <a:rPr lang="zh-CN" altLang="en-US" sz="1500" b="1" kern="0" dirty="0">
                <a:solidFill>
                  <a:prstClr val="white"/>
                </a:solidFill>
                <a:ea typeface="Microsoft YaHei" panose="020B0503020204020204" pitchFamily="34" charset="-122"/>
              </a:rPr>
              <a:t>就是神的义，因信耶稣基督加给一切相信的人，并没有分别。</a:t>
            </a:r>
            <a:r>
              <a:rPr lang="en-US" altLang="zh-CN" sz="1500" b="1" kern="0" dirty="0">
                <a:solidFill>
                  <a:prstClr val="white"/>
                </a:solidFill>
                <a:ea typeface="Microsoft YaHei" panose="020B0503020204020204" pitchFamily="34" charset="-122"/>
              </a:rPr>
              <a:t>3:23 </a:t>
            </a:r>
            <a:r>
              <a:rPr lang="zh-CN" altLang="en-US" sz="1500" b="1" kern="0" dirty="0">
                <a:solidFill>
                  <a:prstClr val="white"/>
                </a:solidFill>
                <a:ea typeface="Microsoft YaHei" panose="020B0503020204020204" pitchFamily="34" charset="-122"/>
              </a:rPr>
              <a:t>因为世人都犯了罪，亏缺了神的荣耀；</a:t>
            </a:r>
            <a:r>
              <a:rPr lang="en-US" altLang="zh-CN" sz="1500" b="1" kern="0" dirty="0">
                <a:solidFill>
                  <a:prstClr val="white"/>
                </a:solidFill>
                <a:ea typeface="Microsoft YaHei" panose="020B0503020204020204" pitchFamily="34" charset="-122"/>
              </a:rPr>
              <a:t>3:24 </a:t>
            </a:r>
            <a:r>
              <a:rPr lang="zh-CN" altLang="en-US" sz="1500" b="1" kern="0" dirty="0">
                <a:solidFill>
                  <a:prstClr val="white"/>
                </a:solidFill>
                <a:ea typeface="Microsoft YaHei" panose="020B0503020204020204" pitchFamily="34" charset="-122"/>
              </a:rPr>
              <a:t>如今却蒙神的恩典，因基督耶稣的救赎，就白白的称义。</a:t>
            </a:r>
            <a:r>
              <a:rPr lang="en-US" altLang="zh-CN" sz="1500" b="1" kern="0" dirty="0">
                <a:solidFill>
                  <a:prstClr val="white"/>
                </a:solidFill>
                <a:ea typeface="Microsoft YaHei" panose="020B0503020204020204" pitchFamily="34" charset="-122"/>
              </a:rPr>
              <a:t>3:25 </a:t>
            </a:r>
            <a:r>
              <a:rPr lang="zh-CN" altLang="en-US" sz="1500" b="1" kern="0" dirty="0">
                <a:solidFill>
                  <a:prstClr val="white"/>
                </a:solidFill>
                <a:ea typeface="Microsoft YaHei" panose="020B0503020204020204" pitchFamily="34" charset="-122"/>
              </a:rPr>
              <a:t>神设立耶稣作挽回祭，是凭着耶稣的血，藉着人的信，要显明神的义；因为他用忍耐的心宽容人先时所犯的罪，</a:t>
            </a:r>
            <a:r>
              <a:rPr lang="en-US" altLang="zh-CN" sz="1500" b="1" kern="0" dirty="0">
                <a:solidFill>
                  <a:prstClr val="white"/>
                </a:solidFill>
                <a:ea typeface="Microsoft YaHei" panose="020B0503020204020204" pitchFamily="34" charset="-122"/>
              </a:rPr>
              <a:t>3:26 </a:t>
            </a:r>
            <a:r>
              <a:rPr lang="zh-CN" altLang="en-US" sz="1500" b="1" kern="0" dirty="0">
                <a:solidFill>
                  <a:prstClr val="white"/>
                </a:solidFill>
                <a:ea typeface="Microsoft YaHei" panose="020B0503020204020204" pitchFamily="34" charset="-122"/>
              </a:rPr>
              <a:t>好在今时显明他的义，使人知道他自己为义，也称信耶稣的人为义</a:t>
            </a:r>
            <a:r>
              <a:rPr lang="zh-CN" altLang="en-US" sz="1500" b="1" kern="0" dirty="0" smtClean="0">
                <a:solidFill>
                  <a:prstClr val="white"/>
                </a:solidFill>
                <a:ea typeface="Microsoft YaHei" panose="020B0503020204020204" pitchFamily="34" charset="-122"/>
              </a:rPr>
              <a:t>。</a:t>
            </a:r>
            <a:endParaRPr kumimoji="0" lang="en-US" altLang="zh-CN" sz="1500" b="1" i="0" u="none" strike="noStrike" kern="0" cap="none" spc="0" normalizeH="0" baseline="0" noProof="0" dirty="0">
              <a:ln>
                <a:noFill/>
              </a:ln>
              <a:solidFill>
                <a:prstClr val="white"/>
              </a:solidFill>
              <a:effectLst/>
              <a:uLnTx/>
              <a:uFillTx/>
              <a:latin typeface="Calibri"/>
              <a:ea typeface="Microsoft YaHei" panose="020B0503020204020204" pitchFamily="34" charset="-122"/>
              <a:cs typeface="+mn-cs"/>
            </a:endParaRPr>
          </a:p>
        </p:txBody>
      </p:sp>
      <p:sp>
        <p:nvSpPr>
          <p:cNvPr id="7" name="TextBox 6"/>
          <p:cNvSpPr txBox="1"/>
          <p:nvPr/>
        </p:nvSpPr>
        <p:spPr>
          <a:xfrm>
            <a:off x="228600" y="4533900"/>
            <a:ext cx="167065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出羊圈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TextBox 7"/>
          <p:cNvSpPr txBox="1"/>
          <p:nvPr/>
        </p:nvSpPr>
        <p:spPr>
          <a:xfrm>
            <a:off x="1981200" y="4533900"/>
            <a:ext cx="37016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脱离律法，进入恩</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典</a:t>
            </a:r>
            <a:endPar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（牧人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生命之道）</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36346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14"/>
          <p:cNvSpPr/>
          <p:nvPr/>
        </p:nvSpPr>
        <p:spPr>
          <a:xfrm>
            <a:off x="5780209" y="876300"/>
            <a:ext cx="3278164" cy="3262432"/>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主耶稣如何招呼自己的羊？</a:t>
            </a:r>
            <a:endParaRPr kumimoji="0" lang="en-US" altLang="zh-CN"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zh-CN" altLang="en-US" sz="1500" b="1" kern="0" dirty="0" smtClean="0">
                <a:solidFill>
                  <a:prstClr val="white"/>
                </a:solidFill>
                <a:ea typeface="Microsoft YaHei" panose="020B0503020204020204" pitchFamily="34" charset="-122"/>
              </a:rPr>
              <a:t>罗</a:t>
            </a:r>
            <a:r>
              <a:rPr lang="en-US" altLang="zh-CN" sz="1500" b="1" kern="0" dirty="0" smtClean="0">
                <a:solidFill>
                  <a:prstClr val="white"/>
                </a:solidFill>
                <a:ea typeface="Microsoft YaHei" panose="020B0503020204020204" pitchFamily="34" charset="-122"/>
              </a:rPr>
              <a:t>3:27 </a:t>
            </a:r>
            <a:r>
              <a:rPr lang="zh-CN" altLang="en-US" sz="1500" b="1" kern="0" dirty="0">
                <a:solidFill>
                  <a:prstClr val="white"/>
                </a:solidFill>
                <a:ea typeface="Microsoft YaHei" panose="020B0503020204020204" pitchFamily="34" charset="-122"/>
              </a:rPr>
              <a:t>既是这样，那里能夸口呢？没有可夸的了。用何法没有的呢？是用立功之法么？不是，乃用信主之法。</a:t>
            </a:r>
            <a:r>
              <a:rPr lang="en-US" altLang="zh-CN" sz="1500" b="1" kern="0" dirty="0">
                <a:solidFill>
                  <a:prstClr val="white"/>
                </a:solidFill>
                <a:ea typeface="Microsoft YaHei" panose="020B0503020204020204" pitchFamily="34" charset="-122"/>
              </a:rPr>
              <a:t>3:28 </a:t>
            </a:r>
            <a:r>
              <a:rPr lang="zh-CN" altLang="en-US" sz="1500" b="1" kern="0" dirty="0">
                <a:solidFill>
                  <a:prstClr val="white"/>
                </a:solidFill>
                <a:ea typeface="Microsoft YaHei" panose="020B0503020204020204" pitchFamily="34" charset="-122"/>
              </a:rPr>
              <a:t>所以（有古卷：因为）我们看定了：人称义是因着信，不在乎遵行律法。</a:t>
            </a:r>
            <a:r>
              <a:rPr lang="en-US" altLang="zh-CN" sz="1500" b="1" kern="0" dirty="0">
                <a:solidFill>
                  <a:prstClr val="white"/>
                </a:solidFill>
                <a:ea typeface="Microsoft YaHei" panose="020B0503020204020204" pitchFamily="34" charset="-122"/>
              </a:rPr>
              <a:t>3:29 </a:t>
            </a:r>
            <a:r>
              <a:rPr lang="zh-CN" altLang="en-US" sz="1500" b="1" kern="0" dirty="0">
                <a:solidFill>
                  <a:prstClr val="white"/>
                </a:solidFill>
                <a:ea typeface="Microsoft YaHei" panose="020B0503020204020204" pitchFamily="34" charset="-122"/>
              </a:rPr>
              <a:t>难道神只作犹太人的神么？不也是作外邦人的神么？是的，也作外邦人的神。</a:t>
            </a:r>
            <a:r>
              <a:rPr lang="en-US" altLang="zh-CN" sz="1500" b="1" kern="0" dirty="0">
                <a:solidFill>
                  <a:prstClr val="white"/>
                </a:solidFill>
                <a:ea typeface="Microsoft YaHei" panose="020B0503020204020204" pitchFamily="34" charset="-122"/>
              </a:rPr>
              <a:t>3:30 </a:t>
            </a:r>
            <a:r>
              <a:rPr lang="zh-CN" altLang="en-US" sz="1500" b="1" kern="0" dirty="0">
                <a:solidFill>
                  <a:prstClr val="white"/>
                </a:solidFill>
                <a:ea typeface="Microsoft YaHei" panose="020B0503020204020204" pitchFamily="34" charset="-122"/>
              </a:rPr>
              <a:t>神既是一位，他就要因信称那受割礼的为义，也要因信称那未受割礼的为义。</a:t>
            </a:r>
            <a:r>
              <a:rPr lang="en-US" altLang="zh-CN" sz="1500" b="1" kern="0" dirty="0">
                <a:solidFill>
                  <a:prstClr val="white"/>
                </a:solidFill>
                <a:ea typeface="Microsoft YaHei" panose="020B0503020204020204" pitchFamily="34" charset="-122"/>
              </a:rPr>
              <a:t>3:31 </a:t>
            </a:r>
            <a:r>
              <a:rPr lang="zh-CN" altLang="en-US" sz="1500" b="1" kern="0" dirty="0">
                <a:solidFill>
                  <a:prstClr val="white"/>
                </a:solidFill>
                <a:ea typeface="Microsoft YaHei" panose="020B0503020204020204" pitchFamily="34" charset="-122"/>
              </a:rPr>
              <a:t>这样，我们因信废了律法么？断乎不是！更是坚固律法。</a:t>
            </a:r>
            <a:endParaRPr kumimoji="0" lang="en-US" altLang="zh-CN" sz="1500" b="1" i="0" u="none" strike="noStrike" kern="0" cap="none" spc="0" normalizeH="0" baseline="0" noProof="0" dirty="0">
              <a:ln>
                <a:noFill/>
              </a:ln>
              <a:solidFill>
                <a:prstClr val="white"/>
              </a:solidFill>
              <a:effectLst/>
              <a:uLnTx/>
              <a:uFillTx/>
              <a:latin typeface="Calibri"/>
              <a:ea typeface="Microsoft YaHei" panose="020B0503020204020204" pitchFamily="34" charset="-122"/>
              <a:cs typeface="+mn-cs"/>
            </a:endParaRPr>
          </a:p>
        </p:txBody>
      </p:sp>
      <p:sp>
        <p:nvSpPr>
          <p:cNvPr id="7" name="TextBox 6"/>
          <p:cNvSpPr txBox="1"/>
          <p:nvPr/>
        </p:nvSpPr>
        <p:spPr>
          <a:xfrm>
            <a:off x="228600" y="4533900"/>
            <a:ext cx="167065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出羊圈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TextBox 7"/>
          <p:cNvSpPr txBox="1"/>
          <p:nvPr/>
        </p:nvSpPr>
        <p:spPr>
          <a:xfrm>
            <a:off x="1981200" y="4533900"/>
            <a:ext cx="37016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脱离律法，进入恩</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典</a:t>
            </a:r>
            <a:endPar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（牧人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生命之道）</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6142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14"/>
          <p:cNvSpPr/>
          <p:nvPr/>
        </p:nvSpPr>
        <p:spPr>
          <a:xfrm>
            <a:off x="5780209" y="876300"/>
            <a:ext cx="3278164" cy="3262432"/>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为什</a:t>
            </a: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么羊圈外才有新鲜草</a:t>
            </a: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zh-CN" altLang="en-US" sz="1500" b="1" kern="0" dirty="0">
                <a:solidFill>
                  <a:prstClr val="white"/>
                </a:solidFill>
                <a:ea typeface="Microsoft YaHei" panose="020B0503020204020204" pitchFamily="34" charset="-122"/>
              </a:rPr>
              <a:t>加</a:t>
            </a:r>
            <a:r>
              <a:rPr lang="en-US" altLang="zh-CN" sz="1500" b="1" kern="0" dirty="0">
                <a:solidFill>
                  <a:prstClr val="white"/>
                </a:solidFill>
                <a:ea typeface="Microsoft YaHei" panose="020B0503020204020204" pitchFamily="34" charset="-122"/>
              </a:rPr>
              <a:t>5:1 </a:t>
            </a:r>
            <a:r>
              <a:rPr lang="zh-CN" altLang="en-US" sz="1500" b="1" kern="0" dirty="0">
                <a:solidFill>
                  <a:prstClr val="white"/>
                </a:solidFill>
                <a:ea typeface="Microsoft YaHei" panose="020B0503020204020204" pitchFamily="34" charset="-122"/>
              </a:rPr>
              <a:t>基督释放了我们，叫我们得以自由。所以要站立得稳，不要再被奴仆的轭挟制。</a:t>
            </a:r>
            <a:r>
              <a:rPr lang="en-US" altLang="zh-CN" sz="1500" b="1" kern="0" dirty="0">
                <a:solidFill>
                  <a:prstClr val="white"/>
                </a:solidFill>
                <a:ea typeface="Microsoft YaHei" panose="020B0503020204020204" pitchFamily="34" charset="-122"/>
              </a:rPr>
              <a:t>5:2 </a:t>
            </a:r>
            <a:r>
              <a:rPr lang="zh-CN" altLang="en-US" sz="1500" b="1" kern="0" dirty="0">
                <a:solidFill>
                  <a:prstClr val="white"/>
                </a:solidFill>
                <a:ea typeface="Microsoft YaHei" panose="020B0503020204020204" pitchFamily="34" charset="-122"/>
              </a:rPr>
              <a:t>我保罗告诉你们，若受割礼，基督就与你们无益了。</a:t>
            </a:r>
            <a:r>
              <a:rPr lang="en-US" altLang="zh-CN" sz="1500" b="1" kern="0" dirty="0">
                <a:solidFill>
                  <a:prstClr val="white"/>
                </a:solidFill>
                <a:ea typeface="Microsoft YaHei" panose="020B0503020204020204" pitchFamily="34" charset="-122"/>
              </a:rPr>
              <a:t>5:3 </a:t>
            </a:r>
            <a:r>
              <a:rPr lang="zh-CN" altLang="en-US" sz="1500" b="1" kern="0" dirty="0">
                <a:solidFill>
                  <a:prstClr val="white"/>
                </a:solidFill>
                <a:ea typeface="Microsoft YaHei" panose="020B0503020204020204" pitchFamily="34" charset="-122"/>
              </a:rPr>
              <a:t>我再指着凡受割礼的人确实的说，他是欠着行全律法的债。</a:t>
            </a:r>
            <a:r>
              <a:rPr lang="en-US" altLang="zh-CN" sz="1500" b="1" kern="0" dirty="0">
                <a:solidFill>
                  <a:prstClr val="white"/>
                </a:solidFill>
                <a:ea typeface="Microsoft YaHei" panose="020B0503020204020204" pitchFamily="34" charset="-122"/>
              </a:rPr>
              <a:t>5:4 </a:t>
            </a:r>
            <a:r>
              <a:rPr lang="zh-CN" altLang="en-US" sz="1500" b="1" kern="0" dirty="0">
                <a:solidFill>
                  <a:prstClr val="white"/>
                </a:solidFill>
                <a:ea typeface="Microsoft YaHei" panose="020B0503020204020204" pitchFamily="34" charset="-122"/>
              </a:rPr>
              <a:t>你们这要靠律法称义的，是与基督隔绝，从恩典中坠落了。</a:t>
            </a:r>
            <a:r>
              <a:rPr lang="en-US" altLang="zh-CN" sz="1500" b="1" kern="0" dirty="0">
                <a:solidFill>
                  <a:prstClr val="white"/>
                </a:solidFill>
                <a:ea typeface="Microsoft YaHei" panose="020B0503020204020204" pitchFamily="34" charset="-122"/>
              </a:rPr>
              <a:t>5:5 </a:t>
            </a:r>
            <a:r>
              <a:rPr lang="zh-CN" altLang="en-US" sz="1500" b="1" kern="0" dirty="0">
                <a:solidFill>
                  <a:prstClr val="white"/>
                </a:solidFill>
                <a:ea typeface="Microsoft YaHei" panose="020B0503020204020204" pitchFamily="34" charset="-122"/>
              </a:rPr>
              <a:t>我们靠着圣灵，凭着信心，等候所盼望的义。</a:t>
            </a:r>
            <a:r>
              <a:rPr lang="en-US" altLang="zh-CN" sz="1500" b="1" kern="0" dirty="0">
                <a:solidFill>
                  <a:prstClr val="white"/>
                </a:solidFill>
                <a:ea typeface="Microsoft YaHei" panose="020B0503020204020204" pitchFamily="34" charset="-122"/>
              </a:rPr>
              <a:t>5:6 </a:t>
            </a:r>
            <a:r>
              <a:rPr lang="zh-CN" altLang="en-US" sz="1500" b="1" kern="0" dirty="0">
                <a:solidFill>
                  <a:prstClr val="white"/>
                </a:solidFill>
                <a:ea typeface="Microsoft YaHei" panose="020B0503020204020204" pitchFamily="34" charset="-122"/>
              </a:rPr>
              <a:t>原来在基督耶稣里，受割礼不受割礼全无功效，惟独使人生发仁爱的信心纔有功效。</a:t>
            </a:r>
            <a:endParaRPr kumimoji="0" lang="en-US" altLang="zh-CN" sz="1500" b="1" i="0" u="none" strike="noStrike" kern="0" cap="none" spc="0" normalizeH="0" baseline="0" noProof="0" dirty="0">
              <a:ln>
                <a:noFill/>
              </a:ln>
              <a:solidFill>
                <a:prstClr val="white"/>
              </a:solidFill>
              <a:effectLst/>
              <a:uLnTx/>
              <a:uFillTx/>
              <a:latin typeface="Calibri"/>
              <a:ea typeface="Microsoft YaHei" panose="020B0503020204020204" pitchFamily="34" charset="-122"/>
              <a:cs typeface="+mn-cs"/>
            </a:endParaRPr>
          </a:p>
        </p:txBody>
      </p:sp>
      <p:sp>
        <p:nvSpPr>
          <p:cNvPr id="7" name="TextBox 6"/>
          <p:cNvSpPr txBox="1"/>
          <p:nvPr/>
        </p:nvSpPr>
        <p:spPr>
          <a:xfrm>
            <a:off x="228600" y="4533900"/>
            <a:ext cx="167065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出羊圈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TextBox 7"/>
          <p:cNvSpPr txBox="1"/>
          <p:nvPr/>
        </p:nvSpPr>
        <p:spPr>
          <a:xfrm>
            <a:off x="1981200" y="4533900"/>
            <a:ext cx="37016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脱离律法，进入恩</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典</a:t>
            </a:r>
            <a:endPar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（牧人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生命之道）</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695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14"/>
          <p:cNvSpPr/>
          <p:nvPr/>
        </p:nvSpPr>
        <p:spPr>
          <a:xfrm>
            <a:off x="5780209" y="876300"/>
            <a:ext cx="3278164" cy="4185761"/>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为什</a:t>
            </a: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么羊圈外才有新鲜草</a:t>
            </a:r>
            <a:r>
              <a:rPr kumimoji="0" lang="zh-CN" altLang="en-US"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2100" b="1" i="0" u="none" strike="noStrike" kern="0" cap="none" spc="0" normalizeH="0" baseline="0" noProof="0" dirty="0" smtClean="0">
              <a:ln>
                <a:noFill/>
              </a:ln>
              <a:solidFill>
                <a:srgbClr val="FFC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zh-CN" altLang="en-US" sz="1500" b="1" kern="0" dirty="0">
                <a:solidFill>
                  <a:prstClr val="white"/>
                </a:solidFill>
                <a:ea typeface="Microsoft YaHei" panose="020B0503020204020204" pitchFamily="34" charset="-122"/>
              </a:rPr>
              <a:t>西</a:t>
            </a:r>
            <a:r>
              <a:rPr lang="en-US" altLang="zh-CN" sz="1500" b="1" kern="0" dirty="0">
                <a:solidFill>
                  <a:prstClr val="white"/>
                </a:solidFill>
                <a:ea typeface="Microsoft YaHei" panose="020B0503020204020204" pitchFamily="34" charset="-122"/>
              </a:rPr>
              <a:t>2:18 </a:t>
            </a:r>
            <a:r>
              <a:rPr lang="zh-CN" altLang="en-US" sz="1500" b="1" kern="0" dirty="0">
                <a:solidFill>
                  <a:prstClr val="white"/>
                </a:solidFill>
                <a:ea typeface="Microsoft YaHei" panose="020B0503020204020204" pitchFamily="34" charset="-122"/>
              </a:rPr>
              <a:t>不可让人因着故意谦虚和敬拜天使，就夺去你们的奖赏。这等人拘泥在所见过的（有古卷作：这等人窥察所没有见过的），随着自己的慾心，无故的自高自大，</a:t>
            </a:r>
            <a:r>
              <a:rPr lang="en-US" altLang="zh-CN" sz="1500" b="1" kern="0" dirty="0">
                <a:solidFill>
                  <a:prstClr val="white"/>
                </a:solidFill>
                <a:ea typeface="Microsoft YaHei" panose="020B0503020204020204" pitchFamily="34" charset="-122"/>
              </a:rPr>
              <a:t>2:19 </a:t>
            </a:r>
            <a:r>
              <a:rPr lang="zh-CN" altLang="en-US" sz="1500" b="1" kern="0" dirty="0">
                <a:solidFill>
                  <a:prstClr val="white"/>
                </a:solidFill>
                <a:ea typeface="Microsoft YaHei" panose="020B0503020204020204" pitchFamily="34" charset="-122"/>
              </a:rPr>
              <a:t>不持定元首。全身既然靠着他，筋节得以相助联络，就因神大得长进。</a:t>
            </a:r>
            <a:r>
              <a:rPr lang="en-US" altLang="zh-CN" sz="1500" b="1" kern="0" dirty="0">
                <a:solidFill>
                  <a:prstClr val="white"/>
                </a:solidFill>
                <a:ea typeface="Microsoft YaHei" panose="020B0503020204020204" pitchFamily="34" charset="-122"/>
              </a:rPr>
              <a:t>2:20 </a:t>
            </a:r>
            <a:r>
              <a:rPr lang="zh-CN" altLang="en-US" sz="1500" b="1" kern="0" dirty="0">
                <a:solidFill>
                  <a:prstClr val="white"/>
                </a:solidFill>
                <a:ea typeface="Microsoft YaHei" panose="020B0503020204020204" pitchFamily="34" charset="-122"/>
              </a:rPr>
              <a:t>你们若是与基督同死，脱离了世上的小学，为甚么仍象在世俗中活着、服从那不可拿、不可尝、不可摸等类的规条呢？</a:t>
            </a:r>
            <a:r>
              <a:rPr lang="en-US" altLang="zh-CN" sz="1500" b="1" kern="0" dirty="0">
                <a:solidFill>
                  <a:prstClr val="white"/>
                </a:solidFill>
                <a:ea typeface="Microsoft YaHei" panose="020B0503020204020204" pitchFamily="34" charset="-122"/>
              </a:rPr>
              <a:t>2:21 </a:t>
            </a:r>
            <a:r>
              <a:rPr lang="zh-CN" altLang="en-US" sz="1500" b="1" kern="0" dirty="0">
                <a:solidFill>
                  <a:prstClr val="white"/>
                </a:solidFill>
                <a:ea typeface="Microsoft YaHei" panose="020B0503020204020204" pitchFamily="34" charset="-122"/>
              </a:rPr>
              <a:t>见上节</a:t>
            </a:r>
            <a:r>
              <a:rPr lang="en-US" altLang="zh-CN" sz="1500" b="1" kern="0" dirty="0">
                <a:solidFill>
                  <a:prstClr val="white"/>
                </a:solidFill>
                <a:ea typeface="Microsoft YaHei" panose="020B0503020204020204" pitchFamily="34" charset="-122"/>
              </a:rPr>
              <a:t>2:22 </a:t>
            </a:r>
            <a:r>
              <a:rPr lang="zh-CN" altLang="en-US" sz="1500" b="1" kern="0" dirty="0">
                <a:solidFill>
                  <a:prstClr val="white"/>
                </a:solidFill>
                <a:ea typeface="Microsoft YaHei" panose="020B0503020204020204" pitchFamily="34" charset="-122"/>
              </a:rPr>
              <a:t>这都是照人所吩咐、所教导的。说到这一切，正用的时候就都败坏了。</a:t>
            </a:r>
            <a:r>
              <a:rPr lang="en-US" altLang="zh-CN" sz="1500" b="1" kern="0" dirty="0">
                <a:solidFill>
                  <a:prstClr val="white"/>
                </a:solidFill>
                <a:ea typeface="Microsoft YaHei" panose="020B0503020204020204" pitchFamily="34" charset="-122"/>
              </a:rPr>
              <a:t>2:23 </a:t>
            </a:r>
            <a:r>
              <a:rPr lang="zh-CN" altLang="en-US" sz="1500" b="1" kern="0" dirty="0">
                <a:solidFill>
                  <a:prstClr val="white"/>
                </a:solidFill>
                <a:ea typeface="Microsoft YaHei" panose="020B0503020204020204" pitchFamily="34" charset="-122"/>
              </a:rPr>
              <a:t>这些规条使人徒有智慧之名，用私意崇拜，自表谦卑，苦待己身，其实在克制肉体的情慾上是毫无功效。</a:t>
            </a:r>
            <a:endParaRPr kumimoji="0" lang="en-US" altLang="zh-CN" sz="1500" b="1" i="0" u="none" strike="noStrike" kern="0" cap="none" spc="0" normalizeH="0" baseline="0" noProof="0" dirty="0">
              <a:ln>
                <a:noFill/>
              </a:ln>
              <a:solidFill>
                <a:prstClr val="white"/>
              </a:solidFill>
              <a:effectLst/>
              <a:uLnTx/>
              <a:uFillTx/>
              <a:latin typeface="Calibri"/>
              <a:ea typeface="Microsoft YaHei" panose="020B0503020204020204" pitchFamily="34" charset="-122"/>
              <a:cs typeface="+mn-cs"/>
            </a:endParaRPr>
          </a:p>
        </p:txBody>
      </p:sp>
      <p:sp>
        <p:nvSpPr>
          <p:cNvPr id="7" name="TextBox 6"/>
          <p:cNvSpPr txBox="1"/>
          <p:nvPr/>
        </p:nvSpPr>
        <p:spPr>
          <a:xfrm>
            <a:off x="228600" y="4533900"/>
            <a:ext cx="167065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出羊圈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TextBox 7"/>
          <p:cNvSpPr txBox="1"/>
          <p:nvPr/>
        </p:nvSpPr>
        <p:spPr>
          <a:xfrm>
            <a:off x="1981200" y="4533900"/>
            <a:ext cx="370165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脱离律法，进入恩</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典</a:t>
            </a:r>
            <a:endPar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（牧人 </a:t>
            </a:r>
            <a:r>
              <a:rPr kumimoji="0" lang="en-US" altLang="zh-CN"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3000" b="1" i="0" u="none" strike="noStrike" kern="1200" cap="none" spc="0" normalizeH="0" baseline="0" noProof="0" dirty="0" smtClean="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rPr>
              <a:t>生命之道）</a:t>
            </a:r>
            <a:endParaRPr kumimoji="0" lang="zh-CN" altLang="en-US" sz="3000" b="1" i="0" u="none" strike="noStrike" kern="1200" cap="none" spc="0" normalizeH="0" baseline="0" noProof="0" dirty="0">
              <a:ln w="12700">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637282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2.xml><?xml version="1.0" encoding="utf-8"?>
<ds:datastoreItem xmlns:ds="http://schemas.openxmlformats.org/officeDocument/2006/customXml" ds:itemID="{53192CEE-5900-482E-BE20-28652FF1739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Metro</Template>
  <TotalTime>21918</TotalTime>
  <Words>8716</Words>
  <Application>Microsoft Office PowerPoint</Application>
  <PresentationFormat>On-screen Show (16:10)</PresentationFormat>
  <Paragraphs>118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Microsoft YaHei</vt:lpstr>
      <vt:lpstr>Microsoft YaHei</vt: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1113</cp:revision>
  <dcterms:created xsi:type="dcterms:W3CDTF">2011-09-04T18:01:24Z</dcterms:created>
  <dcterms:modified xsi:type="dcterms:W3CDTF">2020-01-12T13:12:30Z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