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7"/>
  </p:notesMasterIdLst>
  <p:sldIdLst>
    <p:sldId id="823" r:id="rId5"/>
    <p:sldId id="992" r:id="rId6"/>
    <p:sldId id="1025" r:id="rId7"/>
    <p:sldId id="1026" r:id="rId8"/>
    <p:sldId id="1032" r:id="rId9"/>
    <p:sldId id="1033" r:id="rId10"/>
    <p:sldId id="1035" r:id="rId11"/>
    <p:sldId id="1034" r:id="rId12"/>
    <p:sldId id="1041" r:id="rId13"/>
    <p:sldId id="1040" r:id="rId14"/>
    <p:sldId id="1045" r:id="rId15"/>
    <p:sldId id="1048" r:id="rId16"/>
    <p:sldId id="1047" r:id="rId17"/>
    <p:sldId id="1037" r:id="rId18"/>
    <p:sldId id="1042" r:id="rId19"/>
    <p:sldId id="1044" r:id="rId20"/>
    <p:sldId id="1043" r:id="rId21"/>
    <p:sldId id="1049" r:id="rId22"/>
    <p:sldId id="1050" r:id="rId23"/>
    <p:sldId id="1051" r:id="rId24"/>
    <p:sldId id="1052" r:id="rId25"/>
    <p:sldId id="1053" r:id="rId2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9966"/>
    <a:srgbClr val="00FFFF"/>
    <a:srgbClr val="031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1" autoAdjust="0"/>
    <p:restoredTop sz="87995" autoAdjust="0"/>
  </p:normalViewPr>
  <p:slideViewPr>
    <p:cSldViewPr>
      <p:cViewPr varScale="1">
        <p:scale>
          <a:sx n="83" d="100"/>
          <a:sy n="83" d="100"/>
        </p:scale>
        <p:origin x="390" y="84"/>
      </p:cViewPr>
      <p:guideLst>
        <p:guide orient="horz" pos="1800"/>
        <p:guide pos="2880"/>
      </p:guideLst>
    </p:cSldViewPr>
  </p:slideViewPr>
  <p:notesTextViewPr>
    <p:cViewPr>
      <p:scale>
        <a:sx n="3" d="2"/>
        <a:sy n="3" d="2"/>
      </p:scale>
      <p:origin x="0" y="0"/>
    </p:cViewPr>
  </p:notesTextViewPr>
  <p:sorterViewPr>
    <p:cViewPr>
      <p:scale>
        <a:sx n="75" d="100"/>
        <a:sy n="75" d="100"/>
      </p:scale>
      <p:origin x="0" y="-91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1/5/2020</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dirty="0"/>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96463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40127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94684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43640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715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86198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10484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53085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28372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5056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84824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pPr/>
              <a:t>1/5/2020</a:t>
            </a:fld>
            <a:endParaRPr lang="en-US"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8917868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sharpenSoften amount="-25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73731" y="-571500"/>
            <a:ext cx="10217731" cy="6667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95300"/>
            <a:ext cx="7586133" cy="4267200"/>
          </a:xfrm>
          <a:prstGeom prst="rect">
            <a:avLst/>
          </a:prstGeom>
        </p:spPr>
      </p:pic>
      <p:pic>
        <p:nvPicPr>
          <p:cNvPr id="2058" name="Picture 10" descr="Image result for holy spirit no background"/>
          <p:cNvPicPr>
            <a:picLocks noChangeAspect="1" noChangeArrowheads="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5702" b="95202" l="1220" r="95610">
                        <a14:foregroundMark x1="7073" y1="70167" x2="7073" y2="70167"/>
                        <a14:foregroundMark x1="1341" y1="70515" x2="1341" y2="70515"/>
                        <a14:foregroundMark x1="95610" y1="80111" x2="95610" y2="80111"/>
                        <a14:foregroundMark x1="62195" y1="95202" x2="62195" y2="95202"/>
                        <a14:foregroundMark x1="22317" y1="35257" x2="22317" y2="35257"/>
                        <a14:foregroundMark x1="21098" y1="17455" x2="21098" y2="17455"/>
                        <a14:foregroundMark x1="53293" y1="26356" x2="53293" y2="26356"/>
                        <a14:foregroundMark x1="10000" y1="19054" x2="10000" y2="19054"/>
                        <a14:foregroundMark x1="15976" y1="5702" x2="15976" y2="5702"/>
                        <a14:backgroundMark x1="73659" y1="9597" x2="73659" y2="9597"/>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934200" y="114300"/>
            <a:ext cx="1260109" cy="2209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01899" y="3238500"/>
            <a:ext cx="2765501" cy="1631216"/>
          </a:xfrm>
          <a:prstGeom prst="rect">
            <a:avLst/>
          </a:prstGeom>
          <a:noFill/>
          <a:effectLst/>
        </p:spPr>
        <p:txBody>
          <a:bodyPr wrap="none" rtlCol="0">
            <a:spAutoFit/>
            <a:scene3d>
              <a:camera prst="perspectiveBelow"/>
              <a:lightRig rig="threePt" dir="t"/>
            </a:scene3d>
            <a:sp3d extrusionH="57150">
              <a:bevelT w="38100" h="38100"/>
            </a:sp3d>
          </a:bodyPr>
          <a:lstStyle/>
          <a:p>
            <a:r>
              <a:rPr lang="en-US" altLang="zh-CN" sz="10000" b="1" smtClean="0">
                <a:ln w="22225">
                  <a:noFill/>
                </a:ln>
                <a:solidFill>
                  <a:srgbClr val="66FF99"/>
                </a:solidFill>
                <a:effectLst/>
                <a:latin typeface="Microsoft YaHei" panose="020B0503020204020204" pitchFamily="34" charset="-122"/>
                <a:ea typeface="Microsoft YaHei" panose="020B0503020204020204" pitchFamily="34" charset="-122"/>
              </a:rPr>
              <a:t>(14)</a:t>
            </a:r>
            <a:endParaRPr lang="en-US" sz="10000" dirty="0">
              <a:solidFill>
                <a:srgbClr val="66FF9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734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Rectangle 17"/>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
        <p:nvSpPr>
          <p:cNvPr id="10" name="Rectangle 9"/>
          <p:cNvSpPr/>
          <p:nvPr/>
        </p:nvSpPr>
        <p:spPr>
          <a:xfrm>
            <a:off x="5804819" y="968505"/>
            <a:ext cx="3278164" cy="1938992"/>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500" b="1" kern="0" dirty="0">
                <a:solidFill>
                  <a:schemeClr val="bg1"/>
                </a:solidFill>
                <a:ea typeface="Microsoft YaHei" panose="020B0503020204020204" pitchFamily="34" charset="-122"/>
              </a:rPr>
              <a:t>罗</a:t>
            </a:r>
            <a:r>
              <a:rPr lang="en-US" altLang="zh-CN" sz="1500" b="1" kern="0" dirty="0">
                <a:solidFill>
                  <a:schemeClr val="bg1"/>
                </a:solidFill>
                <a:ea typeface="Microsoft YaHei" panose="020B0503020204020204" pitchFamily="34" charset="-122"/>
              </a:rPr>
              <a:t>2:14 </a:t>
            </a:r>
            <a:r>
              <a:rPr lang="zh-CN" altLang="en-US" sz="1500" b="1" kern="0" dirty="0">
                <a:solidFill>
                  <a:schemeClr val="bg1"/>
                </a:solidFill>
                <a:ea typeface="Microsoft YaHei" panose="020B0503020204020204" pitchFamily="34" charset="-122"/>
              </a:rPr>
              <a:t>没有律法的外邦人若顺着本性行律法上的事，他们虽然没有律法，自己就是自己的律法。</a:t>
            </a:r>
            <a:r>
              <a:rPr lang="en-US" altLang="zh-CN" sz="1500" b="1" kern="0" dirty="0">
                <a:solidFill>
                  <a:schemeClr val="bg1"/>
                </a:solidFill>
                <a:ea typeface="Microsoft YaHei" panose="020B0503020204020204" pitchFamily="34" charset="-122"/>
              </a:rPr>
              <a:t>2:15 </a:t>
            </a:r>
            <a:r>
              <a:rPr lang="zh-CN" altLang="en-US" sz="1500" b="1" kern="0" dirty="0">
                <a:solidFill>
                  <a:schemeClr val="bg1"/>
                </a:solidFill>
                <a:ea typeface="Microsoft YaHei" panose="020B0503020204020204" pitchFamily="34" charset="-122"/>
              </a:rPr>
              <a:t>这是显出律法的功用刻在他们心里，他们是非之心同作见證，并且他们的思念互相较量，或以为是，或以为非。）</a:t>
            </a:r>
            <a:r>
              <a:rPr lang="en-US" altLang="zh-CN" sz="1500" b="1" kern="0" dirty="0">
                <a:solidFill>
                  <a:schemeClr val="bg1"/>
                </a:solidFill>
                <a:ea typeface="Microsoft YaHei" panose="020B0503020204020204" pitchFamily="34" charset="-122"/>
              </a:rPr>
              <a:t>2:16 </a:t>
            </a:r>
            <a:r>
              <a:rPr lang="zh-CN" altLang="en-US" sz="1500" b="1" kern="0" dirty="0">
                <a:solidFill>
                  <a:schemeClr val="bg1"/>
                </a:solidFill>
                <a:ea typeface="Microsoft YaHei" panose="020B0503020204020204" pitchFamily="34" charset="-122"/>
              </a:rPr>
              <a:t>就在神藉耶稣基督审判人隐秘事的日子，照着我的福音所言。</a:t>
            </a:r>
          </a:p>
        </p:txBody>
      </p:sp>
      <p:sp>
        <p:nvSpPr>
          <p:cNvPr id="11" name="Rectangle 10"/>
          <p:cNvSpPr/>
          <p:nvPr/>
        </p:nvSpPr>
        <p:spPr>
          <a:xfrm>
            <a:off x="5796445" y="3084349"/>
            <a:ext cx="3278164" cy="2400657"/>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500" b="1" kern="0" dirty="0">
                <a:solidFill>
                  <a:schemeClr val="bg1"/>
                </a:solidFill>
                <a:ea typeface="Microsoft YaHei" panose="020B0503020204020204" pitchFamily="34" charset="-122"/>
              </a:rPr>
              <a:t>加</a:t>
            </a:r>
            <a:r>
              <a:rPr lang="en-US" altLang="zh-CN" sz="1500" b="1" kern="0" dirty="0">
                <a:solidFill>
                  <a:schemeClr val="bg1"/>
                </a:solidFill>
                <a:ea typeface="Microsoft YaHei" panose="020B0503020204020204" pitchFamily="34" charset="-122"/>
              </a:rPr>
              <a:t>4:1 </a:t>
            </a:r>
            <a:r>
              <a:rPr lang="zh-CN" altLang="en-US" sz="1500" b="1" kern="0" dirty="0">
                <a:solidFill>
                  <a:schemeClr val="bg1"/>
                </a:solidFill>
                <a:ea typeface="Microsoft YaHei" panose="020B0503020204020204" pitchFamily="34" charset="-122"/>
              </a:rPr>
              <a:t>我说那承受产业的，虽然是全业的主人，但为孩童的时候却与奴仆毫无分别，</a:t>
            </a:r>
            <a:r>
              <a:rPr lang="en-US" altLang="zh-CN" sz="1500" b="1" kern="0" dirty="0">
                <a:solidFill>
                  <a:schemeClr val="bg1"/>
                </a:solidFill>
                <a:ea typeface="Microsoft YaHei" panose="020B0503020204020204" pitchFamily="34" charset="-122"/>
              </a:rPr>
              <a:t>4:2 </a:t>
            </a:r>
            <a:r>
              <a:rPr lang="zh-CN" altLang="en-US" sz="1500" b="1" kern="0" dirty="0">
                <a:solidFill>
                  <a:schemeClr val="bg1"/>
                </a:solidFill>
                <a:ea typeface="Microsoft YaHei" panose="020B0503020204020204" pitchFamily="34" charset="-122"/>
              </a:rPr>
              <a:t>乃在师傅和管家的手下，直等他父亲预定的时候来到。</a:t>
            </a:r>
            <a:r>
              <a:rPr lang="en-US" altLang="zh-CN" sz="1500" b="1" kern="0" dirty="0">
                <a:solidFill>
                  <a:schemeClr val="bg1"/>
                </a:solidFill>
                <a:ea typeface="Microsoft YaHei" panose="020B0503020204020204" pitchFamily="34" charset="-122"/>
              </a:rPr>
              <a:t>4:3 </a:t>
            </a:r>
            <a:r>
              <a:rPr lang="zh-CN" altLang="en-US" sz="1500" b="1" kern="0" dirty="0">
                <a:solidFill>
                  <a:schemeClr val="bg1"/>
                </a:solidFill>
                <a:ea typeface="Microsoft YaHei" panose="020B0503020204020204" pitchFamily="34" charset="-122"/>
              </a:rPr>
              <a:t>我们为孩童的时候，受管于世俗小学之下，也是如此。</a:t>
            </a:r>
            <a:r>
              <a:rPr lang="en-US" altLang="zh-CN" sz="1500" b="1" kern="0" dirty="0">
                <a:solidFill>
                  <a:schemeClr val="bg1"/>
                </a:solidFill>
                <a:ea typeface="Microsoft YaHei" panose="020B0503020204020204" pitchFamily="34" charset="-122"/>
              </a:rPr>
              <a:t>4:4 </a:t>
            </a:r>
            <a:r>
              <a:rPr lang="zh-CN" altLang="en-US" sz="1500" b="1" kern="0" dirty="0">
                <a:solidFill>
                  <a:schemeClr val="bg1"/>
                </a:solidFill>
                <a:ea typeface="Microsoft YaHei" panose="020B0503020204020204" pitchFamily="34" charset="-122"/>
              </a:rPr>
              <a:t>及至时候满足，神就差遣他的儿子，为女子所生，且生在律法以下，</a:t>
            </a:r>
            <a:r>
              <a:rPr lang="en-US" altLang="zh-CN" sz="1500" b="1" kern="0" dirty="0">
                <a:solidFill>
                  <a:schemeClr val="bg1"/>
                </a:solidFill>
                <a:ea typeface="Microsoft YaHei" panose="020B0503020204020204" pitchFamily="34" charset="-122"/>
              </a:rPr>
              <a:t>4:5 </a:t>
            </a:r>
            <a:r>
              <a:rPr lang="zh-CN" altLang="en-US" sz="1500" b="1" kern="0" dirty="0">
                <a:solidFill>
                  <a:schemeClr val="bg1"/>
                </a:solidFill>
                <a:ea typeface="Microsoft YaHei" panose="020B0503020204020204" pitchFamily="34" charset="-122"/>
              </a:rPr>
              <a:t>要把律法以下的人赎出来，叫我们得着儿子的名分。</a:t>
            </a:r>
            <a:endParaRPr lang="zh-CN" altLang="en-US" sz="1500" b="1" kern="0" dirty="0">
              <a:solidFill>
                <a:schemeClr val="bg1"/>
              </a:solidFill>
              <a:ea typeface="Microsoft YaHei" panose="020B0503020204020204" pitchFamily="34" charset="-122"/>
            </a:endParaRPr>
          </a:p>
        </p:txBody>
      </p:sp>
    </p:spTree>
    <p:extLst>
      <p:ext uri="{BB962C8B-B14F-4D97-AF65-F5344CB8AC3E}">
        <p14:creationId xmlns:p14="http://schemas.microsoft.com/office/powerpoint/2010/main" val="10931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3647152"/>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得救与</a:t>
            </a: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律</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法或良心的关系</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schemeClr val="bg1"/>
                </a:solidFill>
                <a:ea typeface="Microsoft YaHei" panose="020B0503020204020204" pitchFamily="34" charset="-122"/>
              </a:rPr>
              <a:t>罗</a:t>
            </a:r>
            <a:r>
              <a:rPr lang="en-US" altLang="zh-CN" sz="1500" b="1" kern="0" dirty="0">
                <a:solidFill>
                  <a:schemeClr val="bg1"/>
                </a:solidFill>
                <a:ea typeface="Microsoft YaHei" panose="020B0503020204020204" pitchFamily="34" charset="-122"/>
              </a:rPr>
              <a:t>10:4 </a:t>
            </a:r>
            <a:r>
              <a:rPr lang="zh-CN" altLang="en-US" sz="1500" b="1" kern="0" dirty="0">
                <a:solidFill>
                  <a:schemeClr val="bg1"/>
                </a:solidFill>
                <a:ea typeface="Microsoft YaHei" panose="020B0503020204020204" pitchFamily="34" charset="-122"/>
              </a:rPr>
              <a:t>律法的总结就是基督，使凡信他的都得着义</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smtClean="0">
                <a:solidFill>
                  <a:schemeClr val="bg1"/>
                </a:solidFill>
                <a:ea typeface="Microsoft YaHei" panose="020B0503020204020204" pitchFamily="34" charset="-122"/>
              </a:rPr>
              <a:t>可</a:t>
            </a:r>
            <a:r>
              <a:rPr lang="en-US" altLang="zh-CN" sz="1500" b="1" kern="0" dirty="0">
                <a:solidFill>
                  <a:schemeClr val="bg1"/>
                </a:solidFill>
                <a:ea typeface="Microsoft YaHei" panose="020B0503020204020204" pitchFamily="34" charset="-122"/>
              </a:rPr>
              <a:t>1:14 </a:t>
            </a:r>
            <a:r>
              <a:rPr lang="zh-CN" altLang="en-US" sz="1500" b="1" kern="0" dirty="0">
                <a:solidFill>
                  <a:schemeClr val="bg1"/>
                </a:solidFill>
                <a:ea typeface="Microsoft YaHei" panose="020B0503020204020204" pitchFamily="34" charset="-122"/>
              </a:rPr>
              <a:t>约翰下监以后，耶稣来到加利利，宣传神的福音，</a:t>
            </a:r>
            <a:r>
              <a:rPr lang="en-US" altLang="zh-CN" sz="1500" b="1" kern="0" dirty="0">
                <a:solidFill>
                  <a:schemeClr val="bg1"/>
                </a:solidFill>
                <a:ea typeface="Microsoft YaHei" panose="020B0503020204020204" pitchFamily="34" charset="-122"/>
              </a:rPr>
              <a:t>1:15 </a:t>
            </a:r>
            <a:r>
              <a:rPr lang="zh-CN" altLang="en-US" sz="1500" b="1" kern="0" dirty="0">
                <a:solidFill>
                  <a:schemeClr val="bg1"/>
                </a:solidFill>
                <a:ea typeface="Microsoft YaHei" panose="020B0503020204020204" pitchFamily="34" charset="-122"/>
              </a:rPr>
              <a:t>说：日期满了，神的国近了。你们当悔改，信福音</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smtClean="0">
                <a:solidFill>
                  <a:schemeClr val="bg1"/>
                </a:solidFill>
                <a:ea typeface="Microsoft YaHei" panose="020B0503020204020204" pitchFamily="34" charset="-122"/>
              </a:rPr>
              <a:t>林</a:t>
            </a:r>
            <a:r>
              <a:rPr lang="zh-CN" altLang="en-US" sz="1500" b="1" kern="0" dirty="0">
                <a:solidFill>
                  <a:schemeClr val="bg1"/>
                </a:solidFill>
                <a:ea typeface="Microsoft YaHei" panose="020B0503020204020204" pitchFamily="34" charset="-122"/>
              </a:rPr>
              <a:t>后</a:t>
            </a:r>
            <a:r>
              <a:rPr lang="en-US" altLang="zh-CN" sz="1500" b="1" kern="0" dirty="0">
                <a:solidFill>
                  <a:schemeClr val="bg1"/>
                </a:solidFill>
                <a:ea typeface="Microsoft YaHei" panose="020B0503020204020204" pitchFamily="34" charset="-122"/>
              </a:rPr>
              <a:t>4:1 </a:t>
            </a:r>
            <a:r>
              <a:rPr lang="zh-CN" altLang="en-US" sz="1500" b="1" kern="0" dirty="0">
                <a:solidFill>
                  <a:schemeClr val="bg1"/>
                </a:solidFill>
                <a:ea typeface="Microsoft YaHei" panose="020B0503020204020204" pitchFamily="34" charset="-122"/>
              </a:rPr>
              <a:t>我们既然蒙怜悯，受了这职分，就不丧胆，</a:t>
            </a:r>
            <a:r>
              <a:rPr lang="en-US" altLang="zh-CN" sz="1500" b="1" kern="0" dirty="0">
                <a:solidFill>
                  <a:schemeClr val="bg1"/>
                </a:solidFill>
                <a:ea typeface="Microsoft YaHei" panose="020B0503020204020204" pitchFamily="34" charset="-122"/>
              </a:rPr>
              <a:t>4:2 </a:t>
            </a:r>
            <a:r>
              <a:rPr lang="zh-CN" altLang="en-US" sz="1500" b="1" kern="0" dirty="0">
                <a:solidFill>
                  <a:schemeClr val="bg1"/>
                </a:solidFill>
                <a:ea typeface="Microsoft YaHei" panose="020B0503020204020204" pitchFamily="34" charset="-122"/>
              </a:rPr>
              <a:t>乃将那些暗昧可耻的事弃绝了；不行诡诈，不谬讲神的道理，只将真理表明出来，好在神面前把自己荐与各人的良心。</a:t>
            </a:r>
            <a:r>
              <a:rPr lang="en-US" altLang="zh-CN" sz="1500" b="1" kern="0" dirty="0">
                <a:solidFill>
                  <a:schemeClr val="bg1"/>
                </a:solidFill>
                <a:ea typeface="Microsoft YaHei" panose="020B0503020204020204" pitchFamily="34" charset="-122"/>
              </a:rPr>
              <a:t>4:3 </a:t>
            </a:r>
            <a:r>
              <a:rPr lang="zh-CN" altLang="en-US" sz="1500" b="1" kern="0" dirty="0">
                <a:solidFill>
                  <a:schemeClr val="bg1"/>
                </a:solidFill>
                <a:ea typeface="Microsoft YaHei" panose="020B0503020204020204" pitchFamily="34" charset="-122"/>
              </a:rPr>
              <a:t>如果我们的福音蒙蔽，就是蒙蔽在灭亡的人身上</a:t>
            </a:r>
            <a:r>
              <a:rPr lang="zh-CN" altLang="en-US" sz="1500" b="1" kern="0" dirty="0" smtClean="0">
                <a:solidFill>
                  <a:schemeClr val="bg1"/>
                </a:solidFill>
                <a:ea typeface="Microsoft YaHei" panose="020B0503020204020204" pitchFamily="34" charset="-122"/>
              </a:rPr>
              <a:t>。</a:t>
            </a:r>
            <a:endParaRPr lang="en-US" altLang="zh-CN" sz="1500" b="1" kern="0" dirty="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
        <p:nvSpPr>
          <p:cNvPr id="8" name="TextBox 7"/>
          <p:cNvSpPr txBox="1"/>
          <p:nvPr/>
        </p:nvSpPr>
        <p:spPr>
          <a:xfrm>
            <a:off x="5750866" y="4741902"/>
            <a:ext cx="3316934" cy="553998"/>
          </a:xfrm>
          <a:prstGeom prst="rect">
            <a:avLst/>
          </a:prstGeom>
          <a:noFill/>
        </p:spPr>
        <p:txBody>
          <a:bodyPr wrap="none" rtlCol="0">
            <a:spAutoFit/>
          </a:bodyPr>
          <a:lstStyle/>
          <a:p>
            <a:pPr lvl="0">
              <a:defRPr/>
            </a:pPr>
            <a:r>
              <a:rPr lang="zh-CN" altLang="en-US" sz="3000" b="1" dirty="0" smtClean="0">
                <a:ln w="12700">
                  <a:noFill/>
                </a:ln>
                <a:solidFill>
                  <a:srgbClr val="FFC000"/>
                </a:solidFill>
                <a:latin typeface="Arial" panose="020B0604020202020204" pitchFamily="34" charset="0"/>
                <a:ea typeface="微软雅黑" panose="020B0503020204020204" pitchFamily="34" charset="-122"/>
                <a:cs typeface="Arial" panose="020B0604020202020204" pitchFamily="34" charset="0"/>
              </a:rPr>
              <a:t>羊的门 </a:t>
            </a:r>
            <a:r>
              <a:rPr lang="en-US" altLang="zh-CN" sz="3000" b="1" dirty="0" smtClean="0">
                <a:ln w="12700">
                  <a:noFill/>
                </a:ln>
                <a:solidFill>
                  <a:srgbClr val="FFC000"/>
                </a:solidFill>
                <a:latin typeface="Arial" panose="020B0604020202020204" pitchFamily="34" charset="0"/>
                <a:ea typeface="微软雅黑" panose="020B0503020204020204" pitchFamily="34" charset="-122"/>
                <a:cs typeface="Arial" panose="020B0604020202020204" pitchFamily="34" charset="0"/>
              </a:rPr>
              <a:t>= </a:t>
            </a:r>
            <a:r>
              <a:rPr lang="zh-CN" altLang="en-US" sz="3000" b="1" dirty="0" smtClean="0">
                <a:ln w="12700">
                  <a:noFill/>
                </a:ln>
                <a:solidFill>
                  <a:srgbClr val="FFC000"/>
                </a:solidFill>
                <a:latin typeface="Arial" panose="020B0604020202020204" pitchFamily="34" charset="0"/>
                <a:ea typeface="微软雅黑" panose="020B0503020204020204" pitchFamily="34" charset="-122"/>
                <a:cs typeface="Arial" panose="020B0604020202020204" pitchFamily="34" charset="0"/>
              </a:rPr>
              <a:t>赦罪之道</a:t>
            </a:r>
            <a:endParaRPr lang="zh-CN" altLang="en-US" sz="3000" b="1" dirty="0">
              <a:ln w="12700">
                <a:noFill/>
              </a:ln>
              <a:solidFill>
                <a:srgbClr val="FFC00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233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50" autoRev="1" fill="hold">
                                          <p:stCondLst>
                                            <p:cond delay="0"/>
                                          </p:stCondLst>
                                        </p:cTn>
                                        <p:tgtEl>
                                          <p:spTgt spid="8"/>
                                        </p:tgtEl>
                                        <p:attrNameLst>
                                          <p:attrName>ppt_w</p:attrName>
                                        </p:attrNameLst>
                                      </p:cBhvr>
                                    </p:anim>
                                    <p:anim by="(#ppt_w*0.50)" calcmode="lin" valueType="num">
                                      <p:cBhvr>
                                        <p:cTn id="20" dur="250" decel="50000" autoRev="1" fill="hold">
                                          <p:stCondLst>
                                            <p:cond delay="0"/>
                                          </p:stCondLst>
                                        </p:cTn>
                                        <p:tgtEl>
                                          <p:spTgt spid="8"/>
                                        </p:tgtEl>
                                        <p:attrNameLst>
                                          <p:attrName>ppt_x</p:attrName>
                                        </p:attrNameLst>
                                      </p:cBhvr>
                                    </p:anim>
                                    <p:anim from="(-#ppt_h/2)" to="(#ppt_y)" calcmode="lin" valueType="num">
                                      <p:cBhvr>
                                        <p:cTn id="21" dur="500" fill="hold">
                                          <p:stCondLst>
                                            <p:cond delay="0"/>
                                          </p:stCondLst>
                                        </p:cTn>
                                        <p:tgtEl>
                                          <p:spTgt spid="8"/>
                                        </p:tgtEl>
                                        <p:attrNameLst>
                                          <p:attrName>ppt_y</p:attrName>
                                        </p:attrNameLst>
                                      </p:cBhvr>
                                    </p:anim>
                                    <p:animRot by="21600000">
                                      <p:cBhvr>
                                        <p:cTn id="22"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2800767"/>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得救与律法或良心的关系</a:t>
            </a:r>
            <a:endParaRPr lang="en-US" altLang="zh-CN"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smtClean="0">
                <a:solidFill>
                  <a:schemeClr val="bg1"/>
                </a:solidFill>
                <a:ea typeface="Microsoft YaHei" panose="020B0503020204020204" pitchFamily="34" charset="-122"/>
              </a:rPr>
              <a:t>可</a:t>
            </a:r>
            <a:r>
              <a:rPr lang="en-US" altLang="zh-CN" sz="1500" b="1" kern="0" dirty="0">
                <a:solidFill>
                  <a:schemeClr val="bg1"/>
                </a:solidFill>
                <a:ea typeface="Microsoft YaHei" panose="020B0503020204020204" pitchFamily="34" charset="-122"/>
              </a:rPr>
              <a:t>6:17 </a:t>
            </a:r>
            <a:r>
              <a:rPr lang="zh-CN" altLang="en-US" sz="1500" b="1" kern="0" dirty="0">
                <a:solidFill>
                  <a:schemeClr val="bg1"/>
                </a:solidFill>
                <a:ea typeface="Microsoft YaHei" panose="020B0503020204020204" pitchFamily="34" charset="-122"/>
              </a:rPr>
              <a:t>先是希律为他兄弟腓力的妻子希罗底的缘故，差人去拿住约翰，锁在监里，因为希律已经娶了那妇人。</a:t>
            </a:r>
            <a:r>
              <a:rPr lang="en-US" altLang="zh-CN" sz="1500" b="1" kern="0" dirty="0">
                <a:solidFill>
                  <a:schemeClr val="bg1"/>
                </a:solidFill>
                <a:ea typeface="Microsoft YaHei" panose="020B0503020204020204" pitchFamily="34" charset="-122"/>
              </a:rPr>
              <a:t>6:18 </a:t>
            </a:r>
            <a:r>
              <a:rPr lang="zh-CN" altLang="en-US" sz="1500" b="1" kern="0" dirty="0">
                <a:solidFill>
                  <a:schemeClr val="bg1"/>
                </a:solidFill>
                <a:ea typeface="Microsoft YaHei" panose="020B0503020204020204" pitchFamily="34" charset="-122"/>
              </a:rPr>
              <a:t>约翰曾对希律说：你娶你兄弟的妻子是不合理的。</a:t>
            </a:r>
            <a:r>
              <a:rPr lang="en-US" altLang="zh-CN" sz="1500" b="1" kern="0" dirty="0">
                <a:solidFill>
                  <a:schemeClr val="bg1"/>
                </a:solidFill>
                <a:ea typeface="Microsoft YaHei" panose="020B0503020204020204" pitchFamily="34" charset="-122"/>
              </a:rPr>
              <a:t>6:19 </a:t>
            </a:r>
            <a:r>
              <a:rPr lang="zh-CN" altLang="en-US" sz="1500" b="1" kern="0" dirty="0">
                <a:solidFill>
                  <a:schemeClr val="bg1"/>
                </a:solidFill>
                <a:ea typeface="Microsoft YaHei" panose="020B0503020204020204" pitchFamily="34" charset="-122"/>
              </a:rPr>
              <a:t>于是希罗底怀恨他，想要杀他，只是不能；</a:t>
            </a:r>
            <a:r>
              <a:rPr lang="en-US" altLang="zh-CN" sz="1500" b="1" kern="0" dirty="0">
                <a:solidFill>
                  <a:schemeClr val="bg1"/>
                </a:solidFill>
                <a:ea typeface="Microsoft YaHei" panose="020B0503020204020204" pitchFamily="34" charset="-122"/>
              </a:rPr>
              <a:t>6:20 </a:t>
            </a:r>
            <a:r>
              <a:rPr lang="zh-CN" altLang="en-US" sz="1500" b="1" u="sng" kern="0" dirty="0">
                <a:solidFill>
                  <a:schemeClr val="bg1"/>
                </a:solidFill>
                <a:ea typeface="Microsoft YaHei" panose="020B0503020204020204" pitchFamily="34" charset="-122"/>
              </a:rPr>
              <a:t>因为希律知道约翰是义人，是圣人，所以敬畏他，保护他，听他讲论，就多照着行（有古卷：游移不定），并且乐意听他</a:t>
            </a:r>
            <a:r>
              <a:rPr lang="zh-CN" altLang="en-US" sz="1500" b="1" u="sng" kern="0" dirty="0" smtClean="0">
                <a:solidFill>
                  <a:schemeClr val="bg1"/>
                </a:solidFill>
                <a:ea typeface="Microsoft YaHei" panose="020B0503020204020204" pitchFamily="34" charset="-122"/>
              </a:rPr>
              <a:t>。</a:t>
            </a:r>
            <a:endParaRPr lang="en-US" altLang="zh-CN" sz="1500" b="1" u="sng"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4090423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3801041"/>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得救与律法或良心的关系</a:t>
            </a:r>
            <a:endParaRPr lang="en-US" altLang="zh-CN"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smtClean="0">
                <a:solidFill>
                  <a:schemeClr val="bg1"/>
                </a:solidFill>
                <a:ea typeface="Microsoft YaHei" panose="020B0503020204020204" pitchFamily="34" charset="-122"/>
              </a:rPr>
              <a:t>徒</a:t>
            </a:r>
            <a:r>
              <a:rPr lang="en-US" altLang="zh-CN" sz="1500" b="1" kern="0" dirty="0" smtClean="0">
                <a:solidFill>
                  <a:schemeClr val="bg1"/>
                </a:solidFill>
                <a:ea typeface="Microsoft YaHei" panose="020B0503020204020204" pitchFamily="34" charset="-122"/>
              </a:rPr>
              <a:t>24:25 </a:t>
            </a:r>
            <a:r>
              <a:rPr lang="zh-CN" altLang="en-US" sz="1500" b="1" u="sng" kern="0" dirty="0" smtClean="0">
                <a:solidFill>
                  <a:schemeClr val="bg1"/>
                </a:solidFill>
                <a:ea typeface="Microsoft YaHei" panose="020B0503020204020204" pitchFamily="34" charset="-122"/>
              </a:rPr>
              <a:t>保罗讲论公义、节制，和将来的审判。腓力斯甚觉恐惧，说：你暂且去罢，等我得便再叫你来。</a:t>
            </a:r>
            <a:r>
              <a:rPr lang="en-US" altLang="zh-CN" sz="1500" b="1" kern="0" dirty="0" smtClean="0">
                <a:solidFill>
                  <a:schemeClr val="bg1"/>
                </a:solidFill>
                <a:ea typeface="Microsoft YaHei" panose="020B0503020204020204" pitchFamily="34" charset="-122"/>
              </a:rPr>
              <a:t>24:26 </a:t>
            </a:r>
            <a:r>
              <a:rPr lang="zh-CN" altLang="en-US" sz="1500" b="1" kern="0" dirty="0">
                <a:solidFill>
                  <a:schemeClr val="bg1"/>
                </a:solidFill>
                <a:ea typeface="Microsoft YaHei" panose="020B0503020204020204" pitchFamily="34" charset="-122"/>
              </a:rPr>
              <a:t>腓力斯又指望保罗送他银钱，所以屡次叫他来，和他谈论</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smtClean="0">
                <a:solidFill>
                  <a:schemeClr val="bg1"/>
                </a:solidFill>
                <a:ea typeface="Microsoft YaHei" panose="020B0503020204020204" pitchFamily="34" charset="-122"/>
              </a:rPr>
              <a:t>徒</a:t>
            </a:r>
            <a:r>
              <a:rPr lang="en-US" altLang="zh-CN" sz="1500" b="1" kern="0" dirty="0">
                <a:solidFill>
                  <a:schemeClr val="bg1"/>
                </a:solidFill>
                <a:ea typeface="Microsoft YaHei" panose="020B0503020204020204" pitchFamily="34" charset="-122"/>
              </a:rPr>
              <a:t>26:25 </a:t>
            </a:r>
            <a:r>
              <a:rPr lang="zh-CN" altLang="en-US" sz="1500" b="1" kern="0" dirty="0">
                <a:solidFill>
                  <a:schemeClr val="bg1"/>
                </a:solidFill>
                <a:ea typeface="Microsoft YaHei" panose="020B0503020204020204" pitchFamily="34" charset="-122"/>
              </a:rPr>
              <a:t>保罗说：非斯都大人，我不是癫狂，我说的乃是真实明白话。</a:t>
            </a:r>
            <a:r>
              <a:rPr lang="en-US" altLang="zh-CN" sz="1500" b="1" kern="0" dirty="0">
                <a:solidFill>
                  <a:schemeClr val="bg1"/>
                </a:solidFill>
                <a:ea typeface="Microsoft YaHei" panose="020B0503020204020204" pitchFamily="34" charset="-122"/>
              </a:rPr>
              <a:t>26:26 </a:t>
            </a:r>
            <a:r>
              <a:rPr lang="zh-CN" altLang="en-US" sz="1500" b="1" kern="0" dirty="0">
                <a:solidFill>
                  <a:schemeClr val="bg1"/>
                </a:solidFill>
                <a:ea typeface="Microsoft YaHei" panose="020B0503020204020204" pitchFamily="34" charset="-122"/>
              </a:rPr>
              <a:t>王也晓得这些事，所以我向王放胆直言，我深信这些事没有一件向王隐藏的，因都不是在背地里做的。</a:t>
            </a:r>
            <a:r>
              <a:rPr lang="en-US" altLang="zh-CN" sz="1500" b="1" kern="0" dirty="0">
                <a:solidFill>
                  <a:schemeClr val="bg1"/>
                </a:solidFill>
                <a:ea typeface="Microsoft YaHei" panose="020B0503020204020204" pitchFamily="34" charset="-122"/>
              </a:rPr>
              <a:t>26:27 </a:t>
            </a:r>
            <a:r>
              <a:rPr lang="zh-CN" altLang="en-US" sz="1500" b="1" u="sng" kern="0" dirty="0">
                <a:solidFill>
                  <a:schemeClr val="bg1"/>
                </a:solidFill>
                <a:ea typeface="Microsoft YaHei" panose="020B0503020204020204" pitchFamily="34" charset="-122"/>
              </a:rPr>
              <a:t>亚基帕王阿，你信先知么？我知道你是信</a:t>
            </a:r>
            <a:r>
              <a:rPr lang="zh-CN" altLang="en-US" sz="1500" b="1" u="sng" kern="0" dirty="0" smtClean="0">
                <a:solidFill>
                  <a:schemeClr val="bg1"/>
                </a:solidFill>
                <a:ea typeface="Microsoft YaHei" panose="020B0503020204020204" pitchFamily="34" charset="-122"/>
              </a:rPr>
              <a:t>的。</a:t>
            </a:r>
            <a:r>
              <a:rPr lang="en-US" altLang="zh-CN" sz="1500" b="1" kern="0" dirty="0" smtClean="0">
                <a:solidFill>
                  <a:schemeClr val="bg1"/>
                </a:solidFill>
                <a:ea typeface="Microsoft YaHei" panose="020B0503020204020204" pitchFamily="34" charset="-122"/>
              </a:rPr>
              <a:t>26:28 </a:t>
            </a:r>
            <a:r>
              <a:rPr lang="zh-CN" altLang="en-US" sz="1500" b="1" kern="0" dirty="0">
                <a:solidFill>
                  <a:schemeClr val="bg1"/>
                </a:solidFill>
                <a:ea typeface="Microsoft YaHei" panose="020B0503020204020204" pitchFamily="34" charset="-122"/>
              </a:rPr>
              <a:t>亚基帕对保罗说：你想少微一劝，便叫我作基督徒</a:t>
            </a:r>
            <a:r>
              <a:rPr lang="zh-CN" altLang="en-US" sz="1500" b="1" kern="0" dirty="0" smtClean="0">
                <a:solidFill>
                  <a:schemeClr val="bg1"/>
                </a:solidFill>
                <a:ea typeface="Microsoft YaHei" panose="020B0503020204020204" pitchFamily="34" charset="-122"/>
              </a:rPr>
              <a:t>阿！</a:t>
            </a:r>
            <a:endParaRPr lang="en-US" altLang="zh-CN" sz="1500" b="1"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10162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3339376"/>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律法或良心对人的保护</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schemeClr val="bg1"/>
                </a:solidFill>
                <a:ea typeface="Microsoft YaHei" panose="020B0503020204020204" pitchFamily="34" charset="-122"/>
              </a:rPr>
              <a:t>申</a:t>
            </a:r>
            <a:r>
              <a:rPr lang="en-US" altLang="zh-CN" sz="1500" b="1" kern="0" dirty="0">
                <a:solidFill>
                  <a:schemeClr val="bg1"/>
                </a:solidFill>
                <a:ea typeface="Microsoft YaHei" panose="020B0503020204020204" pitchFamily="34" charset="-122"/>
              </a:rPr>
              <a:t>31:12 </a:t>
            </a:r>
            <a:r>
              <a:rPr lang="zh-CN" altLang="en-US" sz="1500" b="1" kern="0" dirty="0">
                <a:solidFill>
                  <a:schemeClr val="bg1"/>
                </a:solidFill>
                <a:ea typeface="Microsoft YaHei" panose="020B0503020204020204" pitchFamily="34" charset="-122"/>
              </a:rPr>
              <a:t>要招聚他们男、女、孩子，并城里寄居的，使他们听，使他们学习，好敬畏耶和华</a:t>
            </a:r>
            <a:r>
              <a:rPr lang="en-US" altLang="zh-CN" sz="1500" b="1" kern="0" dirty="0">
                <a:solidFill>
                  <a:schemeClr val="bg1"/>
                </a:solidFill>
                <a:ea typeface="Microsoft YaHei" panose="020B0503020204020204" pitchFamily="34" charset="-122"/>
              </a:rPr>
              <a:t>―</a:t>
            </a:r>
            <a:r>
              <a:rPr lang="zh-CN" altLang="en-US" sz="1500" b="1" kern="0" dirty="0">
                <a:solidFill>
                  <a:schemeClr val="bg1"/>
                </a:solidFill>
                <a:ea typeface="Microsoft YaHei" panose="020B0503020204020204" pitchFamily="34" charset="-122"/>
              </a:rPr>
              <a:t>你们的　神，谨守、遵行这律法的一切话，</a:t>
            </a:r>
            <a:r>
              <a:rPr lang="en-US" altLang="zh-CN" sz="1500" b="1" kern="0" dirty="0">
                <a:solidFill>
                  <a:schemeClr val="bg1"/>
                </a:solidFill>
                <a:ea typeface="Microsoft YaHei" panose="020B0503020204020204" pitchFamily="34" charset="-122"/>
              </a:rPr>
              <a:t>31:13 </a:t>
            </a:r>
            <a:r>
              <a:rPr lang="zh-CN" altLang="en-US" sz="1500" b="1" kern="0" dirty="0">
                <a:solidFill>
                  <a:schemeClr val="bg1"/>
                </a:solidFill>
                <a:ea typeface="Microsoft YaHei" panose="020B0503020204020204" pitchFamily="34" charset="-122"/>
              </a:rPr>
              <a:t>也使他们未曾晓得这律法的儿女得以听见，学习敬畏耶和华</a:t>
            </a:r>
            <a:r>
              <a:rPr lang="en-US" altLang="zh-CN" sz="1500" b="1" kern="0" dirty="0">
                <a:solidFill>
                  <a:schemeClr val="bg1"/>
                </a:solidFill>
                <a:ea typeface="Microsoft YaHei" panose="020B0503020204020204" pitchFamily="34" charset="-122"/>
              </a:rPr>
              <a:t>―</a:t>
            </a:r>
            <a:r>
              <a:rPr lang="zh-CN" altLang="en-US" sz="1500" b="1" kern="0" dirty="0">
                <a:solidFill>
                  <a:schemeClr val="bg1"/>
                </a:solidFill>
                <a:ea typeface="Microsoft YaHei" panose="020B0503020204020204" pitchFamily="34" charset="-122"/>
              </a:rPr>
              <a:t>你们的　神，在你们过约但河要得为业之地，存活的日子，常常这样行</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smtClean="0">
                <a:solidFill>
                  <a:schemeClr val="bg1"/>
                </a:solidFill>
                <a:ea typeface="Microsoft YaHei" panose="020B0503020204020204" pitchFamily="34" charset="-122"/>
              </a:rPr>
              <a:t>书</a:t>
            </a:r>
            <a:r>
              <a:rPr lang="en-US" altLang="zh-CN" sz="1500" b="1" kern="0" dirty="0">
                <a:solidFill>
                  <a:schemeClr val="bg1"/>
                </a:solidFill>
                <a:ea typeface="Microsoft YaHei" panose="020B0503020204020204" pitchFamily="34" charset="-122"/>
              </a:rPr>
              <a:t>1:8 </a:t>
            </a:r>
            <a:r>
              <a:rPr lang="zh-CN" altLang="en-US" sz="1500" b="1" kern="0" dirty="0">
                <a:solidFill>
                  <a:schemeClr val="bg1"/>
                </a:solidFill>
                <a:ea typeface="Microsoft YaHei" panose="020B0503020204020204" pitchFamily="34" charset="-122"/>
              </a:rPr>
              <a:t>这律法书不可离开你的口，总要昼夜思想，好使你谨守遵行这书上所写的一切话。如此，你的道路就可以亨通，凡事顺利</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130973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449353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律法或良心对人的保护</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smtClean="0">
                <a:solidFill>
                  <a:schemeClr val="bg1"/>
                </a:solidFill>
                <a:ea typeface="Microsoft YaHei" panose="020B0503020204020204" pitchFamily="34" charset="-122"/>
              </a:rPr>
              <a:t>申</a:t>
            </a:r>
            <a:r>
              <a:rPr lang="en-US" altLang="zh-CN" sz="1500" b="1" kern="0" dirty="0">
                <a:solidFill>
                  <a:schemeClr val="bg1"/>
                </a:solidFill>
                <a:ea typeface="Microsoft YaHei" panose="020B0503020204020204" pitchFamily="34" charset="-122"/>
              </a:rPr>
              <a:t>28:58 </a:t>
            </a:r>
            <a:r>
              <a:rPr lang="en-US" altLang="zh-CN" sz="1500" b="1" kern="0" dirty="0" smtClean="0">
                <a:solidFill>
                  <a:schemeClr val="bg1"/>
                </a:solidFill>
                <a:ea typeface="Microsoft YaHei" panose="020B0503020204020204" pitchFamily="34" charset="-122"/>
              </a:rPr>
              <a:t>-59</a:t>
            </a:r>
            <a:r>
              <a:rPr lang="zh-CN" altLang="en-US" sz="1500" b="1" kern="0" dirty="0" smtClean="0">
                <a:solidFill>
                  <a:schemeClr val="bg1"/>
                </a:solidFill>
                <a:ea typeface="Microsoft YaHei" panose="020B0503020204020204" pitchFamily="34" charset="-122"/>
              </a:rPr>
              <a:t>这</a:t>
            </a:r>
            <a:r>
              <a:rPr lang="zh-CN" altLang="en-US" sz="1500" b="1" kern="0" dirty="0">
                <a:solidFill>
                  <a:schemeClr val="bg1"/>
                </a:solidFill>
                <a:ea typeface="Microsoft YaHei" panose="020B0503020204020204" pitchFamily="34" charset="-122"/>
              </a:rPr>
              <a:t>书上所写律法的一切话是叫你敬畏耶和华</a:t>
            </a:r>
            <a:r>
              <a:rPr lang="en-US" altLang="zh-CN" sz="1500" b="1" kern="0" dirty="0">
                <a:solidFill>
                  <a:schemeClr val="bg1"/>
                </a:solidFill>
                <a:ea typeface="Microsoft YaHei" panose="020B0503020204020204" pitchFamily="34" charset="-122"/>
              </a:rPr>
              <a:t>―</a:t>
            </a:r>
            <a:r>
              <a:rPr lang="zh-CN" altLang="en-US" sz="1500" b="1" kern="0" dirty="0">
                <a:solidFill>
                  <a:schemeClr val="bg1"/>
                </a:solidFill>
                <a:ea typeface="Microsoft YaHei" panose="020B0503020204020204" pitchFamily="34" charset="-122"/>
              </a:rPr>
              <a:t>你　神可荣可畏的名。你若不谨守遵行，耶和华就必将奇灾，就是至大至长的灾，至重至久的病，加在你和你后裔的身上</a:t>
            </a:r>
            <a:r>
              <a:rPr lang="zh-CN" altLang="en-US" sz="1500" b="1" kern="0" dirty="0" smtClean="0">
                <a:solidFill>
                  <a:schemeClr val="bg1"/>
                </a:solidFill>
                <a:ea typeface="Microsoft YaHei" panose="020B0503020204020204" pitchFamily="34" charset="-122"/>
              </a:rPr>
              <a:t>，</a:t>
            </a:r>
            <a:r>
              <a:rPr lang="en-US" altLang="zh-CN" sz="1500" b="1" kern="0" dirty="0" smtClean="0">
                <a:solidFill>
                  <a:schemeClr val="bg1"/>
                </a:solidFill>
                <a:ea typeface="Microsoft YaHei" panose="020B0503020204020204" pitchFamily="34" charset="-122"/>
              </a:rPr>
              <a:t>28:60 </a:t>
            </a:r>
            <a:r>
              <a:rPr lang="zh-CN" altLang="en-US" sz="1500" b="1" kern="0" dirty="0">
                <a:solidFill>
                  <a:schemeClr val="bg1"/>
                </a:solidFill>
                <a:ea typeface="Microsoft YaHei" panose="020B0503020204020204" pitchFamily="34" charset="-122"/>
              </a:rPr>
              <a:t>也必使你所惧怕、埃及人的病都临到你，贴在你身上，</a:t>
            </a:r>
            <a:r>
              <a:rPr lang="en-US" altLang="zh-CN" sz="1500" b="1" kern="0" dirty="0">
                <a:solidFill>
                  <a:schemeClr val="bg1"/>
                </a:solidFill>
                <a:ea typeface="Microsoft YaHei" panose="020B0503020204020204" pitchFamily="34" charset="-122"/>
              </a:rPr>
              <a:t>28:61 </a:t>
            </a:r>
            <a:r>
              <a:rPr lang="zh-CN" altLang="en-US" sz="1500" b="1" kern="0" dirty="0">
                <a:solidFill>
                  <a:schemeClr val="bg1"/>
                </a:solidFill>
                <a:ea typeface="Microsoft YaHei" panose="020B0503020204020204" pitchFamily="34" charset="-122"/>
              </a:rPr>
              <a:t>又必将没有写在这律法书上的各样疾病、灾殃降在你身上，直到你灭亡。约一</a:t>
            </a:r>
            <a:r>
              <a:rPr lang="en-US" altLang="zh-CN" sz="1500" b="1" kern="0" dirty="0">
                <a:solidFill>
                  <a:schemeClr val="bg1"/>
                </a:solidFill>
                <a:ea typeface="Microsoft YaHei" panose="020B0503020204020204" pitchFamily="34" charset="-122"/>
              </a:rPr>
              <a:t>3:4 </a:t>
            </a:r>
            <a:r>
              <a:rPr lang="zh-CN" altLang="en-US" sz="1500" b="1" kern="0" dirty="0">
                <a:solidFill>
                  <a:schemeClr val="bg1"/>
                </a:solidFill>
                <a:ea typeface="Microsoft YaHei" panose="020B0503020204020204" pitchFamily="34" charset="-122"/>
              </a:rPr>
              <a:t>凡犯罪的，就是违背律法；违背律法就是罪</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a:solidFill>
                  <a:schemeClr val="bg1"/>
                </a:solidFill>
                <a:ea typeface="Microsoft YaHei" panose="020B0503020204020204" pitchFamily="34" charset="-122"/>
              </a:rPr>
              <a:t>罗</a:t>
            </a:r>
            <a:r>
              <a:rPr lang="en-US" altLang="zh-CN" sz="1500" b="1" kern="0" dirty="0">
                <a:solidFill>
                  <a:schemeClr val="bg1"/>
                </a:solidFill>
                <a:ea typeface="Microsoft YaHei" panose="020B0503020204020204" pitchFamily="34" charset="-122"/>
              </a:rPr>
              <a:t>3:19 </a:t>
            </a:r>
            <a:r>
              <a:rPr lang="zh-CN" altLang="en-US" sz="1500" b="1" kern="0" dirty="0">
                <a:solidFill>
                  <a:schemeClr val="bg1"/>
                </a:solidFill>
                <a:ea typeface="Microsoft YaHei" panose="020B0503020204020204" pitchFamily="34" charset="-122"/>
              </a:rPr>
              <a:t>我们晓得律法上的话都是对律法以下之人说的，好塞住各人的口，叫普世的人都伏在神审判之下。</a:t>
            </a:r>
            <a:r>
              <a:rPr lang="en-US" altLang="zh-CN" sz="1500" b="1" kern="0" dirty="0">
                <a:solidFill>
                  <a:schemeClr val="bg1"/>
                </a:solidFill>
                <a:ea typeface="Microsoft YaHei" panose="020B0503020204020204" pitchFamily="34" charset="-122"/>
              </a:rPr>
              <a:t>3:20 </a:t>
            </a:r>
            <a:r>
              <a:rPr lang="zh-CN" altLang="en-US" sz="1500" b="1" kern="0" dirty="0">
                <a:solidFill>
                  <a:schemeClr val="bg1"/>
                </a:solidFill>
                <a:ea typeface="Microsoft YaHei" panose="020B0503020204020204" pitchFamily="34" charset="-122"/>
              </a:rPr>
              <a:t>所以凡有血气的，没有一个因行律法能在神面前称义，因为律法本是叫人知罪</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1492874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4647426"/>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为什么羊圈里会有盗贼？</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schemeClr val="bg1"/>
                </a:solidFill>
                <a:ea typeface="Microsoft YaHei" panose="020B0503020204020204" pitchFamily="34" charset="-122"/>
              </a:rPr>
              <a:t>启</a:t>
            </a:r>
            <a:r>
              <a:rPr lang="en-US" altLang="zh-CN" sz="1500" b="1" kern="0" dirty="0">
                <a:solidFill>
                  <a:schemeClr val="bg1"/>
                </a:solidFill>
                <a:ea typeface="Microsoft YaHei" panose="020B0503020204020204" pitchFamily="34" charset="-122"/>
              </a:rPr>
              <a:t>12:10 </a:t>
            </a:r>
            <a:r>
              <a:rPr lang="zh-CN" altLang="en-US" sz="1500" b="1" kern="0" dirty="0">
                <a:solidFill>
                  <a:schemeClr val="bg1"/>
                </a:solidFill>
                <a:ea typeface="Microsoft YaHei" panose="020B0503020204020204" pitchFamily="34" charset="-122"/>
              </a:rPr>
              <a:t>我听见在天上有大声音说：我神的救恩、能力、国度、并他基督的权柄，现在都来到了！因为那</a:t>
            </a:r>
            <a:r>
              <a:rPr lang="zh-CN" altLang="en-US" sz="1500" b="1" u="sng" kern="0" dirty="0">
                <a:solidFill>
                  <a:schemeClr val="bg1"/>
                </a:solidFill>
                <a:ea typeface="Microsoft YaHei" panose="020B0503020204020204" pitchFamily="34" charset="-122"/>
              </a:rPr>
              <a:t>在我们神面前昼夜控告我们弟兄的</a:t>
            </a:r>
            <a:r>
              <a:rPr lang="zh-CN" altLang="en-US" sz="1500" b="1" kern="0" dirty="0">
                <a:solidFill>
                  <a:schemeClr val="bg1"/>
                </a:solidFill>
                <a:ea typeface="Microsoft YaHei" panose="020B0503020204020204" pitchFamily="34" charset="-122"/>
              </a:rPr>
              <a:t>，已经被摔下去了</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smtClean="0">
                <a:solidFill>
                  <a:schemeClr val="bg1"/>
                </a:solidFill>
                <a:ea typeface="Microsoft YaHei" panose="020B0503020204020204" pitchFamily="34" charset="-122"/>
              </a:rPr>
              <a:t>亚</a:t>
            </a:r>
            <a:r>
              <a:rPr lang="en-US" altLang="zh-CN" sz="1500" b="1" kern="0" dirty="0">
                <a:solidFill>
                  <a:schemeClr val="bg1"/>
                </a:solidFill>
                <a:ea typeface="Microsoft YaHei" panose="020B0503020204020204" pitchFamily="34" charset="-122"/>
              </a:rPr>
              <a:t>3:1 </a:t>
            </a:r>
            <a:r>
              <a:rPr lang="zh-CN" altLang="en-US" sz="1500" b="1" kern="0" dirty="0">
                <a:solidFill>
                  <a:schemeClr val="bg1"/>
                </a:solidFill>
                <a:ea typeface="Microsoft YaHei" panose="020B0503020204020204" pitchFamily="34" charset="-122"/>
              </a:rPr>
              <a:t>天</a:t>
            </a:r>
            <a:r>
              <a:rPr lang="zh-CN" altLang="en-US" sz="1500" b="1" kern="0" dirty="0" smtClean="0">
                <a:solidFill>
                  <a:schemeClr val="bg1"/>
                </a:solidFill>
                <a:ea typeface="Microsoft YaHei" panose="020B0503020204020204" pitchFamily="34" charset="-122"/>
              </a:rPr>
              <a:t>使又</a:t>
            </a:r>
            <a:r>
              <a:rPr lang="zh-CN" altLang="en-US" sz="1500" b="1" kern="0" dirty="0">
                <a:solidFill>
                  <a:schemeClr val="bg1"/>
                </a:solidFill>
                <a:ea typeface="Microsoft YaHei" panose="020B0503020204020204" pitchFamily="34" charset="-122"/>
              </a:rPr>
              <a:t>指给我看：大祭司约书亚站在耶和华的使者面前；</a:t>
            </a:r>
            <a:r>
              <a:rPr lang="zh-CN" altLang="en-US" sz="1500" b="1" u="sng" kern="0" dirty="0">
                <a:solidFill>
                  <a:schemeClr val="bg1"/>
                </a:solidFill>
                <a:ea typeface="Microsoft YaHei" panose="020B0503020204020204" pitchFamily="34" charset="-122"/>
              </a:rPr>
              <a:t>撒但也站在约书亚的右边，与他作对。</a:t>
            </a:r>
            <a:r>
              <a:rPr lang="en-US" altLang="zh-CN" sz="1500" b="1" kern="0" dirty="0">
                <a:solidFill>
                  <a:schemeClr val="bg1"/>
                </a:solidFill>
                <a:ea typeface="Microsoft YaHei" panose="020B0503020204020204" pitchFamily="34" charset="-122"/>
              </a:rPr>
              <a:t>3:2 </a:t>
            </a:r>
            <a:r>
              <a:rPr lang="zh-CN" altLang="en-US" sz="1500" b="1" kern="0" dirty="0">
                <a:solidFill>
                  <a:schemeClr val="bg1"/>
                </a:solidFill>
                <a:ea typeface="Microsoft YaHei" panose="020B0503020204020204" pitchFamily="34" charset="-122"/>
              </a:rPr>
              <a:t>耶和华向撒但说：撒但哪，耶和华责备你！就是拣选耶路撒冷的耶和华责备你！这不是从火中抽出来的一根柴么？</a:t>
            </a:r>
            <a:r>
              <a:rPr lang="en-US" altLang="zh-CN" sz="1500" b="1" kern="0" dirty="0">
                <a:solidFill>
                  <a:schemeClr val="bg1"/>
                </a:solidFill>
                <a:ea typeface="Microsoft YaHei" panose="020B0503020204020204" pitchFamily="34" charset="-122"/>
              </a:rPr>
              <a:t>3:3 </a:t>
            </a:r>
            <a:r>
              <a:rPr lang="zh-CN" altLang="en-US" sz="1500" b="1" u="sng" kern="0" dirty="0">
                <a:solidFill>
                  <a:schemeClr val="bg1"/>
                </a:solidFill>
                <a:ea typeface="Microsoft YaHei" panose="020B0503020204020204" pitchFamily="34" charset="-122"/>
              </a:rPr>
              <a:t>约书亚穿着污秽的衣服站在使者面前</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a:solidFill>
                  <a:schemeClr val="bg1"/>
                </a:solidFill>
                <a:ea typeface="Microsoft YaHei" panose="020B0503020204020204" pitchFamily="34" charset="-122"/>
              </a:rPr>
              <a:t>林前</a:t>
            </a:r>
            <a:r>
              <a:rPr lang="en-US" altLang="zh-CN" sz="1500" b="1" kern="0" dirty="0">
                <a:solidFill>
                  <a:schemeClr val="bg1"/>
                </a:solidFill>
                <a:ea typeface="Microsoft YaHei" panose="020B0503020204020204" pitchFamily="34" charset="-122"/>
              </a:rPr>
              <a:t>15:55 </a:t>
            </a:r>
            <a:r>
              <a:rPr lang="zh-CN" altLang="en-US" sz="1500" b="1" kern="0" dirty="0">
                <a:solidFill>
                  <a:schemeClr val="bg1"/>
                </a:solidFill>
                <a:ea typeface="Microsoft YaHei" panose="020B0503020204020204" pitchFamily="34" charset="-122"/>
              </a:rPr>
              <a:t>死阿！你得胜的权势在那里？死阿！你的毒钩在那里？</a:t>
            </a:r>
            <a:r>
              <a:rPr lang="en-US" altLang="zh-CN" sz="1500" b="1" kern="0" dirty="0">
                <a:solidFill>
                  <a:schemeClr val="bg1"/>
                </a:solidFill>
                <a:ea typeface="Microsoft YaHei" panose="020B0503020204020204" pitchFamily="34" charset="-122"/>
              </a:rPr>
              <a:t>15:56 </a:t>
            </a:r>
            <a:r>
              <a:rPr lang="zh-CN" altLang="en-US" sz="1500" b="1" kern="0" dirty="0">
                <a:solidFill>
                  <a:schemeClr val="bg1"/>
                </a:solidFill>
                <a:ea typeface="Microsoft YaHei" panose="020B0503020204020204" pitchFamily="34" charset="-122"/>
              </a:rPr>
              <a:t>死的毒钩就是罪，罪的权势就是律法。</a:t>
            </a:r>
            <a:endParaRPr lang="en-US" altLang="zh-CN" sz="1500" b="1" kern="0" dirty="0">
              <a:solidFill>
                <a:schemeClr val="bg1"/>
              </a:solidFill>
              <a:ea typeface="Microsoft YaHei" panose="020B0503020204020204" pitchFamily="34" charset="-122"/>
            </a:endParaRPr>
          </a:p>
          <a:p>
            <a:pPr>
              <a:spcAft>
                <a:spcPts val="600"/>
              </a:spcAft>
              <a:defRPr/>
            </a:pPr>
            <a:r>
              <a:rPr lang="zh-CN" altLang="en-US" sz="1500" b="1" kern="0" dirty="0">
                <a:solidFill>
                  <a:schemeClr val="bg1"/>
                </a:solidFill>
                <a:ea typeface="Microsoft YaHei" panose="020B0503020204020204" pitchFamily="34" charset="-122"/>
              </a:rPr>
              <a:t>来</a:t>
            </a:r>
            <a:r>
              <a:rPr lang="en-US" altLang="zh-CN" sz="1500" b="1" kern="0" dirty="0" smtClean="0">
                <a:solidFill>
                  <a:schemeClr val="bg1"/>
                </a:solidFill>
                <a:ea typeface="Microsoft YaHei" panose="020B0503020204020204" pitchFamily="34" charset="-122"/>
              </a:rPr>
              <a:t>2:14B </a:t>
            </a:r>
            <a:r>
              <a:rPr lang="zh-CN" altLang="en-US" sz="1500" b="1" kern="0" dirty="0" smtClean="0">
                <a:solidFill>
                  <a:schemeClr val="bg1"/>
                </a:solidFill>
                <a:ea typeface="Microsoft YaHei" panose="020B0503020204020204" pitchFamily="34" charset="-122"/>
              </a:rPr>
              <a:t>那</a:t>
            </a:r>
            <a:r>
              <a:rPr lang="zh-CN" altLang="en-US" sz="1500" b="1" kern="0" dirty="0">
                <a:solidFill>
                  <a:schemeClr val="bg1"/>
                </a:solidFill>
                <a:ea typeface="Microsoft YaHei" panose="020B0503020204020204" pitchFamily="34" charset="-122"/>
              </a:rPr>
              <a:t>掌死权的，就是魔鬼，</a:t>
            </a:r>
            <a:endParaRPr lang="en-US" altLang="zh-CN" sz="1500" b="1"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419486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449353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为什么羊圈里会有盗贼？</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schemeClr val="bg1"/>
                </a:solidFill>
                <a:ea typeface="Microsoft YaHei" panose="020B0503020204020204" pitchFamily="34" charset="-122"/>
              </a:rPr>
              <a:t>路</a:t>
            </a:r>
            <a:r>
              <a:rPr lang="en-US" altLang="zh-CN" sz="1500" b="1" kern="0" dirty="0">
                <a:solidFill>
                  <a:schemeClr val="bg1"/>
                </a:solidFill>
                <a:ea typeface="Microsoft YaHei" panose="020B0503020204020204" pitchFamily="34" charset="-122"/>
              </a:rPr>
              <a:t>7:29 </a:t>
            </a:r>
            <a:r>
              <a:rPr lang="zh-CN" altLang="en-US" sz="1500" b="1" kern="0" dirty="0">
                <a:solidFill>
                  <a:schemeClr val="bg1"/>
                </a:solidFill>
                <a:ea typeface="Microsoft YaHei" panose="020B0503020204020204" pitchFamily="34" charset="-122"/>
              </a:rPr>
              <a:t>众百姓和税吏既受过约翰的洗，听见这话，就以神为义；</a:t>
            </a:r>
            <a:r>
              <a:rPr lang="en-US" altLang="zh-CN" sz="1500" b="1" kern="0" dirty="0">
                <a:solidFill>
                  <a:schemeClr val="bg1"/>
                </a:solidFill>
                <a:ea typeface="Microsoft YaHei" panose="020B0503020204020204" pitchFamily="34" charset="-122"/>
              </a:rPr>
              <a:t>7:30 </a:t>
            </a:r>
            <a:r>
              <a:rPr lang="zh-CN" altLang="en-US" sz="1500" b="1" kern="0" dirty="0">
                <a:solidFill>
                  <a:schemeClr val="bg1"/>
                </a:solidFill>
                <a:ea typeface="Microsoft YaHei" panose="020B0503020204020204" pitchFamily="34" charset="-122"/>
              </a:rPr>
              <a:t>但法利赛人和律法师没有受过约翰的洗，竟为自己废弃了神的旨意</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smtClean="0">
                <a:solidFill>
                  <a:schemeClr val="bg1"/>
                </a:solidFill>
                <a:ea typeface="Microsoft YaHei" panose="020B0503020204020204" pitchFamily="34" charset="-122"/>
              </a:rPr>
              <a:t>太</a:t>
            </a:r>
            <a:r>
              <a:rPr lang="en-US" altLang="zh-CN" sz="1500" b="1" kern="0" dirty="0">
                <a:solidFill>
                  <a:schemeClr val="bg1"/>
                </a:solidFill>
                <a:ea typeface="Microsoft YaHei" panose="020B0503020204020204" pitchFamily="34" charset="-122"/>
              </a:rPr>
              <a:t>23:1 </a:t>
            </a:r>
            <a:r>
              <a:rPr lang="zh-CN" altLang="en-US" sz="1500" b="1" kern="0" dirty="0">
                <a:solidFill>
                  <a:schemeClr val="bg1"/>
                </a:solidFill>
                <a:ea typeface="Microsoft YaHei" panose="020B0503020204020204" pitchFamily="34" charset="-122"/>
              </a:rPr>
              <a:t>那时，耶稣对众人和门徒讲论，</a:t>
            </a:r>
            <a:r>
              <a:rPr lang="en-US" altLang="zh-CN" sz="1500" b="1" kern="0" dirty="0">
                <a:solidFill>
                  <a:schemeClr val="bg1"/>
                </a:solidFill>
                <a:ea typeface="Microsoft YaHei" panose="020B0503020204020204" pitchFamily="34" charset="-122"/>
              </a:rPr>
              <a:t>23:2 </a:t>
            </a:r>
            <a:r>
              <a:rPr lang="zh-CN" altLang="en-US" sz="1500" b="1" kern="0" dirty="0">
                <a:solidFill>
                  <a:schemeClr val="bg1"/>
                </a:solidFill>
                <a:ea typeface="Microsoft YaHei" panose="020B0503020204020204" pitchFamily="34" charset="-122"/>
              </a:rPr>
              <a:t>说：文士和法利赛人坐在摩西的位上，</a:t>
            </a:r>
            <a:r>
              <a:rPr lang="en-US" altLang="zh-CN" sz="1500" b="1" kern="0" dirty="0">
                <a:solidFill>
                  <a:schemeClr val="bg1"/>
                </a:solidFill>
                <a:ea typeface="Microsoft YaHei" panose="020B0503020204020204" pitchFamily="34" charset="-122"/>
              </a:rPr>
              <a:t>23:3 </a:t>
            </a:r>
            <a:r>
              <a:rPr lang="zh-CN" altLang="en-US" sz="1500" b="1" kern="0" dirty="0">
                <a:solidFill>
                  <a:schemeClr val="bg1"/>
                </a:solidFill>
                <a:ea typeface="Microsoft YaHei" panose="020B0503020204020204" pitchFamily="34" charset="-122"/>
              </a:rPr>
              <a:t>凡他们所吩咐你们的，你们都要谨守遵行；但不要效法他们的行为；因为他们能说，不能行。</a:t>
            </a:r>
            <a:r>
              <a:rPr lang="en-US" altLang="zh-CN" sz="1500" b="1" kern="0" dirty="0">
                <a:solidFill>
                  <a:schemeClr val="bg1"/>
                </a:solidFill>
                <a:ea typeface="Microsoft YaHei" panose="020B0503020204020204" pitchFamily="34" charset="-122"/>
              </a:rPr>
              <a:t>23:4 </a:t>
            </a:r>
            <a:r>
              <a:rPr lang="zh-CN" altLang="en-US" sz="1500" b="1" kern="0" dirty="0">
                <a:solidFill>
                  <a:schemeClr val="bg1"/>
                </a:solidFill>
                <a:ea typeface="Microsoft YaHei" panose="020B0503020204020204" pitchFamily="34" charset="-122"/>
              </a:rPr>
              <a:t>他们把难担的重担捆起来，搁在人的肩上，但自己一个指头也不肯动。</a:t>
            </a:r>
            <a:r>
              <a:rPr lang="en-US" altLang="zh-CN" sz="1500" b="1" kern="0" dirty="0">
                <a:solidFill>
                  <a:schemeClr val="bg1"/>
                </a:solidFill>
                <a:ea typeface="Microsoft YaHei" panose="020B0503020204020204" pitchFamily="34" charset="-122"/>
              </a:rPr>
              <a:t>23:5 </a:t>
            </a:r>
            <a:r>
              <a:rPr lang="zh-CN" altLang="en-US" sz="1500" b="1" kern="0" dirty="0">
                <a:solidFill>
                  <a:schemeClr val="bg1"/>
                </a:solidFill>
                <a:ea typeface="Microsoft YaHei" panose="020B0503020204020204" pitchFamily="34" charset="-122"/>
              </a:rPr>
              <a:t>他们一切所做的事都是要叫人看见，所以将佩戴的经文做宽了，衣裳的繸子做长了，</a:t>
            </a:r>
            <a:r>
              <a:rPr lang="en-US" altLang="zh-CN" sz="1500" b="1" kern="0" dirty="0">
                <a:solidFill>
                  <a:schemeClr val="bg1"/>
                </a:solidFill>
                <a:ea typeface="Microsoft YaHei" panose="020B0503020204020204" pitchFamily="34" charset="-122"/>
              </a:rPr>
              <a:t>23:6 </a:t>
            </a:r>
            <a:r>
              <a:rPr lang="zh-CN" altLang="en-US" sz="1500" b="1" kern="0" dirty="0">
                <a:solidFill>
                  <a:schemeClr val="bg1"/>
                </a:solidFill>
                <a:ea typeface="Microsoft YaHei" panose="020B0503020204020204" pitchFamily="34" charset="-122"/>
              </a:rPr>
              <a:t>喜爱筵席上的首座，会堂里的高位，</a:t>
            </a:r>
            <a:r>
              <a:rPr lang="en-US" altLang="zh-CN" sz="1500" b="1" kern="0" dirty="0">
                <a:solidFill>
                  <a:schemeClr val="bg1"/>
                </a:solidFill>
                <a:ea typeface="Microsoft YaHei" panose="020B0503020204020204" pitchFamily="34" charset="-122"/>
              </a:rPr>
              <a:t>23:7 </a:t>
            </a:r>
            <a:r>
              <a:rPr lang="zh-CN" altLang="en-US" sz="1500" b="1" kern="0" dirty="0">
                <a:solidFill>
                  <a:schemeClr val="bg1"/>
                </a:solidFill>
                <a:ea typeface="Microsoft YaHei" panose="020B0503020204020204" pitchFamily="34" charset="-122"/>
              </a:rPr>
              <a:t>又喜爱人在街市上问他安，称呼他拉比（拉比就是夫子）。</a:t>
            </a:r>
            <a:endParaRPr lang="en-US" altLang="zh-CN" sz="1500" b="1"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635331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3724096"/>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律法或良心的局限</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schemeClr val="bg1"/>
                </a:solidFill>
                <a:ea typeface="Microsoft YaHei" panose="020B0503020204020204" pitchFamily="34" charset="-122"/>
              </a:rPr>
              <a:t>林前</a:t>
            </a:r>
            <a:r>
              <a:rPr lang="en-US" altLang="zh-CN" sz="1500" b="1" kern="0" dirty="0">
                <a:solidFill>
                  <a:schemeClr val="bg1"/>
                </a:solidFill>
                <a:ea typeface="Microsoft YaHei" panose="020B0503020204020204" pitchFamily="34" charset="-122"/>
              </a:rPr>
              <a:t>8:7 </a:t>
            </a:r>
            <a:r>
              <a:rPr lang="zh-CN" altLang="en-US" sz="1500" b="1" kern="0" dirty="0">
                <a:solidFill>
                  <a:schemeClr val="bg1"/>
                </a:solidFill>
                <a:ea typeface="Microsoft YaHei" panose="020B0503020204020204" pitchFamily="34" charset="-122"/>
              </a:rPr>
              <a:t>但人不都有这等知识。有人到如今因拜惯了偶象，就以为所吃的是祭偶象之物。</a:t>
            </a:r>
            <a:r>
              <a:rPr lang="zh-CN" altLang="en-US" sz="1500" b="1" u="sng" kern="0" dirty="0">
                <a:solidFill>
                  <a:schemeClr val="bg1"/>
                </a:solidFill>
                <a:ea typeface="Microsoft YaHei" panose="020B0503020204020204" pitchFamily="34" charset="-122"/>
              </a:rPr>
              <a:t>他们的良心既然软弱</a:t>
            </a:r>
            <a:r>
              <a:rPr lang="zh-CN" altLang="en-US" sz="1500" b="1" kern="0" dirty="0">
                <a:solidFill>
                  <a:schemeClr val="bg1"/>
                </a:solidFill>
                <a:ea typeface="Microsoft YaHei" panose="020B0503020204020204" pitchFamily="34" charset="-122"/>
              </a:rPr>
              <a:t>，</a:t>
            </a:r>
            <a:r>
              <a:rPr lang="zh-CN" altLang="en-US" sz="1500" b="1" u="sng" kern="0" dirty="0">
                <a:solidFill>
                  <a:schemeClr val="bg1"/>
                </a:solidFill>
                <a:ea typeface="Microsoft YaHei" panose="020B0503020204020204" pitchFamily="34" charset="-122"/>
              </a:rPr>
              <a:t>也就污秽了</a:t>
            </a:r>
            <a:r>
              <a:rPr lang="zh-CN" altLang="en-US" sz="1500" b="1" kern="0" dirty="0">
                <a:solidFill>
                  <a:schemeClr val="bg1"/>
                </a:solidFill>
                <a:ea typeface="Microsoft YaHei" panose="020B0503020204020204" pitchFamily="34" charset="-122"/>
              </a:rPr>
              <a:t>。</a:t>
            </a:r>
            <a:r>
              <a:rPr lang="en-US" altLang="zh-CN" sz="1500" b="1" kern="0" dirty="0">
                <a:solidFill>
                  <a:schemeClr val="bg1"/>
                </a:solidFill>
                <a:ea typeface="Microsoft YaHei" panose="020B0503020204020204" pitchFamily="34" charset="-122"/>
              </a:rPr>
              <a:t>8:8 </a:t>
            </a:r>
            <a:r>
              <a:rPr lang="zh-CN" altLang="en-US" sz="1500" b="1" kern="0" dirty="0">
                <a:solidFill>
                  <a:schemeClr val="bg1"/>
                </a:solidFill>
                <a:ea typeface="Microsoft YaHei" panose="020B0503020204020204" pitchFamily="34" charset="-122"/>
              </a:rPr>
              <a:t>其实食物不能叫神看中我们，因为我们不吃也无损，吃也无益。</a:t>
            </a:r>
            <a:r>
              <a:rPr lang="en-US" altLang="zh-CN" sz="1500" b="1" kern="0" dirty="0">
                <a:solidFill>
                  <a:schemeClr val="bg1"/>
                </a:solidFill>
                <a:ea typeface="Microsoft YaHei" panose="020B0503020204020204" pitchFamily="34" charset="-122"/>
              </a:rPr>
              <a:t>8:9 </a:t>
            </a:r>
            <a:r>
              <a:rPr lang="zh-CN" altLang="en-US" sz="1500" b="1" kern="0" dirty="0">
                <a:solidFill>
                  <a:schemeClr val="bg1"/>
                </a:solidFill>
                <a:ea typeface="Microsoft YaHei" panose="020B0503020204020204" pitchFamily="34" charset="-122"/>
              </a:rPr>
              <a:t>只是你们要谨慎，恐怕你们这自由竟成了那软弱人的绊脚石。</a:t>
            </a:r>
            <a:r>
              <a:rPr lang="en-US" altLang="zh-CN" sz="1500" b="1" kern="0" dirty="0">
                <a:solidFill>
                  <a:schemeClr val="bg1"/>
                </a:solidFill>
                <a:ea typeface="Microsoft YaHei" panose="020B0503020204020204" pitchFamily="34" charset="-122"/>
              </a:rPr>
              <a:t>8:10 </a:t>
            </a:r>
            <a:r>
              <a:rPr lang="zh-CN" altLang="en-US" sz="1500" b="1" kern="0" dirty="0">
                <a:solidFill>
                  <a:schemeClr val="bg1"/>
                </a:solidFill>
                <a:ea typeface="Microsoft YaHei" panose="020B0503020204020204" pitchFamily="34" charset="-122"/>
              </a:rPr>
              <a:t>若有人见你这有知识的，在偶象的庙里坐席，这人的良心，若是软弱，岂不放胆去吃那祭偶象之物么？</a:t>
            </a:r>
            <a:r>
              <a:rPr lang="en-US" altLang="zh-CN" sz="1500" b="1" kern="0" dirty="0">
                <a:solidFill>
                  <a:schemeClr val="bg1"/>
                </a:solidFill>
                <a:ea typeface="Microsoft YaHei" panose="020B0503020204020204" pitchFamily="34" charset="-122"/>
              </a:rPr>
              <a:t>8:11 </a:t>
            </a:r>
            <a:r>
              <a:rPr lang="zh-CN" altLang="en-US" sz="1500" b="1" kern="0" dirty="0">
                <a:solidFill>
                  <a:schemeClr val="bg1"/>
                </a:solidFill>
                <a:ea typeface="Microsoft YaHei" panose="020B0503020204020204" pitchFamily="34" charset="-122"/>
              </a:rPr>
              <a:t>因此，基督为他死的那软弱弟兄，也就因你的知识沉沦了。</a:t>
            </a:r>
            <a:r>
              <a:rPr lang="en-US" altLang="zh-CN" sz="1500" b="1" kern="0" dirty="0">
                <a:solidFill>
                  <a:schemeClr val="bg1"/>
                </a:solidFill>
                <a:ea typeface="Microsoft YaHei" panose="020B0503020204020204" pitchFamily="34" charset="-122"/>
              </a:rPr>
              <a:t>8:12 </a:t>
            </a:r>
            <a:r>
              <a:rPr lang="zh-CN" altLang="en-US" sz="1500" b="1" kern="0" dirty="0">
                <a:solidFill>
                  <a:schemeClr val="bg1"/>
                </a:solidFill>
                <a:ea typeface="Microsoft YaHei" panose="020B0503020204020204" pitchFamily="34" charset="-122"/>
              </a:rPr>
              <a:t>你们这样得罪弟兄们，伤了他们软弱的良心，就是得罪基督。</a:t>
            </a:r>
            <a:endParaRPr lang="en-US" altLang="zh-CN" sz="1500" b="1"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383897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449353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律法或良心的局限</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schemeClr val="bg1"/>
                </a:solidFill>
                <a:ea typeface="Microsoft YaHei" panose="020B0503020204020204" pitchFamily="34" charset="-122"/>
              </a:rPr>
              <a:t>申</a:t>
            </a:r>
            <a:r>
              <a:rPr lang="en-US" altLang="zh-CN" sz="1500" b="1" kern="0" dirty="0">
                <a:solidFill>
                  <a:schemeClr val="bg1"/>
                </a:solidFill>
                <a:ea typeface="Microsoft YaHei" panose="020B0503020204020204" pitchFamily="34" charset="-122"/>
              </a:rPr>
              <a:t>28:1 </a:t>
            </a:r>
            <a:r>
              <a:rPr lang="zh-CN" altLang="en-US" sz="1500" b="1" kern="0" dirty="0">
                <a:solidFill>
                  <a:schemeClr val="bg1"/>
                </a:solidFill>
                <a:ea typeface="Microsoft YaHei" panose="020B0503020204020204" pitchFamily="34" charset="-122"/>
              </a:rPr>
              <a:t>你若留意听从耶和华</a:t>
            </a:r>
            <a:r>
              <a:rPr lang="en-US" altLang="zh-CN" sz="1500" b="1" kern="0" dirty="0">
                <a:solidFill>
                  <a:schemeClr val="bg1"/>
                </a:solidFill>
                <a:ea typeface="Microsoft YaHei" panose="020B0503020204020204" pitchFamily="34" charset="-122"/>
              </a:rPr>
              <a:t>―</a:t>
            </a:r>
            <a:r>
              <a:rPr lang="zh-CN" altLang="en-US" sz="1500" b="1" kern="0" dirty="0">
                <a:solidFill>
                  <a:schemeClr val="bg1"/>
                </a:solidFill>
                <a:ea typeface="Microsoft YaHei" panose="020B0503020204020204" pitchFamily="34" charset="-122"/>
              </a:rPr>
              <a:t>你　神的话，谨守遵行他的</a:t>
            </a:r>
            <a:r>
              <a:rPr lang="zh-CN" altLang="en-US" sz="1500" b="1" kern="0" dirty="0">
                <a:solidFill>
                  <a:schemeClr val="tx1"/>
                </a:solidFill>
                <a:ea typeface="Microsoft YaHei" panose="020B0503020204020204" pitchFamily="34" charset="-122"/>
              </a:rPr>
              <a:t>一切</a:t>
            </a:r>
            <a:r>
              <a:rPr lang="zh-CN" altLang="en-US" sz="1500" b="1" kern="0" dirty="0">
                <a:solidFill>
                  <a:schemeClr val="bg1"/>
                </a:solidFill>
                <a:ea typeface="Microsoft YaHei" panose="020B0503020204020204" pitchFamily="34" charset="-122"/>
              </a:rPr>
              <a:t>诫命，就是我今日所吩咐你的，他必使你超乎天下万民之上。</a:t>
            </a:r>
            <a:r>
              <a:rPr lang="en-US" altLang="zh-CN" sz="1500" b="1" kern="0" dirty="0">
                <a:solidFill>
                  <a:schemeClr val="bg1"/>
                </a:solidFill>
                <a:ea typeface="Microsoft YaHei" panose="020B0503020204020204" pitchFamily="34" charset="-122"/>
              </a:rPr>
              <a:t>28:2 </a:t>
            </a:r>
            <a:r>
              <a:rPr lang="zh-CN" altLang="en-US" sz="1500" b="1" kern="0" dirty="0">
                <a:solidFill>
                  <a:schemeClr val="bg1"/>
                </a:solidFill>
                <a:ea typeface="Microsoft YaHei" panose="020B0503020204020204" pitchFamily="34" charset="-122"/>
              </a:rPr>
              <a:t>你若听从耶和华</a:t>
            </a:r>
            <a:r>
              <a:rPr lang="en-US" altLang="zh-CN" sz="1500" b="1" kern="0" dirty="0">
                <a:solidFill>
                  <a:schemeClr val="bg1"/>
                </a:solidFill>
                <a:ea typeface="Microsoft YaHei" panose="020B0503020204020204" pitchFamily="34" charset="-122"/>
              </a:rPr>
              <a:t>―</a:t>
            </a:r>
            <a:r>
              <a:rPr lang="zh-CN" altLang="en-US" sz="1500" b="1" kern="0" dirty="0">
                <a:solidFill>
                  <a:schemeClr val="bg1"/>
                </a:solidFill>
                <a:ea typeface="Microsoft YaHei" panose="020B0503020204020204" pitchFamily="34" charset="-122"/>
              </a:rPr>
              <a:t>你　神的话，这以下的福必追随你，临到你身上：</a:t>
            </a:r>
            <a:r>
              <a:rPr lang="en-US" altLang="zh-CN" sz="1500" b="1" kern="0" dirty="0">
                <a:solidFill>
                  <a:schemeClr val="bg1"/>
                </a:solidFill>
                <a:ea typeface="Microsoft YaHei" panose="020B0503020204020204" pitchFamily="34" charset="-122"/>
              </a:rPr>
              <a:t>28:3 </a:t>
            </a:r>
            <a:r>
              <a:rPr lang="zh-CN" altLang="en-US" sz="1500" b="1" kern="0" dirty="0">
                <a:solidFill>
                  <a:schemeClr val="bg1"/>
                </a:solidFill>
                <a:ea typeface="Microsoft YaHei" panose="020B0503020204020204" pitchFamily="34" charset="-122"/>
              </a:rPr>
              <a:t>你在城里必蒙福，在田间也必蒙福</a:t>
            </a:r>
            <a:r>
              <a:rPr lang="zh-CN" altLang="en-US" sz="1500" b="1" kern="0" dirty="0" smtClean="0">
                <a:solidFill>
                  <a:schemeClr val="bg1"/>
                </a:solidFill>
                <a:ea typeface="Microsoft YaHei" panose="020B0503020204020204" pitchFamily="34" charset="-122"/>
              </a:rPr>
              <a:t>。罗</a:t>
            </a:r>
            <a:r>
              <a:rPr lang="en-US" altLang="zh-CN" sz="1500" b="1" kern="0" dirty="0">
                <a:solidFill>
                  <a:schemeClr val="bg1"/>
                </a:solidFill>
                <a:ea typeface="Microsoft YaHei" panose="020B0503020204020204" pitchFamily="34" charset="-122"/>
              </a:rPr>
              <a:t>8:3 </a:t>
            </a:r>
            <a:r>
              <a:rPr lang="zh-CN" altLang="en-US" sz="1500" b="1" kern="0" dirty="0">
                <a:solidFill>
                  <a:schemeClr val="bg1"/>
                </a:solidFill>
                <a:ea typeface="Microsoft YaHei" panose="020B0503020204020204" pitchFamily="34" charset="-122"/>
              </a:rPr>
              <a:t>律法既因肉体软弱，有所不能行的，神就差遣自己的儿子，成为罪身的形状，作了赎罪祭，在肉体中定了罪案</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a:solidFill>
                  <a:schemeClr val="bg1"/>
                </a:solidFill>
                <a:ea typeface="Microsoft YaHei" panose="020B0503020204020204" pitchFamily="34" charset="-122"/>
              </a:rPr>
              <a:t>加</a:t>
            </a:r>
            <a:r>
              <a:rPr lang="en-US" altLang="zh-CN" sz="1500" b="1" kern="0" dirty="0">
                <a:solidFill>
                  <a:schemeClr val="bg1"/>
                </a:solidFill>
                <a:ea typeface="Microsoft YaHei" panose="020B0503020204020204" pitchFamily="34" charset="-122"/>
              </a:rPr>
              <a:t>3:10 </a:t>
            </a:r>
            <a:r>
              <a:rPr lang="zh-CN" altLang="en-US" sz="1500" b="1" kern="0" dirty="0">
                <a:solidFill>
                  <a:schemeClr val="tx1"/>
                </a:solidFill>
                <a:ea typeface="Microsoft YaHei" panose="020B0503020204020204" pitchFamily="34" charset="-122"/>
              </a:rPr>
              <a:t>凡以行律法为本的，都是被咒诅的</a:t>
            </a:r>
            <a:r>
              <a:rPr lang="zh-CN" altLang="en-US" sz="1500" b="1" kern="0" dirty="0">
                <a:solidFill>
                  <a:schemeClr val="bg1"/>
                </a:solidFill>
                <a:ea typeface="Microsoft YaHei" panose="020B0503020204020204" pitchFamily="34" charset="-122"/>
              </a:rPr>
              <a:t>；因为经上记着：凡不常照律法书上所记一切之事去行的，就被咒诅。</a:t>
            </a:r>
            <a:r>
              <a:rPr lang="en-US" altLang="zh-CN" sz="1500" b="1" kern="0" dirty="0">
                <a:solidFill>
                  <a:schemeClr val="bg1"/>
                </a:solidFill>
                <a:ea typeface="Microsoft YaHei" panose="020B0503020204020204" pitchFamily="34" charset="-122"/>
              </a:rPr>
              <a:t>3:11 </a:t>
            </a:r>
            <a:r>
              <a:rPr lang="zh-CN" altLang="en-US" sz="1500" b="1" kern="0" dirty="0">
                <a:solidFill>
                  <a:schemeClr val="bg1"/>
                </a:solidFill>
                <a:ea typeface="Microsoft YaHei" panose="020B0503020204020204" pitchFamily="34" charset="-122"/>
              </a:rPr>
              <a:t>没有一个人靠着律法在神面前称义，这是明显的；因为经上说，义人必因信得生。</a:t>
            </a:r>
            <a:r>
              <a:rPr lang="en-US" altLang="zh-CN" sz="1500" b="1" kern="0" dirty="0">
                <a:solidFill>
                  <a:schemeClr val="bg1"/>
                </a:solidFill>
                <a:ea typeface="Microsoft YaHei" panose="020B0503020204020204" pitchFamily="34" charset="-122"/>
              </a:rPr>
              <a:t>3:12 </a:t>
            </a:r>
            <a:r>
              <a:rPr lang="zh-CN" altLang="en-US" sz="1500" b="1" kern="0" dirty="0">
                <a:solidFill>
                  <a:schemeClr val="tx1"/>
                </a:solidFill>
                <a:ea typeface="Microsoft YaHei" panose="020B0503020204020204" pitchFamily="34" charset="-122"/>
              </a:rPr>
              <a:t>律法原不本乎信</a:t>
            </a:r>
            <a:r>
              <a:rPr lang="zh-CN" altLang="en-US" sz="1500" b="1" kern="0" dirty="0">
                <a:solidFill>
                  <a:schemeClr val="bg1"/>
                </a:solidFill>
                <a:ea typeface="Microsoft YaHei" panose="020B0503020204020204" pitchFamily="34" charset="-122"/>
              </a:rPr>
              <a:t>，只说：行这些事的，就必因此活着。</a:t>
            </a:r>
            <a:endParaRPr lang="en-US" altLang="zh-CN" sz="1500" b="1"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2785306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79044" y="800100"/>
            <a:ext cx="5715001" cy="4555093"/>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4:13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耶稣回答说： 「凡喝这水的还要再渴；</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 4:14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人若喝我所赐的水就永远不渴。我所赐的水要在他里头成为泉源，直涌到永生。」</a:t>
            </a:r>
          </a:p>
          <a:p>
            <a:pPr lvl="0">
              <a:spcAft>
                <a:spcPts val="600"/>
              </a:spcAft>
              <a:defRPr/>
            </a:pP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7:37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节期的末日，就是最大之日，耶稣站着高声说：人若渴了，可以到我这里来喝。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7:38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信我的人就如经上所说：从他腹中要流出</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活水</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的江河来。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7:39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耶稣这话是指着信他之人要受</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圣灵</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说的。那时还没有赐下圣灵来，因为耶稣尚未得着荣耀</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en-US" altLang="zh-CN"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4:23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时候将到，如今就是了，那真正拜父的，要用心灵和诚实拜他，因为父要这样的人拜他</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But the hour is coming, and now is, when the true worshipers will worship the Father in spirit and truth; for the Father is seeking such to worship Him. </a:t>
            </a:r>
            <a:r>
              <a:rPr lang="en-US" altLang="zh-CN"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 4:24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神是个灵（或无个字），所以拜他的必须用心灵和诚实拜他。</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r>
              <a:rPr lang="en-US" altLang="zh-CN"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God </a:t>
            </a:r>
            <a:r>
              <a:rPr lang="en-US" altLang="zh-CN" sz="1750" b="1" i="1" dirty="0">
                <a:solidFill>
                  <a:srgbClr val="00FFFF"/>
                </a:solidFill>
                <a:latin typeface="Arial" panose="020B0604020202020204" pitchFamily="34" charset="0"/>
                <a:ea typeface="微软雅黑" panose="020B0503020204020204" pitchFamily="34" charset="-122"/>
                <a:cs typeface="Arial" panose="020B0604020202020204" pitchFamily="34" charset="0"/>
              </a:rPr>
              <a:t>is</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 Spirit, and those who worship Him must </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worship in spirit and </a:t>
            </a:r>
            <a:r>
              <a:rPr lang="en-US" altLang="zh-CN" sz="175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truth.</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640" t="7248" r="1723" b="10221"/>
          <a:stretch/>
        </p:blipFill>
        <p:spPr>
          <a:xfrm>
            <a:off x="5742062" y="1053489"/>
            <a:ext cx="3227462" cy="1887760"/>
          </a:xfrm>
          <a:prstGeom prst="rect">
            <a:avLst/>
          </a:prstGeom>
        </p:spPr>
      </p:pic>
      <p:sp>
        <p:nvSpPr>
          <p:cNvPr id="15" name="Rectangle 14"/>
          <p:cNvSpPr/>
          <p:nvPr/>
        </p:nvSpPr>
        <p:spPr>
          <a:xfrm>
            <a:off x="5715000" y="4046428"/>
            <a:ext cx="3273755" cy="1554272"/>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285750" lvl="0" indent="-285750">
              <a:spcAft>
                <a:spcPts val="600"/>
              </a:spcAft>
              <a:buFont typeface="Arial" panose="020B0604020202020204" pitchFamily="34" charset="0"/>
              <a:buChar char="•"/>
              <a:defRPr/>
            </a:pPr>
            <a:r>
              <a:rPr lang="zh-CN" altLang="en-US" sz="20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渴</a:t>
            </a:r>
            <a:r>
              <a:rPr lang="zh-CN" altLang="en-US" sz="20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慕</a:t>
            </a:r>
            <a:r>
              <a:rPr lang="zh-CN" altLang="en-US" sz="20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寻求神（的满足）</a:t>
            </a:r>
            <a:endParaRPr lang="en-US" altLang="zh-CN" sz="20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285750" lvl="0" indent="-285750">
              <a:spcAft>
                <a:spcPts val="600"/>
              </a:spcAft>
              <a:buFont typeface="Arial" panose="020B0604020202020204" pitchFamily="34" charset="0"/>
              <a:buChar char="•"/>
              <a:defRPr/>
            </a:pPr>
            <a:r>
              <a:rPr lang="zh-CN" altLang="en-US" sz="20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看重</a:t>
            </a:r>
            <a:r>
              <a:rPr lang="zh-CN" altLang="en-US" sz="20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a:t>
            </a:r>
            <a:r>
              <a:rPr lang="en-US" altLang="zh-CN" sz="20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value/honor</a:t>
            </a:r>
            <a:r>
              <a:rPr lang="zh-CN" altLang="en-US" sz="20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）神</a:t>
            </a:r>
          </a:p>
          <a:p>
            <a:pPr marL="285750" lvl="0" indent="-285750">
              <a:spcAft>
                <a:spcPts val="600"/>
              </a:spcAft>
              <a:buFont typeface="Arial" panose="020B0604020202020204" pitchFamily="34" charset="0"/>
              <a:buChar char="•"/>
              <a:defRPr/>
            </a:pPr>
            <a:r>
              <a:rPr lang="zh-CN" altLang="en-US" sz="20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认识灵里与基督的合一</a:t>
            </a:r>
            <a:endParaRPr lang="en-US" altLang="zh-CN" sz="20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285750" lvl="0" indent="-285750">
              <a:spcAft>
                <a:spcPts val="600"/>
              </a:spcAft>
              <a:buFont typeface="Arial" panose="020B0604020202020204" pitchFamily="34" charset="0"/>
              <a:buChar char="•"/>
              <a:defRPr/>
            </a:pPr>
            <a:r>
              <a:rPr lang="zh-CN" altLang="en-US" sz="20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来到神面前</a:t>
            </a:r>
            <a:endParaRPr lang="zh-CN" altLang="en-US" sz="2000" b="1" kern="0" dirty="0">
              <a:solidFill>
                <a:srgbClr val="66FF99"/>
              </a:solidFill>
              <a:ea typeface="Microsoft YaHei" panose="020B0503020204020204" pitchFamily="34" charset="-122"/>
            </a:endParaRPr>
          </a:p>
        </p:txBody>
      </p:sp>
      <p:sp>
        <p:nvSpPr>
          <p:cNvPr id="16" name="TextBox 15"/>
          <p:cNvSpPr txBox="1"/>
          <p:nvPr/>
        </p:nvSpPr>
        <p:spPr>
          <a:xfrm>
            <a:off x="5581806" y="3238500"/>
            <a:ext cx="3562194" cy="707886"/>
          </a:xfrm>
          <a:prstGeom prst="rect">
            <a:avLst/>
          </a:prstGeom>
          <a:noFill/>
        </p:spPr>
        <p:txBody>
          <a:bodyPr wrap="none" rtlCol="0">
            <a:spAutoFit/>
          </a:bodyPr>
          <a:lstStyle/>
          <a:p>
            <a:pPr lvl="0">
              <a:defRPr/>
            </a:pPr>
            <a:r>
              <a:rPr lang="zh-CN" altLang="en-US" sz="4000" b="1" dirty="0" smtClean="0">
                <a:ln w="12700">
                  <a:solidFill>
                    <a:schemeClr val="bg1"/>
                  </a:solidFill>
                </a:ln>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敬</a:t>
            </a:r>
            <a:r>
              <a:rPr lang="zh-CN" altLang="en-US" sz="4000" b="1" dirty="0">
                <a:ln w="12700">
                  <a:solidFill>
                    <a:schemeClr val="bg1"/>
                  </a:solidFill>
                </a:ln>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拜</a:t>
            </a:r>
            <a:r>
              <a:rPr lang="zh-CN" altLang="en-US" sz="4000" b="1" dirty="0" smtClean="0">
                <a:ln w="12700">
                  <a:solidFill>
                    <a:schemeClr val="bg1"/>
                  </a:solidFill>
                </a:ln>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神</a:t>
            </a:r>
            <a:r>
              <a:rPr lang="en-US" altLang="zh-CN" sz="4000" b="1" dirty="0" smtClean="0">
                <a:ln w="12700">
                  <a:solidFill>
                    <a:schemeClr val="bg1"/>
                  </a:solidFill>
                </a:ln>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4000" b="1" dirty="0" smtClean="0">
                <a:ln w="12700">
                  <a:solidFill>
                    <a:schemeClr val="bg1"/>
                  </a:solidFill>
                </a:ln>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rPr>
              <a:t>饮活水</a:t>
            </a:r>
            <a:endParaRPr lang="zh-CN" altLang="en-US" sz="4000" b="1" dirty="0">
              <a:ln w="12700">
                <a:solidFill>
                  <a:schemeClr val="bg1"/>
                </a:solidFill>
              </a:ln>
              <a:solidFill>
                <a:schemeClr val="bg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TextBox 16"/>
          <p:cNvSpPr txBox="1"/>
          <p:nvPr/>
        </p:nvSpPr>
        <p:spPr>
          <a:xfrm>
            <a:off x="2524304" y="0"/>
            <a:ext cx="3724096" cy="800219"/>
          </a:xfrm>
          <a:prstGeom prst="rect">
            <a:avLst/>
          </a:prstGeom>
          <a:noFill/>
        </p:spPr>
        <p:txBody>
          <a:bodyPr wrap="none" rtlCol="0">
            <a:spAutoFit/>
          </a:bodyPr>
          <a:lstStyle/>
          <a:p>
            <a:pPr lvl="0">
              <a:defRPr/>
            </a:pP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属灵人的</a:t>
            </a: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饮料</a:t>
            </a:r>
            <a:endParaRPr kumimoji="0" lang="zh-CN" altLang="en-US" sz="4600" b="1" i="0" u="none" strike="noStrike" kern="1200" cap="none" spc="0" normalizeH="0" baseline="0" noProof="0" dirty="0">
              <a:ln>
                <a:noFill/>
              </a:ln>
              <a:solidFill>
                <a:srgbClr val="66FF99"/>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143372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3801041"/>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律法或良心的局</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限</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schemeClr val="bg1"/>
                </a:solidFill>
                <a:ea typeface="Microsoft YaHei" panose="020B0503020204020204" pitchFamily="34" charset="-122"/>
              </a:rPr>
              <a:t>罗</a:t>
            </a:r>
            <a:r>
              <a:rPr lang="en-US" altLang="zh-CN" sz="1500" b="1" kern="0" dirty="0">
                <a:solidFill>
                  <a:schemeClr val="bg1"/>
                </a:solidFill>
                <a:ea typeface="Microsoft YaHei" panose="020B0503020204020204" pitchFamily="34" charset="-122"/>
              </a:rPr>
              <a:t>7:5 </a:t>
            </a:r>
            <a:r>
              <a:rPr lang="zh-CN" altLang="en-US" sz="1500" b="1" kern="0" dirty="0">
                <a:solidFill>
                  <a:schemeClr val="bg1"/>
                </a:solidFill>
                <a:ea typeface="Microsoft YaHei" panose="020B0503020204020204" pitchFamily="34" charset="-122"/>
              </a:rPr>
              <a:t>因为我们属肉体的时候，那因律法而生的恶慾就在我们肢体中发动，以致结成死亡的果子</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a:solidFill>
                  <a:schemeClr val="bg1"/>
                </a:solidFill>
                <a:ea typeface="Microsoft YaHei" panose="020B0503020204020204" pitchFamily="34" charset="-122"/>
              </a:rPr>
              <a:t>罗</a:t>
            </a:r>
            <a:r>
              <a:rPr lang="en-US" altLang="zh-CN" sz="1500" b="1" kern="0" dirty="0">
                <a:solidFill>
                  <a:schemeClr val="bg1"/>
                </a:solidFill>
                <a:ea typeface="Microsoft YaHei" panose="020B0503020204020204" pitchFamily="34" charset="-122"/>
              </a:rPr>
              <a:t>7:7 </a:t>
            </a:r>
            <a:r>
              <a:rPr lang="zh-CN" altLang="en-US" sz="1500" b="1" kern="0" dirty="0">
                <a:solidFill>
                  <a:schemeClr val="bg1"/>
                </a:solidFill>
                <a:ea typeface="Microsoft YaHei" panose="020B0503020204020204" pitchFamily="34" charset="-122"/>
              </a:rPr>
              <a:t>这样，我们可说甚么呢？律法是罪么？断乎不是！只是非因律法，我就不知何为罪。非律法说不可起贪心，我就不知何为贪心。</a:t>
            </a:r>
            <a:r>
              <a:rPr lang="en-US" altLang="zh-CN" sz="1500" b="1" kern="0" dirty="0">
                <a:solidFill>
                  <a:schemeClr val="bg1"/>
                </a:solidFill>
                <a:ea typeface="Microsoft YaHei" panose="020B0503020204020204" pitchFamily="34" charset="-122"/>
              </a:rPr>
              <a:t>7:8 </a:t>
            </a:r>
            <a:r>
              <a:rPr lang="zh-CN" altLang="en-US" sz="1500" b="1" kern="0" dirty="0">
                <a:solidFill>
                  <a:schemeClr val="bg1"/>
                </a:solidFill>
                <a:ea typeface="Microsoft YaHei" panose="020B0503020204020204" pitchFamily="34" charset="-122"/>
              </a:rPr>
              <a:t>然而罪趁着机会，就藉着诫命叫诸般的贪心在我里头发动；因为没有律法，罪是死的。</a:t>
            </a:r>
            <a:r>
              <a:rPr lang="en-US" altLang="zh-CN" sz="1500" b="1" kern="0" dirty="0">
                <a:solidFill>
                  <a:schemeClr val="bg1"/>
                </a:solidFill>
                <a:ea typeface="Microsoft YaHei" panose="020B0503020204020204" pitchFamily="34" charset="-122"/>
              </a:rPr>
              <a:t>7:9 </a:t>
            </a:r>
            <a:r>
              <a:rPr lang="zh-CN" altLang="en-US" sz="1500" b="1" kern="0" dirty="0">
                <a:solidFill>
                  <a:schemeClr val="bg1"/>
                </a:solidFill>
                <a:ea typeface="Microsoft YaHei" panose="020B0503020204020204" pitchFamily="34" charset="-122"/>
              </a:rPr>
              <a:t>我以前没有律法是活着的；但是诫命来到，罪又活了，我就死了。</a:t>
            </a:r>
            <a:r>
              <a:rPr lang="en-US" altLang="zh-CN" sz="1500" b="1" kern="0" dirty="0">
                <a:solidFill>
                  <a:schemeClr val="bg1"/>
                </a:solidFill>
                <a:ea typeface="Microsoft YaHei" panose="020B0503020204020204" pitchFamily="34" charset="-122"/>
              </a:rPr>
              <a:t>7:10 </a:t>
            </a:r>
            <a:r>
              <a:rPr lang="zh-CN" altLang="en-US" sz="1500" b="1" kern="0" dirty="0">
                <a:solidFill>
                  <a:schemeClr val="bg1"/>
                </a:solidFill>
                <a:ea typeface="Microsoft YaHei" panose="020B0503020204020204" pitchFamily="34" charset="-122"/>
              </a:rPr>
              <a:t>那本来叫人活的诫命，反倒叫我死；</a:t>
            </a:r>
            <a:r>
              <a:rPr lang="en-US" altLang="zh-CN" sz="1500" b="1" kern="0" dirty="0">
                <a:solidFill>
                  <a:schemeClr val="bg1"/>
                </a:solidFill>
                <a:ea typeface="Microsoft YaHei" panose="020B0503020204020204" pitchFamily="34" charset="-122"/>
              </a:rPr>
              <a:t>7:11 </a:t>
            </a:r>
            <a:r>
              <a:rPr lang="zh-CN" altLang="en-US" sz="1500" b="1" kern="0" dirty="0">
                <a:solidFill>
                  <a:schemeClr val="bg1"/>
                </a:solidFill>
                <a:ea typeface="Microsoft YaHei" panose="020B0503020204020204" pitchFamily="34" charset="-122"/>
              </a:rPr>
              <a:t>因为罪趁着机会，就藉着诫命引诱我，并且杀了我</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4012898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3647152"/>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律法或良心的局限</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schemeClr val="bg1"/>
                </a:solidFill>
                <a:ea typeface="Microsoft YaHei" panose="020B0503020204020204" pitchFamily="34" charset="-122"/>
              </a:rPr>
              <a:t>罗</a:t>
            </a:r>
            <a:r>
              <a:rPr lang="en-US" altLang="zh-CN" sz="1500" b="1" kern="0" dirty="0">
                <a:solidFill>
                  <a:schemeClr val="bg1"/>
                </a:solidFill>
                <a:ea typeface="Microsoft YaHei" panose="020B0503020204020204" pitchFamily="34" charset="-122"/>
              </a:rPr>
              <a:t>7:14 </a:t>
            </a:r>
            <a:r>
              <a:rPr lang="zh-CN" altLang="en-US" sz="1500" b="1" kern="0" dirty="0">
                <a:solidFill>
                  <a:schemeClr val="bg1"/>
                </a:solidFill>
                <a:ea typeface="Microsoft YaHei" panose="020B0503020204020204" pitchFamily="34" charset="-122"/>
              </a:rPr>
              <a:t>我们原晓得律法是属乎灵的，但我是属乎肉体的，是已经卖给罪了。</a:t>
            </a:r>
            <a:r>
              <a:rPr lang="en-US" altLang="zh-CN" sz="1500" b="1" kern="0" dirty="0">
                <a:solidFill>
                  <a:schemeClr val="bg1"/>
                </a:solidFill>
                <a:ea typeface="Microsoft YaHei" panose="020B0503020204020204" pitchFamily="34" charset="-122"/>
              </a:rPr>
              <a:t>7:15 </a:t>
            </a:r>
            <a:r>
              <a:rPr lang="zh-CN" altLang="en-US" sz="1500" b="1" kern="0" dirty="0">
                <a:solidFill>
                  <a:schemeClr val="bg1"/>
                </a:solidFill>
                <a:ea typeface="Microsoft YaHei" panose="020B0503020204020204" pitchFamily="34" charset="-122"/>
              </a:rPr>
              <a:t>因为我所做的，我自己不明白；我所愿意的，我并不做；我所恨恶的，我倒去做。</a:t>
            </a:r>
            <a:r>
              <a:rPr lang="en-US" altLang="zh-CN" sz="1500" b="1" kern="0" dirty="0">
                <a:solidFill>
                  <a:schemeClr val="bg1"/>
                </a:solidFill>
                <a:ea typeface="Microsoft YaHei" panose="020B0503020204020204" pitchFamily="34" charset="-122"/>
              </a:rPr>
              <a:t>7:16 </a:t>
            </a:r>
            <a:r>
              <a:rPr lang="zh-CN" altLang="en-US" sz="1500" b="1" kern="0" dirty="0">
                <a:solidFill>
                  <a:schemeClr val="bg1"/>
                </a:solidFill>
                <a:ea typeface="Microsoft YaHei" panose="020B0503020204020204" pitchFamily="34" charset="-122"/>
              </a:rPr>
              <a:t>若我所做的，是我所不愿意的，我就应承律法是善的。</a:t>
            </a:r>
            <a:r>
              <a:rPr lang="en-US" altLang="zh-CN" sz="1500" b="1" kern="0" dirty="0">
                <a:solidFill>
                  <a:schemeClr val="bg1"/>
                </a:solidFill>
                <a:ea typeface="Microsoft YaHei" panose="020B0503020204020204" pitchFamily="34" charset="-122"/>
              </a:rPr>
              <a:t>7:17 </a:t>
            </a:r>
            <a:r>
              <a:rPr lang="zh-CN" altLang="en-US" sz="1500" b="1" kern="0" dirty="0">
                <a:solidFill>
                  <a:schemeClr val="bg1"/>
                </a:solidFill>
                <a:ea typeface="Microsoft YaHei" panose="020B0503020204020204" pitchFamily="34" charset="-122"/>
              </a:rPr>
              <a:t>既是这样，就不是我做的，乃是住在我里头的罪做的</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a:solidFill>
                  <a:schemeClr val="bg1"/>
                </a:solidFill>
                <a:ea typeface="Microsoft YaHei" panose="020B0503020204020204" pitchFamily="34" charset="-122"/>
              </a:rPr>
              <a:t>罗</a:t>
            </a:r>
            <a:r>
              <a:rPr lang="en-US" altLang="zh-CN" sz="1500" b="1" kern="0" dirty="0">
                <a:solidFill>
                  <a:schemeClr val="bg1"/>
                </a:solidFill>
                <a:ea typeface="Microsoft YaHei" panose="020B0503020204020204" pitchFamily="34" charset="-122"/>
              </a:rPr>
              <a:t>8:3 </a:t>
            </a:r>
            <a:r>
              <a:rPr lang="zh-CN" altLang="en-US" sz="1500" b="1" kern="0" dirty="0">
                <a:solidFill>
                  <a:schemeClr val="bg1"/>
                </a:solidFill>
                <a:ea typeface="Microsoft YaHei" panose="020B0503020204020204" pitchFamily="34" charset="-122"/>
              </a:rPr>
              <a:t>律法既因肉体软弱，有所不能行</a:t>
            </a:r>
            <a:r>
              <a:rPr lang="zh-CN" altLang="en-US" sz="1500" b="1" kern="0" dirty="0" smtClean="0">
                <a:solidFill>
                  <a:schemeClr val="bg1"/>
                </a:solidFill>
                <a:ea typeface="Microsoft YaHei" panose="020B0503020204020204" pitchFamily="34" charset="-122"/>
              </a:rPr>
              <a:t>的。。。</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smtClean="0">
                <a:solidFill>
                  <a:schemeClr val="bg1"/>
                </a:solidFill>
                <a:ea typeface="Microsoft YaHei" panose="020B0503020204020204" pitchFamily="34" charset="-122"/>
              </a:rPr>
              <a:t>来</a:t>
            </a:r>
            <a:r>
              <a:rPr lang="en-US" altLang="zh-CN" sz="1500" b="1" kern="0" dirty="0">
                <a:solidFill>
                  <a:schemeClr val="bg1"/>
                </a:solidFill>
                <a:ea typeface="Microsoft YaHei" panose="020B0503020204020204" pitchFamily="34" charset="-122"/>
              </a:rPr>
              <a:t>7:19 </a:t>
            </a:r>
            <a:r>
              <a:rPr lang="zh-CN" altLang="en-US" sz="1500" b="1" kern="0" dirty="0">
                <a:solidFill>
                  <a:schemeClr val="bg1"/>
                </a:solidFill>
                <a:ea typeface="Microsoft YaHei" panose="020B0503020204020204" pitchFamily="34" charset="-122"/>
              </a:rPr>
              <a:t>（律法原来一无所成）就引进了更美的指望；靠这指望，我们便可以进到神面前</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2736614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FFC000"/>
                </a:solidFill>
                <a:latin typeface="Arial" panose="020B0604020202020204" pitchFamily="34" charset="0"/>
                <a:ea typeface="微软雅黑" panose="020B0503020204020204" pitchFamily="34" charset="-122"/>
                <a:cs typeface="Arial" panose="020B0604020202020204" pitchFamily="34" charset="0"/>
              </a:rPr>
              <a:t>盗贼来，无非要偷窃，杀害，毁坏；</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我来了，是要叫羊（或作：人）得生命，并且得的更丰盛</a:t>
            </a:r>
            <a:r>
              <a:rPr lang="zh-CN" altLang="en-US" sz="175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Rectangle 9"/>
          <p:cNvSpPr/>
          <p:nvPr/>
        </p:nvSpPr>
        <p:spPr>
          <a:xfrm>
            <a:off x="5780209" y="876300"/>
            <a:ext cx="3278164" cy="3647152"/>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律法或良心的局限</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500" b="1" kern="0" dirty="0">
                <a:solidFill>
                  <a:schemeClr val="bg1"/>
                </a:solidFill>
                <a:ea typeface="Microsoft YaHei" panose="020B0503020204020204" pitchFamily="34" charset="-122"/>
              </a:rPr>
              <a:t>罗</a:t>
            </a:r>
            <a:r>
              <a:rPr lang="en-US" altLang="zh-CN" sz="1500" b="1" kern="0" dirty="0">
                <a:solidFill>
                  <a:schemeClr val="bg1"/>
                </a:solidFill>
                <a:ea typeface="Microsoft YaHei" panose="020B0503020204020204" pitchFamily="34" charset="-122"/>
              </a:rPr>
              <a:t>7:14 </a:t>
            </a:r>
            <a:r>
              <a:rPr lang="zh-CN" altLang="en-US" sz="1500" b="1" kern="0" dirty="0">
                <a:solidFill>
                  <a:schemeClr val="bg1"/>
                </a:solidFill>
                <a:ea typeface="Microsoft YaHei" panose="020B0503020204020204" pitchFamily="34" charset="-122"/>
              </a:rPr>
              <a:t>我们原晓得律法是属乎灵的，但我是属乎肉体的，是已经卖给罪了。</a:t>
            </a:r>
            <a:r>
              <a:rPr lang="en-US" altLang="zh-CN" sz="1500" b="1" kern="0" dirty="0">
                <a:solidFill>
                  <a:schemeClr val="bg1"/>
                </a:solidFill>
                <a:ea typeface="Microsoft YaHei" panose="020B0503020204020204" pitchFamily="34" charset="-122"/>
              </a:rPr>
              <a:t>7:15 </a:t>
            </a:r>
            <a:r>
              <a:rPr lang="zh-CN" altLang="en-US" sz="1500" b="1" kern="0" dirty="0">
                <a:solidFill>
                  <a:schemeClr val="bg1"/>
                </a:solidFill>
                <a:ea typeface="Microsoft YaHei" panose="020B0503020204020204" pitchFamily="34" charset="-122"/>
              </a:rPr>
              <a:t>因为我所做的，我自己不明白；我所愿意的，我并不做；我所恨恶的，我倒去做。</a:t>
            </a:r>
            <a:r>
              <a:rPr lang="en-US" altLang="zh-CN" sz="1500" b="1" kern="0" dirty="0">
                <a:solidFill>
                  <a:schemeClr val="bg1"/>
                </a:solidFill>
                <a:ea typeface="Microsoft YaHei" panose="020B0503020204020204" pitchFamily="34" charset="-122"/>
              </a:rPr>
              <a:t>7:16 </a:t>
            </a:r>
            <a:r>
              <a:rPr lang="zh-CN" altLang="en-US" sz="1500" b="1" kern="0" dirty="0">
                <a:solidFill>
                  <a:schemeClr val="bg1"/>
                </a:solidFill>
                <a:ea typeface="Microsoft YaHei" panose="020B0503020204020204" pitchFamily="34" charset="-122"/>
              </a:rPr>
              <a:t>若我所做的，是我所不愿意的，我就应承律法是善的。</a:t>
            </a:r>
            <a:r>
              <a:rPr lang="en-US" altLang="zh-CN" sz="1500" b="1" kern="0" dirty="0">
                <a:solidFill>
                  <a:schemeClr val="bg1"/>
                </a:solidFill>
                <a:ea typeface="Microsoft YaHei" panose="020B0503020204020204" pitchFamily="34" charset="-122"/>
              </a:rPr>
              <a:t>7:17 </a:t>
            </a:r>
            <a:r>
              <a:rPr lang="zh-CN" altLang="en-US" sz="1500" b="1" kern="0" dirty="0">
                <a:solidFill>
                  <a:schemeClr val="bg1"/>
                </a:solidFill>
                <a:ea typeface="Microsoft YaHei" panose="020B0503020204020204" pitchFamily="34" charset="-122"/>
              </a:rPr>
              <a:t>既是这样，就不是我做的，乃是住在我里头的罪做的</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a:solidFill>
                  <a:schemeClr val="bg1"/>
                </a:solidFill>
                <a:ea typeface="Microsoft YaHei" panose="020B0503020204020204" pitchFamily="34" charset="-122"/>
              </a:rPr>
              <a:t>罗</a:t>
            </a:r>
            <a:r>
              <a:rPr lang="en-US" altLang="zh-CN" sz="1500" b="1" kern="0" dirty="0">
                <a:solidFill>
                  <a:schemeClr val="bg1"/>
                </a:solidFill>
                <a:ea typeface="Microsoft YaHei" panose="020B0503020204020204" pitchFamily="34" charset="-122"/>
              </a:rPr>
              <a:t>8:3 </a:t>
            </a:r>
            <a:r>
              <a:rPr lang="zh-CN" altLang="en-US" sz="1500" b="1" kern="0" dirty="0">
                <a:solidFill>
                  <a:schemeClr val="bg1"/>
                </a:solidFill>
                <a:ea typeface="Microsoft YaHei" panose="020B0503020204020204" pitchFamily="34" charset="-122"/>
              </a:rPr>
              <a:t>律法既因肉体软弱，有所不能行</a:t>
            </a:r>
            <a:r>
              <a:rPr lang="zh-CN" altLang="en-US" sz="1500" b="1" kern="0" dirty="0" smtClean="0">
                <a:solidFill>
                  <a:schemeClr val="bg1"/>
                </a:solidFill>
                <a:ea typeface="Microsoft YaHei" panose="020B0503020204020204" pitchFamily="34" charset="-122"/>
              </a:rPr>
              <a:t>的。。。</a:t>
            </a:r>
            <a:endParaRPr lang="en-US" altLang="zh-CN" sz="1500" b="1" kern="0" dirty="0" smtClean="0">
              <a:solidFill>
                <a:schemeClr val="bg1"/>
              </a:solidFill>
              <a:ea typeface="Microsoft YaHei" panose="020B0503020204020204" pitchFamily="34" charset="-122"/>
            </a:endParaRPr>
          </a:p>
          <a:p>
            <a:pPr>
              <a:spcAft>
                <a:spcPts val="600"/>
              </a:spcAft>
              <a:defRPr/>
            </a:pPr>
            <a:r>
              <a:rPr lang="zh-CN" altLang="en-US" sz="1500" b="1" kern="0" dirty="0" smtClean="0">
                <a:solidFill>
                  <a:schemeClr val="bg1"/>
                </a:solidFill>
                <a:ea typeface="Microsoft YaHei" panose="020B0503020204020204" pitchFamily="34" charset="-122"/>
              </a:rPr>
              <a:t>来</a:t>
            </a:r>
            <a:r>
              <a:rPr lang="en-US" altLang="zh-CN" sz="1500" b="1" kern="0" dirty="0">
                <a:solidFill>
                  <a:schemeClr val="bg1"/>
                </a:solidFill>
                <a:ea typeface="Microsoft YaHei" panose="020B0503020204020204" pitchFamily="34" charset="-122"/>
              </a:rPr>
              <a:t>7:19 </a:t>
            </a:r>
            <a:r>
              <a:rPr lang="zh-CN" altLang="en-US" sz="1500" b="1" kern="0" dirty="0">
                <a:solidFill>
                  <a:schemeClr val="bg1"/>
                </a:solidFill>
                <a:ea typeface="Microsoft YaHei" panose="020B0503020204020204" pitchFamily="34" charset="-122"/>
              </a:rPr>
              <a:t>（律法原来一无所成）就引进了更美的指望；靠这指望，我们便可以进到神面前</a:t>
            </a:r>
            <a:r>
              <a:rPr lang="zh-CN" altLang="en-US" sz="1500" b="1" kern="0" dirty="0" smtClean="0">
                <a:solidFill>
                  <a:schemeClr val="bg1"/>
                </a:solidFill>
                <a:ea typeface="Microsoft YaHei" panose="020B0503020204020204" pitchFamily="34" charset="-122"/>
              </a:rPr>
              <a:t>。</a:t>
            </a:r>
            <a:endParaRPr lang="en-US" altLang="zh-CN" sz="1500" b="1" kern="0" dirty="0" smtClean="0">
              <a:solidFill>
                <a:schemeClr val="bg1"/>
              </a:solidFill>
              <a:ea typeface="Microsoft YaHei" panose="020B0503020204020204" pitchFamily="34" charset="-122"/>
            </a:endParaRPr>
          </a:p>
        </p:txBody>
      </p:sp>
      <p:sp>
        <p:nvSpPr>
          <p:cNvPr id="7" name="Rectangle 6"/>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Tree>
    <p:extLst>
      <p:ext uri="{BB962C8B-B14F-4D97-AF65-F5344CB8AC3E}">
        <p14:creationId xmlns:p14="http://schemas.microsoft.com/office/powerpoint/2010/main" val="1182276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79044" y="800100"/>
            <a:ext cx="5715001" cy="4016484"/>
          </a:xfrm>
          <a:prstGeom prst="rect">
            <a:avLst/>
          </a:prstGeom>
        </p:spPr>
        <p:txBody>
          <a:bodyPr wrap="square">
            <a:spAutoFit/>
          </a:bodyPr>
          <a:lstStyle/>
          <a:p>
            <a:pPr>
              <a:spcAft>
                <a:spcPts val="600"/>
              </a:spcAft>
              <a:defRPr/>
            </a:pP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6:32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耶稣说：我实实在在的告诉你们，那从天上来的粮不是摩西赐给你们的，乃是我父将天上来的真粮赐给你们。</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6:33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因为神的粮就是那从天上降下来、赐生命给世界的。</a:t>
            </a:r>
            <a:endPar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6:48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我就是生命的粮。</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6:49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你们的祖宗在旷野吃过吗哪，还是死了。</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6:50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这是从天上降下来的粮，叫人吃了就不死。</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6:51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我是从天上降下来生命的粮；人若吃这粮，就必永远活着。我所要赐的粮就是我的肉，为世人之生命所赐的。</a:t>
            </a:r>
            <a:endPar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a:spcAft>
                <a:spcPts val="600"/>
              </a:spcAft>
              <a:defRPr/>
            </a:pP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6:53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耶稣说：我实实在在的告诉你们，你们若不吃人子的肉，不喝人子的血，就没有生命在你们里面。</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6:54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吃我肉、喝我血的人就有永生，在末日我要叫他复活。</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6:55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我的肉真是可吃的，我的血真是可喝的。</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6:56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吃我肉、喝我血的人常在我里面，我也常在他里面。</a:t>
            </a:r>
          </a:p>
        </p:txBody>
      </p:sp>
      <p:sp>
        <p:nvSpPr>
          <p:cNvPr id="15" name="TextBox 14"/>
          <p:cNvSpPr txBox="1"/>
          <p:nvPr/>
        </p:nvSpPr>
        <p:spPr>
          <a:xfrm>
            <a:off x="2543999" y="0"/>
            <a:ext cx="3724096"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属灵人的食物</a:t>
            </a:r>
          </a:p>
        </p:txBody>
      </p:sp>
      <p:sp>
        <p:nvSpPr>
          <p:cNvPr id="10" name="TextBox 9"/>
          <p:cNvSpPr txBox="1"/>
          <p:nvPr/>
        </p:nvSpPr>
        <p:spPr>
          <a:xfrm>
            <a:off x="201952" y="4848880"/>
            <a:ext cx="5513048" cy="523220"/>
          </a:xfrm>
          <a:prstGeom prst="rect">
            <a:avLst/>
          </a:prstGeom>
          <a:noFill/>
        </p:spPr>
        <p:txBody>
          <a:bodyPr wrap="none" rtlCol="0">
            <a:spAutoFit/>
          </a:bodyPr>
          <a:lstStyle/>
          <a:p>
            <a:pPr lvl="0">
              <a:defRPr/>
            </a:pPr>
            <a:r>
              <a:rPr lang="zh-CN" altLang="en-US" sz="2800" b="1" dirty="0">
                <a:ln w="12700">
                  <a:noFill/>
                </a:ln>
                <a:solidFill>
                  <a:srgbClr val="FFC000"/>
                </a:solidFill>
                <a:latin typeface="Arial" panose="020B0604020202020204" pitchFamily="34" charset="0"/>
                <a:ea typeface="微软雅黑" panose="020B0503020204020204" pitchFamily="34" charset="-122"/>
                <a:cs typeface="Arial" panose="020B0604020202020204" pitchFamily="34" charset="0"/>
              </a:rPr>
              <a:t>成过肉身的道</a:t>
            </a:r>
            <a:r>
              <a:rPr lang="en-US" altLang="zh-CN" sz="2800" b="1" dirty="0">
                <a:ln w="12700">
                  <a:noFill/>
                </a:ln>
                <a:solidFill>
                  <a:srgbClr val="FFC000"/>
                </a:solidFill>
                <a:latin typeface="Arial" panose="020B0604020202020204" pitchFamily="34" charset="0"/>
                <a:ea typeface="微软雅黑" panose="020B0503020204020204" pitchFamily="34" charset="-122"/>
                <a:cs typeface="Arial" panose="020B0604020202020204" pitchFamily="34" charset="0"/>
              </a:rPr>
              <a:t>=</a:t>
            </a:r>
            <a:r>
              <a:rPr lang="zh-CN" altLang="en-US" sz="2800" b="1" dirty="0">
                <a:ln w="12700">
                  <a:noFill/>
                </a:ln>
                <a:solidFill>
                  <a:srgbClr val="FFC000"/>
                </a:solidFill>
                <a:latin typeface="Arial" panose="020B0604020202020204" pitchFamily="34" charset="0"/>
                <a:ea typeface="微软雅黑" panose="020B0503020204020204" pitchFamily="34" charset="-122"/>
                <a:cs typeface="Arial" panose="020B0604020202020204" pitchFamily="34" charset="0"/>
              </a:rPr>
              <a:t>属灵食物 </a:t>
            </a:r>
            <a:r>
              <a:rPr lang="en-US" altLang="zh-CN" sz="2800" b="1" dirty="0">
                <a:ln w="12700">
                  <a:noFill/>
                </a:ln>
                <a:solidFill>
                  <a:srgbClr val="FFC000"/>
                </a:solidFill>
                <a:latin typeface="Arial" panose="020B0604020202020204" pitchFamily="34" charset="0"/>
                <a:ea typeface="微软雅黑" panose="020B0503020204020204" pitchFamily="34" charset="-122"/>
                <a:cs typeface="Arial" panose="020B0604020202020204" pitchFamily="34" charset="0"/>
              </a:rPr>
              <a:t>(rhema)</a:t>
            </a:r>
            <a:endParaRPr lang="zh-CN" altLang="en-US" sz="2800" b="1" dirty="0">
              <a:ln w="12700">
                <a:noFill/>
              </a:ln>
              <a:solidFill>
                <a:srgbClr val="FFC00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Rectangle 7"/>
          <p:cNvSpPr/>
          <p:nvPr/>
        </p:nvSpPr>
        <p:spPr>
          <a:xfrm>
            <a:off x="5779090" y="3314700"/>
            <a:ext cx="3273755" cy="1938992"/>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吗哪（属灵食物）的特点</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marL="342900" lvl="0" indent="-342900">
              <a:spcAft>
                <a:spcPts val="600"/>
              </a:spcAft>
              <a:buFont typeface="Arial" panose="020B0604020202020204" pitchFamily="34" charset="0"/>
              <a:buChar char="•"/>
              <a:defRPr/>
            </a:pPr>
            <a:r>
              <a:rPr lang="zh-CN" altLang="en-US" sz="21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使新人成长，预备好进迦南地（活在基督里）</a:t>
            </a:r>
            <a:endParaRPr lang="en-US" altLang="zh-CN" sz="21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342900" indent="-342900">
              <a:spcAft>
                <a:spcPts val="600"/>
              </a:spcAft>
              <a:buFont typeface="Arial" panose="020B0604020202020204" pitchFamily="34" charset="0"/>
              <a:buChar char="•"/>
              <a:defRPr/>
            </a:pPr>
            <a:r>
              <a:rPr lang="zh-CN" altLang="en-US" sz="21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在旷野里的属灵食物</a:t>
            </a:r>
            <a:endParaRPr lang="en-US" altLang="zh-CN" sz="2100" b="1" kern="0"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342900" indent="-342900">
              <a:spcAft>
                <a:spcPts val="600"/>
              </a:spcAft>
              <a:buFont typeface="Arial" panose="020B0604020202020204" pitchFamily="34" charset="0"/>
              <a:buChar char="•"/>
              <a:defRPr/>
            </a:pPr>
            <a:r>
              <a:rPr lang="zh-CN" altLang="en-US" sz="21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旷野里神迹的来</a:t>
            </a:r>
            <a:r>
              <a:rPr lang="zh-CN" altLang="en-US" sz="21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源</a:t>
            </a:r>
            <a:endParaRPr lang="en-US" altLang="zh-CN" sz="2100" b="1" kern="0"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7" name="Picture 4" descr="Image result for mann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045" y="1181100"/>
            <a:ext cx="3197555" cy="180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776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79044" y="800100"/>
            <a:ext cx="5715001" cy="4401205"/>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耶稣过去的时候，看见一个人生来是瞎眼的。</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门徒问耶稣说：拉比，这人生来是瞎眼的，是谁犯了罪？是这人呢？是他父母呢？</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耶稣回答说：也不是这人犯了罪，也不是他父母犯了罪，是要在他身上显出神的作为来。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趁着白日，我们必须做那差我来者的工；黑夜将到，就没有人能做工了。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我在世上的时候，是世上的光。</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9:6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耶稣说了这话，就吐唾沫在地上，用唾沫和泥抹在瞎子的眼睛上，</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9:7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对他说：你往西罗亚池子里去洗（西罗亚繙出来就是奉差遣）。</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他去一洗，回头就看见了。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他的邻舍和那素常见他是讨饭的，就说：这不是那从前坐着讨饭的人么？</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有人说：是他；又有人说；不是，却是象他。他自己说：是我。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他们对他说：你的眼睛是怎么开的呢？</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9:11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他回答说：有一个人，名叫耶稣，他和泥抹我的眼睛，对我说：你往西罗亚池子去洗。我去一洗，就看见了。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9:12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他们说：那个人在那里？他说：我不知道。</a:t>
            </a:r>
          </a:p>
        </p:txBody>
      </p:sp>
      <p:pic>
        <p:nvPicPr>
          <p:cNvPr id="4" name="Picture 3"/>
          <p:cNvPicPr>
            <a:picLocks noChangeAspect="1"/>
          </p:cNvPicPr>
          <p:nvPr/>
        </p:nvPicPr>
        <p:blipFill>
          <a:blip r:embed="rId2"/>
          <a:stretch>
            <a:fillRect/>
          </a:stretch>
        </p:blipFill>
        <p:spPr>
          <a:xfrm>
            <a:off x="5935937" y="1043613"/>
            <a:ext cx="3020513" cy="1553995"/>
          </a:xfrm>
          <a:prstGeom prst="rect">
            <a:avLst/>
          </a:prstGeom>
        </p:spPr>
      </p:pic>
      <p:sp>
        <p:nvSpPr>
          <p:cNvPr id="7" name="Rectangle 6"/>
          <p:cNvSpPr/>
          <p:nvPr/>
        </p:nvSpPr>
        <p:spPr>
          <a:xfrm>
            <a:off x="6499012" y="2705100"/>
            <a:ext cx="1894362" cy="1354217"/>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marL="457200" lvl="0" indent="-457200">
              <a:spcAft>
                <a:spcPts val="600"/>
              </a:spcAft>
              <a:buFont typeface="+mj-lt"/>
              <a:buAutoNum type="arabicPeriod"/>
              <a:defRPr/>
            </a:pPr>
            <a:r>
              <a:rPr lang="zh-CN" altLang="en-US" sz="24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承认肉体</a:t>
            </a:r>
            <a:endParaRPr lang="en-US" altLang="zh-CN" sz="24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457200" lvl="0" indent="-457200">
              <a:spcAft>
                <a:spcPts val="600"/>
              </a:spcAft>
              <a:buFont typeface="+mj-lt"/>
              <a:buAutoNum type="arabicPeriod"/>
              <a:defRPr/>
            </a:pPr>
            <a:r>
              <a:rPr lang="zh-CN" altLang="en-US" sz="24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分</a:t>
            </a:r>
            <a:r>
              <a:rPr lang="zh-CN" altLang="en-US" sz="24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清肉体</a:t>
            </a:r>
            <a:endParaRPr lang="en-US" altLang="zh-CN" sz="24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457200" lvl="0" indent="-457200">
              <a:spcAft>
                <a:spcPts val="600"/>
              </a:spcAft>
              <a:buFont typeface="+mj-lt"/>
              <a:buAutoNum type="arabicPeriod"/>
              <a:defRPr/>
            </a:pPr>
            <a:r>
              <a:rPr lang="zh-CN" altLang="en-US" sz="24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脱</a:t>
            </a:r>
            <a:r>
              <a:rPr lang="zh-CN" altLang="en-US" sz="24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离肉体</a:t>
            </a:r>
            <a:endParaRPr lang="en-US" altLang="zh-CN" sz="2400" b="1" kern="0"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TextBox 9"/>
          <p:cNvSpPr txBox="1"/>
          <p:nvPr/>
        </p:nvSpPr>
        <p:spPr>
          <a:xfrm>
            <a:off x="314109" y="0"/>
            <a:ext cx="8525091"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属灵视力 </a:t>
            </a:r>
            <a:r>
              <a:rPr lang="en-US" altLang="zh-CN"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 </a:t>
            </a: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对基督的看见或认识</a:t>
            </a:r>
          </a:p>
        </p:txBody>
      </p:sp>
      <p:pic>
        <p:nvPicPr>
          <p:cNvPr id="2050" name="Picture 2" descr="Image result for 盲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935" y="4166809"/>
            <a:ext cx="1919191" cy="142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410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12" name="Picture 2" descr="Image result for jesus gate of sheepfold&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11" b="2696"/>
          <a:stretch/>
        </p:blipFill>
        <p:spPr bwMode="auto">
          <a:xfrm>
            <a:off x="5935834" y="1104901"/>
            <a:ext cx="280657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one who enters by the door is the shepherd of the sheep. The doorkeeper opens the door for him, and the sheep hear his voice. He calls his own sheep by name and leads them out. – Slid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836" y="3332675"/>
            <a:ext cx="2828574" cy="21214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Jesus said, ’I tell you the solemn truth, the one who does not enter the sheepfold by the door, but climbs in some other way, is a thief and a robber. – Slid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836" y="1060474"/>
            <a:ext cx="2861670" cy="214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2785378"/>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我是好牧人；好牧人为羊捨命。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若是雇工，不是牧人，羊也不是他自己的，他看见狼来，就撇下羊逃走；狼抓住羊，赶散了羊群。</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雇工逃走，因他是雇工，并不顾念羊。</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我是好牧人；我认识我的羊，我的羊也认识我，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正如父认识我，我也认识父一样；并且我为羊捨命。</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10:16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我另外有羊，不是这圈里的；我必须领他们来，他们也要听我的声音，并且要合成一群，归一个牧人了。</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我父爱我；因我将命捨去，好再取回来。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没有人夺我的命去，是我自己捨的。我有权柄捨了，也有权柄取回来。这是我从我父所受的命令</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6" descr="‘I am the good shepherd. The good shepherd lays down his life for the sheep. –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836" y="1066408"/>
            <a:ext cx="2839509" cy="21296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hired hand, who is not a shepherd and does not own sheep, sees the wolf coming and abandons the sheep and runs away. – Slid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835" y="3314700"/>
            <a:ext cx="2839509" cy="212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297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323987"/>
          </a:xfrm>
          <a:prstGeom prst="rect">
            <a:avLst/>
          </a:prstGeom>
        </p:spPr>
        <p:txBody>
          <a:bodyPr wrap="square">
            <a:spAutoFit/>
          </a:bodyPr>
          <a:lstStyle/>
          <a:p>
            <a:pPr>
              <a:spcAft>
                <a:spcPts val="600"/>
              </a:spcAft>
              <a:defRPr/>
            </a:pP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犹太人为这些话又起了纷争。</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内中有好些人说：他是被鬼附着，而且疯了，为甚么听他呢？</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又有人说：这不是鬼附之人所说的话。鬼岂能叫瞎子的眼睛开了呢？ </a:t>
            </a:r>
            <a:r>
              <a:rPr lang="en-US" altLang="zh-CN"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10:23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耶稣在殿里所罗门的廊下行走。</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犹太人围着他，说：你叫我们犹疑不定到几时呢？你若是基督，就明明的告诉我们。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耶稣回答说：我已经告诉你们，你们不信。我奉我父之名所行的事可以为我作见證；</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10:26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只是你们不信，因为你们不是我的羊。</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10:27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我的羊听我的声音，我也认识他们，他们也跟着我。</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10:28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我又赐给他们永生；他们永不灭亡，谁也不能从我手里把他们夺去。</a:t>
            </a:r>
            <a:r>
              <a:rPr lang="en-US" altLang="zh-CN"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10:29 </a:t>
            </a:r>
            <a:r>
              <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rPr>
              <a:t>我父把羊赐给我，他比万有都大，谁也不能从我父手里把他们夺去。</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我与父原为一。</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Rectangle 6"/>
          <p:cNvSpPr/>
          <p:nvPr/>
        </p:nvSpPr>
        <p:spPr>
          <a:xfrm>
            <a:off x="5794045" y="3386814"/>
            <a:ext cx="3288710" cy="2031325"/>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这</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个比喻反映出来的</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marL="137160" lvl="0" indent="-137160">
              <a:spcAft>
                <a:spcPts val="600"/>
              </a:spcAft>
              <a:buFont typeface="Arial" panose="020B0604020202020204" pitchFamily="34" charset="0"/>
              <a:buChar char="•"/>
              <a:defRPr/>
            </a:pP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羊是属主的人 </a:t>
            </a: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重生的基督徒</a:t>
            </a: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a:t>
            </a:r>
          </a:p>
          <a:p>
            <a:pPr marL="137160" lvl="0" indent="-137160">
              <a:spcAft>
                <a:spcPts val="600"/>
              </a:spcAft>
              <a:buFont typeface="Arial" panose="020B0604020202020204" pitchFamily="34" charset="0"/>
              <a:buChar char="•"/>
              <a:defRPr/>
            </a:pP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 </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基</a:t>
            </a:r>
            <a:r>
              <a:rPr lang="zh-CN" altLang="en-US" sz="17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督</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徒人生有两个阶</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段</a:t>
            </a: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层面：</a:t>
            </a:r>
            <a:endPar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137160" lvl="0" indent="-137160">
              <a:spcAft>
                <a:spcPts val="600"/>
              </a:spcAft>
              <a:buFont typeface="Arial" panose="020B0604020202020204" pitchFamily="34" charset="0"/>
              <a:buChar char="•"/>
              <a:defRPr/>
            </a:pP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羊圈内安全，却有盗贼的危险</a:t>
            </a:r>
            <a:endPar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137160" lvl="0" indent="-137160">
              <a:spcAft>
                <a:spcPts val="600"/>
              </a:spcAft>
              <a:buFont typeface="Arial" panose="020B0604020202020204" pitchFamily="34" charset="0"/>
              <a:buChar char="•"/>
              <a:defRPr/>
            </a:pP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羊圈外才</a:t>
            </a:r>
            <a:r>
              <a:rPr lang="zh-CN" altLang="en-US" sz="17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有新鲜草</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吃，但可能遇到狼，需要主耶稣亲自带领</a:t>
            </a:r>
            <a:endParaRPr lang="en-US" altLang="zh-CN" sz="1700" b="1" kern="0"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7" descr="Jesus heard that they had thrown him out, so He found the man and said to him, ‘Do you believe in the Son of Man?’ &lt;br/&gt;The man replied, ‘And who is He, sir, that I may believe in Him?’ &lt;br/&gt;Jesus told him, ‘You have seen Him. He is the one speaking with you.’ – Slid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834" y="1066290"/>
            <a:ext cx="2839509" cy="212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5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2" descr="‘The one who enters by the door is the shepherd of the sheep. The doorkeeper opens the door for him, and the sheep hear his voice. He calls his own sheep by name and leads them out. – Slid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769" y="1074492"/>
            <a:ext cx="2828574" cy="212143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
        <p:nvSpPr>
          <p:cNvPr id="8" name="Rectangle 7"/>
          <p:cNvSpPr/>
          <p:nvPr/>
        </p:nvSpPr>
        <p:spPr>
          <a:xfrm>
            <a:off x="5794045" y="3386814"/>
            <a:ext cx="3288710" cy="2031325"/>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lgn="ctr">
              <a:spcAft>
                <a:spcPts val="600"/>
              </a:spcAft>
              <a:defRPr/>
            </a:pPr>
            <a:r>
              <a:rPr lang="zh-CN" altLang="en-US" sz="2100" b="1" kern="0" dirty="0">
                <a:solidFill>
                  <a:srgbClr val="FFC000"/>
                </a:solidFill>
                <a:latin typeface="Arial" panose="020B0604020202020204" pitchFamily="34" charset="0"/>
                <a:ea typeface="微软雅黑" panose="020B0503020204020204" pitchFamily="34" charset="-122"/>
                <a:cs typeface="Arial" panose="020B0604020202020204" pitchFamily="34" charset="0"/>
              </a:rPr>
              <a:t>这</a:t>
            </a:r>
            <a:r>
              <a:rPr lang="zh-CN" altLang="en-US"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rPr>
              <a:t>个比喻反映出来的</a:t>
            </a:r>
            <a:endParaRPr lang="en-US" altLang="zh-CN" sz="2100" b="1" kern="0" dirty="0" smtClean="0">
              <a:solidFill>
                <a:srgbClr val="FFC000"/>
              </a:solidFill>
              <a:latin typeface="Arial" panose="020B0604020202020204" pitchFamily="34" charset="0"/>
              <a:ea typeface="微软雅黑" panose="020B0503020204020204" pitchFamily="34" charset="-122"/>
              <a:cs typeface="Arial" panose="020B0604020202020204" pitchFamily="34" charset="0"/>
            </a:endParaRPr>
          </a:p>
          <a:p>
            <a:pPr marL="137160" lvl="0" indent="-137160">
              <a:spcAft>
                <a:spcPts val="600"/>
              </a:spcAft>
              <a:buFont typeface="Arial" panose="020B0604020202020204" pitchFamily="34" charset="0"/>
              <a:buChar char="•"/>
              <a:defRPr/>
            </a:pP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羊是属主的人 </a:t>
            </a: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重生的基督徒</a:t>
            </a: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a:t>
            </a:r>
          </a:p>
          <a:p>
            <a:pPr marL="137160" lvl="0" indent="-137160">
              <a:spcAft>
                <a:spcPts val="600"/>
              </a:spcAft>
              <a:buFont typeface="Arial" panose="020B0604020202020204" pitchFamily="34" charset="0"/>
              <a:buChar char="•"/>
              <a:defRPr/>
            </a:pP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 </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基</a:t>
            </a:r>
            <a:r>
              <a:rPr lang="zh-CN" altLang="en-US" sz="17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督</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徒人生有两个阶</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段</a:t>
            </a:r>
            <a:r>
              <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层面：</a:t>
            </a:r>
            <a:endPar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137160" lvl="0" indent="-137160">
              <a:spcAft>
                <a:spcPts val="600"/>
              </a:spcAft>
              <a:buFont typeface="Arial" panose="020B0604020202020204" pitchFamily="34" charset="0"/>
              <a:buChar char="•"/>
              <a:defRPr/>
            </a:pP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羊圈内安全，却有盗贼的危险</a:t>
            </a:r>
            <a:endParaRPr lang="en-US" altLang="zh-CN"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endParaRPr>
          </a:p>
          <a:p>
            <a:pPr marL="137160" lvl="0" indent="-137160">
              <a:spcAft>
                <a:spcPts val="600"/>
              </a:spcAft>
              <a:buFont typeface="Arial" panose="020B0604020202020204" pitchFamily="34" charset="0"/>
              <a:buChar char="•"/>
              <a:defRPr/>
            </a:pP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羊圈外才</a:t>
            </a:r>
            <a:r>
              <a:rPr lang="zh-CN" altLang="en-US" sz="1700" b="1" kern="0" dirty="0">
                <a:solidFill>
                  <a:srgbClr val="66FF99"/>
                </a:solidFill>
                <a:latin typeface="Arial" panose="020B0604020202020204" pitchFamily="34" charset="0"/>
                <a:ea typeface="微软雅黑" panose="020B0503020204020204" pitchFamily="34" charset="-122"/>
                <a:cs typeface="Arial" panose="020B0604020202020204" pitchFamily="34" charset="0"/>
              </a:rPr>
              <a:t>有新鲜草</a:t>
            </a:r>
            <a:r>
              <a:rPr lang="zh-CN" altLang="en-US" sz="1700" b="1" kern="0"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吃，但可能遇到狼，需要主耶稣亲自带领</a:t>
            </a:r>
            <a:endParaRPr lang="en-US" altLang="zh-CN" sz="1700" b="1" kern="0"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Rectangle 1"/>
          <p:cNvSpPr/>
          <p:nvPr/>
        </p:nvSpPr>
        <p:spPr>
          <a:xfrm>
            <a:off x="5944943" y="1181100"/>
            <a:ext cx="1598857" cy="1600438"/>
          </a:xfrm>
          <a:prstGeom prst="rect">
            <a:avLst/>
          </a:prstGeom>
        </p:spPr>
        <p:txBody>
          <a:bodyPr wrap="square">
            <a:spAutoFit/>
          </a:bodyPr>
          <a:lstStyle/>
          <a:p>
            <a:pPr lvl="0">
              <a:spcAft>
                <a:spcPts val="600"/>
              </a:spcAft>
              <a:defRPr/>
            </a:pPr>
            <a:r>
              <a:rPr lang="zh-CN" altLang="en-US" sz="1400" b="1" kern="0" dirty="0">
                <a:ln w="12700">
                  <a:noFill/>
                </a:ln>
                <a:solidFill>
                  <a:srgbClr val="FFFF00"/>
                </a:solidFill>
                <a:effectLst>
                  <a:glow rad="88900">
                    <a:schemeClr val="tx1"/>
                  </a:glow>
                </a:effectLst>
                <a:ea typeface="Microsoft YaHei" panose="020B0503020204020204" pitchFamily="34" charset="-122"/>
              </a:rPr>
              <a:t>约</a:t>
            </a:r>
            <a:r>
              <a:rPr lang="en-US" altLang="zh-CN" sz="1400" b="1" kern="0" dirty="0">
                <a:ln w="12700">
                  <a:noFill/>
                </a:ln>
                <a:solidFill>
                  <a:srgbClr val="FFFF00"/>
                </a:solidFill>
                <a:effectLst>
                  <a:glow rad="88900">
                    <a:schemeClr val="tx1"/>
                  </a:glow>
                </a:effectLst>
                <a:ea typeface="Microsoft YaHei" panose="020B0503020204020204" pitchFamily="34" charset="-122"/>
              </a:rPr>
              <a:t>10:16 </a:t>
            </a:r>
            <a:r>
              <a:rPr lang="zh-CN" altLang="en-US" sz="1400" b="1" kern="0" dirty="0">
                <a:ln w="12700">
                  <a:noFill/>
                </a:ln>
                <a:solidFill>
                  <a:srgbClr val="FFFF00"/>
                </a:solidFill>
                <a:effectLst>
                  <a:glow rad="88900">
                    <a:schemeClr val="tx1"/>
                  </a:glow>
                </a:effectLst>
                <a:ea typeface="Microsoft YaHei" panose="020B0503020204020204" pitchFamily="34" charset="-122"/>
              </a:rPr>
              <a:t>我另外有羊，不是这圈里的；我必须领他们来，他们也要听我的声音，并且要合成一群，归一个牧人了。</a:t>
            </a:r>
          </a:p>
        </p:txBody>
      </p:sp>
    </p:spTree>
    <p:extLst>
      <p:ext uri="{BB962C8B-B14F-4D97-AF65-F5344CB8AC3E}">
        <p14:creationId xmlns:p14="http://schemas.microsoft.com/office/powerpoint/2010/main" val="129514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7795" y="800100"/>
            <a:ext cx="9036205" cy="0"/>
          </a:xfrm>
          <a:prstGeom prst="line">
            <a:avLst/>
          </a:prstGeom>
          <a:ln>
            <a:solidFill>
              <a:srgbClr val="66FF99"/>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9044" y="800100"/>
            <a:ext cx="5715001" cy="3593291"/>
          </a:xfrm>
          <a:prstGeom prst="rect">
            <a:avLst/>
          </a:prstGeom>
        </p:spPr>
        <p:txBody>
          <a:bodyPr wrap="square">
            <a:spAutoFit/>
          </a:bodyPr>
          <a:lstStyle/>
          <a:p>
            <a:pPr>
              <a:spcAft>
                <a:spcPts val="600"/>
              </a:spcAft>
              <a:defRPr/>
            </a:pP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约</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我实实在在的告诉你们，人进羊圈，不从门进去，倒从别处爬进去，那人就是贼，就是强盗。</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10:2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从门进去的，纔是羊的牧人。</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10:3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看门的就给他开门；羊也听他的声音。他按着名叫自己的羊，把羊领出来。</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10:4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既放出自己的羊来，就在前头走，羊也跟着他，因为认得他的声音。</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10:5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羊不跟着生人；因为不认得他的声音。必要逃跑。</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10:6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耶稣将这比喻告诉他们，但他们不明白所说的是甚么意思。</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10:7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所以，耶稣又对他们说：我实实在在的告诉你们，我就是羊的门。</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10:8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凡在我以先来的都是贼，是强盗；羊却不听他们。</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10:9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我就是门；凡从我进来的，必然得救，并且出入得草吃。</a:t>
            </a:r>
            <a:r>
              <a:rPr lang="en-US" altLang="zh-CN"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10:10 </a:t>
            </a:r>
            <a:r>
              <a:rPr lang="zh-CN" altLang="en-US" sz="1750" b="1" dirty="0">
                <a:solidFill>
                  <a:srgbClr val="00FFFF"/>
                </a:solidFill>
                <a:latin typeface="Arial" panose="020B0604020202020204" pitchFamily="34" charset="0"/>
                <a:ea typeface="微软雅黑" panose="020B0503020204020204" pitchFamily="34" charset="-122"/>
                <a:cs typeface="Arial" panose="020B0604020202020204" pitchFamily="34" charset="0"/>
              </a:rPr>
              <a:t>盗贼来，无非要偷窃，杀害，毁坏；我来了，是要叫羊（或作：人）得生命，并且得的更丰盛</a:t>
            </a:r>
            <a:r>
              <a:rPr lang="zh-CN" altLang="en-US" sz="1750" b="1" dirty="0" smtClean="0">
                <a:solidFill>
                  <a:srgbClr val="00FFFF"/>
                </a:solidFill>
                <a:latin typeface="Arial" panose="020B0604020202020204" pitchFamily="34" charset="0"/>
                <a:ea typeface="微软雅黑" panose="020B0503020204020204" pitchFamily="34" charset="-122"/>
                <a:cs typeface="Arial" panose="020B0604020202020204" pitchFamily="34" charset="0"/>
              </a:rPr>
              <a:t>。</a:t>
            </a:r>
            <a:endParaRPr lang="zh-CN" altLang="en-US" sz="175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30293" y="0"/>
            <a:ext cx="4903907" cy="800219"/>
          </a:xfrm>
          <a:prstGeom prst="rect">
            <a:avLst/>
          </a:prstGeom>
          <a:noFill/>
        </p:spPr>
        <p:txBody>
          <a:bodyPr wrap="none" rtlCol="0">
            <a:spAutoFit/>
          </a:bodyPr>
          <a:lstStyle/>
          <a:p>
            <a:pPr lvl="0">
              <a:defRPr/>
            </a:pPr>
            <a:r>
              <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rPr>
              <a:t>属灵</a:t>
            </a:r>
            <a:r>
              <a:rPr lang="zh-CN" altLang="en-US" sz="4600" b="1" dirty="0" smtClean="0">
                <a:solidFill>
                  <a:srgbClr val="66FF99"/>
                </a:solidFill>
                <a:latin typeface="Arial" panose="020B0604020202020204" pitchFamily="34" charset="0"/>
                <a:ea typeface="微软雅黑" panose="020B0503020204020204" pitchFamily="34" charset="-122"/>
                <a:cs typeface="Arial" panose="020B0604020202020204" pitchFamily="34" charset="0"/>
              </a:rPr>
              <a:t>人的人生道路</a:t>
            </a:r>
            <a:endParaRPr lang="zh-CN" altLang="en-US" sz="4600" b="1" dirty="0">
              <a:solidFill>
                <a:srgbClr val="66FF99"/>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Rectangle 17"/>
          <p:cNvSpPr/>
          <p:nvPr/>
        </p:nvSpPr>
        <p:spPr>
          <a:xfrm>
            <a:off x="184789" y="4393390"/>
            <a:ext cx="5503510" cy="107721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600" b="1" kern="0" dirty="0">
                <a:solidFill>
                  <a:schemeClr val="bg1"/>
                </a:solidFill>
                <a:ea typeface="Microsoft YaHei" panose="020B0503020204020204" pitchFamily="34" charset="-122"/>
              </a:rPr>
              <a:t>加</a:t>
            </a:r>
            <a:r>
              <a:rPr lang="en-US" altLang="zh-CN" sz="1600" b="1" kern="0" dirty="0">
                <a:solidFill>
                  <a:schemeClr val="bg1"/>
                </a:solidFill>
                <a:ea typeface="Microsoft YaHei" panose="020B0503020204020204" pitchFamily="34" charset="-122"/>
              </a:rPr>
              <a:t>3:23 </a:t>
            </a:r>
            <a:r>
              <a:rPr lang="zh-CN" altLang="en-US" sz="1600" b="1" kern="0" dirty="0">
                <a:solidFill>
                  <a:schemeClr val="bg1"/>
                </a:solidFill>
                <a:ea typeface="Microsoft YaHei" panose="020B0503020204020204" pitchFamily="34" charset="-122"/>
              </a:rPr>
              <a:t>但这因信得救的理还未来以先，我们被看守在律法之下，直圈到那将来的真道显明出来。</a:t>
            </a:r>
            <a:r>
              <a:rPr lang="en-US" altLang="zh-CN" sz="1600" b="1" kern="0" dirty="0">
                <a:solidFill>
                  <a:schemeClr val="bg1"/>
                </a:solidFill>
                <a:ea typeface="Microsoft YaHei" panose="020B0503020204020204" pitchFamily="34" charset="-122"/>
              </a:rPr>
              <a:t>3:24 </a:t>
            </a:r>
            <a:r>
              <a:rPr lang="zh-CN" altLang="en-US" sz="1600" b="1" kern="0" dirty="0">
                <a:solidFill>
                  <a:schemeClr val="bg1"/>
                </a:solidFill>
                <a:ea typeface="Microsoft YaHei" panose="020B0503020204020204" pitchFamily="34" charset="-122"/>
              </a:rPr>
              <a:t>这样，律法是我们训蒙的师傅，引我们到基督那里，使我们因信称义。</a:t>
            </a:r>
            <a:r>
              <a:rPr lang="en-US" altLang="zh-CN" sz="1600" b="1" kern="0" dirty="0">
                <a:solidFill>
                  <a:schemeClr val="bg1"/>
                </a:solidFill>
                <a:ea typeface="Microsoft YaHei" panose="020B0503020204020204" pitchFamily="34" charset="-122"/>
              </a:rPr>
              <a:t>3:25 </a:t>
            </a:r>
            <a:r>
              <a:rPr lang="zh-CN" altLang="en-US" sz="1600" b="1" kern="0" dirty="0">
                <a:solidFill>
                  <a:schemeClr val="bg1"/>
                </a:solidFill>
                <a:ea typeface="Microsoft YaHei" panose="020B0503020204020204" pitchFamily="34" charset="-122"/>
              </a:rPr>
              <a:t>但这因信得救的理既然来到，我们从此就不在师傅的手下了。</a:t>
            </a:r>
          </a:p>
        </p:txBody>
      </p:sp>
      <p:sp>
        <p:nvSpPr>
          <p:cNvPr id="8" name="Rectangle 7"/>
          <p:cNvSpPr/>
          <p:nvPr/>
        </p:nvSpPr>
        <p:spPr>
          <a:xfrm>
            <a:off x="5784787" y="3354675"/>
            <a:ext cx="3278164" cy="2169825"/>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600"/>
              </a:spcAft>
              <a:defRPr/>
            </a:pPr>
            <a:r>
              <a:rPr lang="zh-CN" altLang="en-US" sz="1500" b="1" kern="0" dirty="0" smtClean="0">
                <a:solidFill>
                  <a:schemeClr val="bg1"/>
                </a:solidFill>
                <a:ea typeface="Microsoft YaHei" panose="020B0503020204020204" pitchFamily="34" charset="-122"/>
              </a:rPr>
              <a:t>弗</a:t>
            </a:r>
            <a:r>
              <a:rPr lang="en-US" altLang="zh-CN" sz="1500" b="1" kern="0" dirty="0" smtClean="0">
                <a:solidFill>
                  <a:schemeClr val="bg1"/>
                </a:solidFill>
                <a:ea typeface="Microsoft YaHei" panose="020B0503020204020204" pitchFamily="34" charset="-122"/>
              </a:rPr>
              <a:t>2:14 </a:t>
            </a:r>
            <a:r>
              <a:rPr lang="zh-CN" altLang="en-US" sz="1500" b="1" kern="0" dirty="0">
                <a:solidFill>
                  <a:schemeClr val="bg1"/>
                </a:solidFill>
                <a:ea typeface="Microsoft YaHei" panose="020B0503020204020204" pitchFamily="34" charset="-122"/>
              </a:rPr>
              <a:t>因他使我们和</a:t>
            </a:r>
            <a:r>
              <a:rPr lang="zh-CN" altLang="en-US" sz="1500" b="1" kern="0" dirty="0" smtClean="0">
                <a:solidFill>
                  <a:schemeClr val="bg1"/>
                </a:solidFill>
                <a:ea typeface="Microsoft YaHei" panose="020B0503020204020204" pitchFamily="34" charset="-122"/>
              </a:rPr>
              <a:t>睦，</a:t>
            </a:r>
            <a:r>
              <a:rPr lang="zh-CN" altLang="en-US" sz="1500" b="1" kern="0" dirty="0">
                <a:solidFill>
                  <a:schemeClr val="bg1"/>
                </a:solidFill>
                <a:ea typeface="Microsoft YaHei" panose="020B0503020204020204" pitchFamily="34" charset="-122"/>
              </a:rPr>
              <a:t>将两下合而为一，拆毁了中间隔断的墙；</a:t>
            </a:r>
            <a:r>
              <a:rPr lang="en-US" altLang="zh-CN" sz="1500" b="1" kern="0" dirty="0">
                <a:solidFill>
                  <a:schemeClr val="bg1"/>
                </a:solidFill>
                <a:ea typeface="Microsoft YaHei" panose="020B0503020204020204" pitchFamily="34" charset="-122"/>
              </a:rPr>
              <a:t>2:15 </a:t>
            </a:r>
            <a:r>
              <a:rPr lang="zh-CN" altLang="en-US" sz="1500" b="1" kern="0" dirty="0">
                <a:solidFill>
                  <a:schemeClr val="bg1"/>
                </a:solidFill>
                <a:ea typeface="Microsoft YaHei" panose="020B0503020204020204" pitchFamily="34" charset="-122"/>
              </a:rPr>
              <a:t>而且以自己的身体废掉冤仇，就是那记在律法上的规条，为要将两下藉着自己造成一个新人，如此便成就了和睦。</a:t>
            </a:r>
            <a:r>
              <a:rPr lang="en-US" altLang="zh-CN" sz="1500" b="1" kern="0" dirty="0">
                <a:solidFill>
                  <a:schemeClr val="bg1"/>
                </a:solidFill>
                <a:ea typeface="Microsoft YaHei" panose="020B0503020204020204" pitchFamily="34" charset="-122"/>
              </a:rPr>
              <a:t>2:16 </a:t>
            </a:r>
            <a:r>
              <a:rPr lang="zh-CN" altLang="en-US" sz="1500" b="1" kern="0" dirty="0">
                <a:solidFill>
                  <a:schemeClr val="bg1"/>
                </a:solidFill>
                <a:ea typeface="Microsoft YaHei" panose="020B0503020204020204" pitchFamily="34" charset="-122"/>
              </a:rPr>
              <a:t>既在十字架上灭了冤仇，便藉这十字架使两下归为一体，与神和好了，</a:t>
            </a:r>
            <a:r>
              <a:rPr lang="en-US" altLang="zh-CN" sz="1500" b="1" kern="0" dirty="0">
                <a:solidFill>
                  <a:schemeClr val="bg1"/>
                </a:solidFill>
                <a:ea typeface="Microsoft YaHei" panose="020B0503020204020204" pitchFamily="34" charset="-122"/>
              </a:rPr>
              <a:t>2:17 </a:t>
            </a:r>
            <a:r>
              <a:rPr lang="zh-CN" altLang="en-US" sz="1500" b="1" kern="0" dirty="0">
                <a:solidFill>
                  <a:schemeClr val="bg1"/>
                </a:solidFill>
                <a:ea typeface="Microsoft YaHei" panose="020B0503020204020204" pitchFamily="34" charset="-122"/>
              </a:rPr>
              <a:t>并且来传和平的福音给你们远处的人，也给那近处的人。</a:t>
            </a:r>
          </a:p>
        </p:txBody>
      </p:sp>
      <p:pic>
        <p:nvPicPr>
          <p:cNvPr id="7" name="Picture 2" descr="‘The one who enters by the door is the shepherd of the sheep. The doorkeeper opens the door for him, and the sheep hear his voice. He calls his own sheep by name and leads them out. – Slid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769" y="1074492"/>
            <a:ext cx="2828574" cy="21214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944943" y="1181100"/>
            <a:ext cx="1598857" cy="1600438"/>
          </a:xfrm>
          <a:prstGeom prst="rect">
            <a:avLst/>
          </a:prstGeom>
        </p:spPr>
        <p:txBody>
          <a:bodyPr wrap="square">
            <a:spAutoFit/>
          </a:bodyPr>
          <a:lstStyle/>
          <a:p>
            <a:pPr lvl="0">
              <a:spcAft>
                <a:spcPts val="600"/>
              </a:spcAft>
              <a:defRPr/>
            </a:pPr>
            <a:r>
              <a:rPr lang="zh-CN" altLang="en-US" sz="1400" b="1" kern="0" dirty="0">
                <a:ln w="12700">
                  <a:noFill/>
                </a:ln>
                <a:solidFill>
                  <a:srgbClr val="FFFF00"/>
                </a:solidFill>
                <a:effectLst>
                  <a:glow rad="88900">
                    <a:schemeClr val="tx1"/>
                  </a:glow>
                </a:effectLst>
                <a:ea typeface="Microsoft YaHei" panose="020B0503020204020204" pitchFamily="34" charset="-122"/>
              </a:rPr>
              <a:t>约</a:t>
            </a:r>
            <a:r>
              <a:rPr lang="en-US" altLang="zh-CN" sz="1400" b="1" kern="0" dirty="0">
                <a:ln w="12700">
                  <a:noFill/>
                </a:ln>
                <a:solidFill>
                  <a:srgbClr val="FFFF00"/>
                </a:solidFill>
                <a:effectLst>
                  <a:glow rad="88900">
                    <a:schemeClr val="tx1"/>
                  </a:glow>
                </a:effectLst>
                <a:ea typeface="Microsoft YaHei" panose="020B0503020204020204" pitchFamily="34" charset="-122"/>
              </a:rPr>
              <a:t>10:16 </a:t>
            </a:r>
            <a:r>
              <a:rPr lang="zh-CN" altLang="en-US" sz="1400" b="1" kern="0" dirty="0">
                <a:ln w="12700">
                  <a:noFill/>
                </a:ln>
                <a:solidFill>
                  <a:srgbClr val="FFFF00"/>
                </a:solidFill>
                <a:effectLst>
                  <a:glow rad="88900">
                    <a:schemeClr val="tx1"/>
                  </a:glow>
                </a:effectLst>
                <a:ea typeface="Microsoft YaHei" panose="020B0503020204020204" pitchFamily="34" charset="-122"/>
              </a:rPr>
              <a:t>我另外有羊，不是这圈里的；我必须领他们来，他们也要听我的声音，并且要合成一群，归一个牧人了。</a:t>
            </a:r>
          </a:p>
        </p:txBody>
      </p:sp>
    </p:spTree>
    <p:extLst>
      <p:ext uri="{BB962C8B-B14F-4D97-AF65-F5344CB8AC3E}">
        <p14:creationId xmlns:p14="http://schemas.microsoft.com/office/powerpoint/2010/main" val="313410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92CEE-5900-482E-BE20-28652FF1739B}">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3.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Metro</Template>
  <TotalTime>21771</TotalTime>
  <Words>10565</Words>
  <Application>Microsoft Office PowerPoint</Application>
  <PresentationFormat>On-screen Show (16:10)</PresentationFormat>
  <Paragraphs>130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Microsoft YaHei</vt:lpstr>
      <vt:lpstr>Microsoft YaHei</vt: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1094</cp:revision>
  <dcterms:created xsi:type="dcterms:W3CDTF">2011-09-04T18:01:24Z</dcterms:created>
  <dcterms:modified xsi:type="dcterms:W3CDTF">2020-01-05T14:08:08Z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