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5"/>
  </p:notesMasterIdLst>
  <p:sldIdLst>
    <p:sldId id="823" r:id="rId5"/>
    <p:sldId id="992" r:id="rId6"/>
    <p:sldId id="1025" r:id="rId7"/>
    <p:sldId id="1026" r:id="rId8"/>
    <p:sldId id="1027" r:id="rId9"/>
    <p:sldId id="1028" r:id="rId10"/>
    <p:sldId id="1029" r:id="rId11"/>
    <p:sldId id="1043" r:id="rId12"/>
    <p:sldId id="1030" r:id="rId13"/>
    <p:sldId id="1039" r:id="rId14"/>
    <p:sldId id="1041" r:id="rId15"/>
    <p:sldId id="1035" r:id="rId16"/>
    <p:sldId id="1040" r:id="rId17"/>
    <p:sldId id="1044" r:id="rId18"/>
    <p:sldId id="1034" r:id="rId19"/>
    <p:sldId id="1037" r:id="rId20"/>
    <p:sldId id="1042" r:id="rId21"/>
    <p:sldId id="1036" r:id="rId22"/>
    <p:sldId id="1038" r:id="rId23"/>
    <p:sldId id="1032" r:id="rId2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F9966"/>
    <a:srgbClr val="00FFFF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61" autoAdjust="0"/>
    <p:restoredTop sz="87995" autoAdjust="0"/>
  </p:normalViewPr>
  <p:slideViewPr>
    <p:cSldViewPr>
      <p:cViewPr varScale="1">
        <p:scale>
          <a:sx n="83" d="100"/>
          <a:sy n="83" d="100"/>
        </p:scale>
        <p:origin x="390" y="84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91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12/22/2019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3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7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4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0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7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8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4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5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2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4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731" y="-571500"/>
            <a:ext cx="10217731" cy="666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95300"/>
            <a:ext cx="7586133" cy="4267200"/>
          </a:xfrm>
          <a:prstGeom prst="rect">
            <a:avLst/>
          </a:prstGeom>
        </p:spPr>
      </p:pic>
      <p:pic>
        <p:nvPicPr>
          <p:cNvPr id="2058" name="Picture 10" descr="Image result for holy spirit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02" b="95202" l="1220" r="95610">
                        <a14:foregroundMark x1="7073" y1="70167" x2="7073" y2="70167"/>
                        <a14:foregroundMark x1="1341" y1="70515" x2="1341" y2="70515"/>
                        <a14:foregroundMark x1="95610" y1="80111" x2="95610" y2="80111"/>
                        <a14:foregroundMark x1="62195" y1="95202" x2="62195" y2="95202"/>
                        <a14:foregroundMark x1="22317" y1="35257" x2="22317" y2="35257"/>
                        <a14:foregroundMark x1="21098" y1="17455" x2="21098" y2="17455"/>
                        <a14:foregroundMark x1="53293" y1="26356" x2="53293" y2="26356"/>
                        <a14:foregroundMark x1="10000" y1="19054" x2="10000" y2="19054"/>
                        <a14:foregroundMark x1="15976" y1="5702" x2="15976" y2="5702"/>
                        <a14:backgroundMark x1="73659" y1="9597" x2="73659" y2="9597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4300"/>
            <a:ext cx="126010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101899" y="3238500"/>
            <a:ext cx="2765501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perspectiveBelow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CN" sz="10000" b="1" dirty="0" smtClean="0">
                <a:ln w="22225">
                  <a:noFill/>
                </a:ln>
                <a:solidFill>
                  <a:srgbClr val="66FF9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(13)</a:t>
            </a:r>
            <a:endParaRPr lang="en-US" sz="10000" dirty="0">
              <a:solidFill>
                <a:srgbClr val="66FF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他们回答说：你全然生在罪孽中，还要教训我们么？于是把他赶出去了。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耶稣听说他们把他赶出去，后来遇见他，就说：你信神的儿子么？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他回答说：主阿，谁是神的儿子，叫我信他呢？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耶稣说：你已经看见他，现在和你说话的就是他。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他说：主阿，我信！就拜耶稣。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9:39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耶稣说：我为审判到这世上来，叫不能看见的，可以看见；能看见的，反瞎了眼。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9:40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同他在那里的法利赛人听见这话，就说：难道我们也瞎了眼么？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9:41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耶稣对他们说：你们若瞎了眼，就没有罪了；但如今你们说我们能看见，所以你们的罪还在。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5944" y="876300"/>
            <a:ext cx="3273755" cy="33701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创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3:17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又对亚当说：你既听从妻子的话，吃了我所吩咐你不可吃的那树上的果子，地必为你的缘故受咒诅；你必终身劳苦纔能从地里得吃的。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3:18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地必给你长出荆棘和蒺藜来；你也要吃田间的菜蔬。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3:19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你必汗流满面纔得糊口，直到你归了土，因为你是从土而出的。你本是尘土，仍要归于尘土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。</a:t>
            </a:r>
            <a:endParaRPr lang="en-US" altLang="zh-CN" sz="1600" b="1" kern="0" dirty="0" smtClean="0">
              <a:solidFill>
                <a:schemeClr val="bg1"/>
              </a:solidFill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（创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3:14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耶和华　神对蛇说：你既作了这事，就必受咒诅，比一切的牲畜野兽更甚。你必用肚子行走，终身吃土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。）</a:t>
            </a:r>
            <a:endParaRPr lang="zh-CN" altLang="en-US" sz="1600" b="1" kern="0" dirty="0">
              <a:solidFill>
                <a:schemeClr val="bg1"/>
              </a:solidFill>
              <a:ea typeface="Microsoft YaHei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22" y="3695700"/>
            <a:ext cx="5721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9:6 </a:t>
            </a:r>
            <a:r>
              <a:rPr lang="zh-CN" altLang="en-US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耶稣说了这话，就吐唾沫在地上，用唾沫和泥抹在瞎子的眼睛上，</a:t>
            </a:r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9:7 </a:t>
            </a:r>
            <a:r>
              <a:rPr lang="zh-CN" altLang="en-US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对他说：你往西罗亚池子里去洗（西罗亚繙出来就是奉差遣）。他去一洗，回头就看见了。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4848880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</a:t>
            </a:r>
            <a:r>
              <a:rPr lang="zh-CN" altLang="en-US" sz="2800" b="1" dirty="0" smtClean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灵眼睛打开的第一步：承认肉</a:t>
            </a: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体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4109" y="0"/>
            <a:ext cx="85250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属灵视力 </a:t>
            </a:r>
            <a:r>
              <a:rPr lang="en-US" altLang="zh-CN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 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对基督的看见或认识</a:t>
            </a:r>
            <a:endParaRPr lang="zh-CN" altLang="en-US" sz="460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0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他们回答说：你全然生在罪孽中，还要教训我们么？于是把他赶出去了。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耶稣听说他们把他赶出去，后来遇见他，就说：你信神的儿子么？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他回答说：主阿，谁是神的儿子，叫我信他呢？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耶稣说：你已经看见他，现在和你说话的就是他。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他说：主阿，我信！就拜耶稣。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9:39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耶稣说：我为审判到这世上来，叫不能看见的，可以看见；能看见的，反瞎了眼。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9:40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同他在那里的法利赛人听见这话，就说：难道我们也瞎了眼么？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9:41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耶稣对他们说：你们若瞎了眼，就没有罪了；但如今你们说我们能看见，所以你们的罪还在。</a:t>
            </a:r>
          </a:p>
        </p:txBody>
      </p:sp>
      <p:sp>
        <p:nvSpPr>
          <p:cNvPr id="8" name="Rectangle 7"/>
          <p:cNvSpPr/>
          <p:nvPr/>
        </p:nvSpPr>
        <p:spPr>
          <a:xfrm>
            <a:off x="30622" y="3695700"/>
            <a:ext cx="5721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9:6 </a:t>
            </a:r>
            <a:r>
              <a:rPr lang="zh-CN" altLang="en-US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耶稣说了这话，就吐唾沫在地上，用唾沫和泥抹在瞎子的眼睛上，</a:t>
            </a:r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9:7 </a:t>
            </a:r>
            <a:r>
              <a:rPr lang="zh-CN" altLang="en-US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对他说：你往西罗亚池子里去洗（西罗亚繙出来就是奉差遣）。他去一洗，回头就看见了。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4848880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</a:t>
            </a:r>
            <a:r>
              <a:rPr lang="zh-CN" altLang="en-US" sz="2800" b="1" dirty="0" smtClean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灵眼睛打开的第一步：承认肉</a:t>
            </a: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体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638799" y="902854"/>
            <a:ext cx="3461623" cy="4583546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5706481" y="3689089"/>
            <a:ext cx="3361319" cy="1772349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294533" y="4538979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2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撒但的谎言：</a:t>
            </a:r>
            <a:endParaRPr lang="en-US" altLang="zh-CN" sz="2600" b="1" dirty="0" smtClean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defRPr/>
            </a:pP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你没有，你不行</a:t>
            </a:r>
            <a:endParaRPr lang="en-US" sz="22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8" name="Freeform 77"/>
          <p:cNvSpPr/>
          <p:nvPr/>
        </p:nvSpPr>
        <p:spPr>
          <a:xfrm rot="17911580" flipH="1">
            <a:off x="7755769" y="1525895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noFill/>
          <a:ln w="127000" cap="rnd" cmpd="sng" algn="ctr">
            <a:solidFill>
              <a:srgbClr val="FFFF00"/>
            </a:solidFill>
            <a:prstDash val="solid"/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635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Freeform 78"/>
          <p:cNvSpPr/>
          <p:nvPr/>
        </p:nvSpPr>
        <p:spPr>
          <a:xfrm rot="4189336">
            <a:off x="8191234" y="1260821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noFill/>
          <a:ln w="127000" cap="rnd" cmpd="sng" algn="ctr">
            <a:solidFill>
              <a:srgbClr val="FFFF00"/>
            </a:solidFill>
            <a:prstDash val="solid"/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635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Freeform 79"/>
          <p:cNvSpPr/>
          <p:nvPr/>
        </p:nvSpPr>
        <p:spPr>
          <a:xfrm rot="10564281">
            <a:off x="6079096" y="2193819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noFill/>
          <a:ln w="127000" cap="rnd" cmpd="sng" algn="ctr">
            <a:solidFill>
              <a:srgbClr val="0070C0"/>
            </a:solidFill>
            <a:prstDash val="solid"/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635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Freeform 80"/>
          <p:cNvSpPr/>
          <p:nvPr/>
        </p:nvSpPr>
        <p:spPr>
          <a:xfrm rot="7776592">
            <a:off x="8246352" y="2085355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noFill/>
          <a:ln w="127000" cap="rnd" cmpd="sng" algn="ctr">
            <a:solidFill>
              <a:srgbClr val="FFFF00"/>
            </a:solidFill>
            <a:prstDash val="solid"/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635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6487411" y="1622645"/>
            <a:ext cx="1972621" cy="2943671"/>
            <a:chOff x="6467829" y="2062363"/>
            <a:chExt cx="1972621" cy="2943671"/>
          </a:xfrm>
        </p:grpSpPr>
        <p:sp>
          <p:nvSpPr>
            <p:cNvPr id="83" name="Freeform 8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87" name="Freeform 8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noFill/>
              <a:ln w="254000" cap="rnd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肉体</a:t>
                </a:r>
                <a:endPara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85" name="Freeform 8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9" name="Freeform 88"/>
          <p:cNvSpPr/>
          <p:nvPr/>
        </p:nvSpPr>
        <p:spPr>
          <a:xfrm rot="10550135" flipH="1">
            <a:off x="7550214" y="1515510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noFill/>
          <a:ln w="190500" cap="rnd" cmpd="sng" algn="ctr">
            <a:solidFill>
              <a:srgbClr val="FFFF00"/>
            </a:solidFill>
            <a:prstDash val="solid"/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95250" h="952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656302" y="402679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缺乏</a:t>
            </a:r>
            <a:r>
              <a:rPr lang="en-US" altLang="zh-CN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lang="en-US" b="1" dirty="0"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 rot="19567995">
            <a:off x="7390083" y="1802983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解决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方法</a:t>
            </a:r>
            <a:r>
              <a:rPr lang="en-US" altLang="zh-CN" sz="1600" b="1" dirty="0" smtClean="0"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</a:p>
          <a:p>
            <a:pPr algn="ctr">
              <a:defRPr/>
            </a:pPr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（学业、成就）</a:t>
            </a:r>
            <a:endParaRPr lang="en-US" sz="1600" b="1" dirty="0"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2" name="Freeform 91"/>
          <p:cNvSpPr/>
          <p:nvPr/>
        </p:nvSpPr>
        <p:spPr>
          <a:xfrm rot="16200000" flipH="1" flipV="1">
            <a:off x="7858106" y="2656101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noFill/>
          <a:ln w="127000" cap="rnd" cmpd="sng" algn="ctr">
            <a:solidFill>
              <a:srgbClr val="7030A0"/>
            </a:solidFill>
            <a:prstDash val="solid"/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635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852572" y="418705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缺乏</a:t>
            </a:r>
            <a:r>
              <a:rPr lang="en-US" altLang="zh-CN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endParaRPr lang="en-US" b="1" dirty="0"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4" name="Freeform 93"/>
          <p:cNvSpPr/>
          <p:nvPr/>
        </p:nvSpPr>
        <p:spPr>
          <a:xfrm rot="17911580" flipH="1">
            <a:off x="6764589" y="2191454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noFill/>
          <a:ln w="190500" cap="rnd" cmpd="sng" algn="ctr">
            <a:solidFill>
              <a:srgbClr val="0070C0"/>
            </a:solidFill>
            <a:prstDash val="solid"/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95250" h="952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470259" y="389602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缺乏</a:t>
            </a:r>
            <a:r>
              <a:rPr lang="en-US" altLang="zh-CN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lang="en-US" b="1" dirty="0"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6" name="TextBox 95"/>
          <p:cNvSpPr txBox="1"/>
          <p:nvPr/>
        </p:nvSpPr>
        <p:spPr>
          <a:xfrm rot="1445963">
            <a:off x="5930882" y="2747231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解决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方法</a:t>
            </a:r>
            <a:r>
              <a:rPr lang="en-US" altLang="zh-CN" sz="1600" b="1" dirty="0" smtClean="0"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</a:p>
          <a:p>
            <a:pPr algn="ctr">
              <a:defRPr/>
            </a:pPr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（钱财）</a:t>
            </a:r>
            <a:endParaRPr lang="en-US" sz="1600" b="1" dirty="0"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7" name="Picture 10" descr="Image result for crow no background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395" y="949362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6" descr="Image result for crow no background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88202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Freeform 98"/>
          <p:cNvSpPr/>
          <p:nvPr/>
        </p:nvSpPr>
        <p:spPr>
          <a:xfrm rot="17052056">
            <a:off x="6583767" y="3153290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noFill/>
          <a:ln w="190500" cap="rnd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95250" h="952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0" name="Picture 10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35" y="1079441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Box 100"/>
          <p:cNvSpPr txBox="1"/>
          <p:nvPr/>
        </p:nvSpPr>
        <p:spPr>
          <a:xfrm rot="21294553">
            <a:off x="7526322" y="273828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解决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方法</a:t>
            </a:r>
            <a:r>
              <a:rPr lang="en-US" altLang="zh-CN" sz="1600" b="1" dirty="0" smtClean="0"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</a:p>
          <a:p>
            <a:pPr algn="ctr">
              <a:defRPr/>
            </a:pPr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（男女关系）</a:t>
            </a:r>
            <a:endParaRPr lang="en-US" sz="1600" b="1" dirty="0"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2" name="Freeform 101"/>
          <p:cNvSpPr/>
          <p:nvPr/>
        </p:nvSpPr>
        <p:spPr>
          <a:xfrm rot="17052056">
            <a:off x="7945704" y="3141697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noFill/>
          <a:ln w="190500" cap="rnd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95250" h="952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209620" y="2276048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600" b="1" dirty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自</a:t>
            </a:r>
            <a:r>
              <a:rPr lang="zh-CN" altLang="en-US" sz="26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endParaRPr lang="en-US" altLang="zh-CN" sz="2600" b="1" dirty="0" smtClean="0"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defRPr/>
            </a:pPr>
            <a:r>
              <a:rPr lang="zh-CN" altLang="en-US" sz="2600" b="1" dirty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依靠</a:t>
            </a:r>
            <a:endParaRPr lang="en-US" sz="2600" b="1" dirty="0"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4" name="Picture 16" descr="Image result for crow no background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390" y="3122433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4"/>
          <p:cNvSpPr txBox="1"/>
          <p:nvPr/>
        </p:nvSpPr>
        <p:spPr>
          <a:xfrm>
            <a:off x="5650622" y="339195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1600" b="1" dirty="0" smtClean="0"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希望别人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也</a:t>
            </a:r>
            <a:r>
              <a:rPr lang="zh-CN" altLang="en-US" sz="1600" b="1" dirty="0" smtClean="0"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不好</a:t>
            </a:r>
            <a:endParaRPr lang="en-US" sz="1600" b="1" dirty="0"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4109" y="0"/>
            <a:ext cx="85250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属灵视力 </a:t>
            </a:r>
            <a:r>
              <a:rPr lang="en-US" altLang="zh-CN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 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对基督的看见或认识</a:t>
            </a:r>
            <a:endParaRPr lang="zh-CN" altLang="en-US" sz="460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8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8" grpId="0" animBg="1"/>
      <p:bldP spid="79" grpId="0" animBg="1"/>
      <p:bldP spid="80" grpId="0" animBg="1"/>
      <p:bldP spid="81" grpId="0" animBg="1"/>
      <p:bldP spid="89" grpId="0" animBg="1"/>
      <p:bldP spid="90" grpId="0"/>
      <p:bldP spid="91" grpId="0"/>
      <p:bldP spid="92" grpId="0" animBg="1"/>
      <p:bldP spid="93" grpId="0"/>
      <p:bldP spid="94" grpId="0" animBg="1"/>
      <p:bldP spid="95" grpId="0"/>
      <p:bldP spid="96" grpId="0"/>
      <p:bldP spid="99" grpId="0" animBg="1"/>
      <p:bldP spid="101" grpId="0"/>
      <p:bldP spid="102" grpId="0" animBg="1"/>
      <p:bldP spid="103" grpId="0"/>
      <p:bldP spid="1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他们回答说：你全然生在罪孽中，还要教训我们么？于是把他赶出去了。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耶稣听说他们把他赶出去，后来遇见他，就说：你信神的儿子么？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他回答说：主阿，谁是神的儿子，叫我信他呢？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耶稣说：你已经看见他，现在和你说话的就是他。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他说：主阿，我信！就拜耶稣。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9:39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耶稣说：我为审判到这世上来，叫不能看见的，可以看见；能看见的，反瞎了眼。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9:40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同他在那里的法利赛人听见这话，就说：难道我们也瞎了眼么？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9:41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耶稣对他们说：你们若瞎了眼，就没有罪了；但如今你们说我们能看见，所以你们的罪还在。</a:t>
            </a:r>
          </a:p>
        </p:txBody>
      </p:sp>
      <p:sp>
        <p:nvSpPr>
          <p:cNvPr id="8" name="Rectangle 7"/>
          <p:cNvSpPr/>
          <p:nvPr/>
        </p:nvSpPr>
        <p:spPr>
          <a:xfrm>
            <a:off x="30622" y="3695700"/>
            <a:ext cx="5721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9:6 </a:t>
            </a:r>
            <a:r>
              <a:rPr lang="zh-CN" altLang="en-US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耶稣说了这话，就吐唾沫在地上，用唾沫和泥抹在瞎子的眼睛上，</a:t>
            </a:r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9:7 </a:t>
            </a:r>
            <a:r>
              <a:rPr lang="zh-CN" altLang="en-US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对他说：你往西罗亚池子里去洗（西罗亚繙出来就是奉差遣）。他去一洗，回头就看见了。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4848880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</a:t>
            </a:r>
            <a:r>
              <a:rPr lang="zh-CN" altLang="en-US" sz="2800" b="1" dirty="0" smtClean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灵眼睛打开的第一步：承认肉</a:t>
            </a: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体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4109" y="0"/>
            <a:ext cx="85250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属灵视力 </a:t>
            </a:r>
            <a:r>
              <a:rPr lang="en-US" altLang="zh-CN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 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对基督的看见或认识</a:t>
            </a:r>
            <a:endParaRPr lang="zh-CN" altLang="en-US" sz="460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913" y="3447493"/>
            <a:ext cx="3031511" cy="1696741"/>
          </a:xfrm>
          <a:prstGeom prst="rect">
            <a:avLst/>
          </a:prstGeom>
        </p:spPr>
      </p:pic>
      <p:pic>
        <p:nvPicPr>
          <p:cNvPr id="17" name="Picture 2" descr="http://image.sciencenet.cn/album/201206/02/164854mwaiamqawzb6swz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834" y="1001562"/>
            <a:ext cx="2860031" cy="225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59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他们回答说：你全然生在罪孽中，还要教训我们么？于是把他赶出去了。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耶稣听说他们把他赶出去，后来遇见他，就说：你信神的儿子么？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他回答说：主阿，谁是神的儿子，叫我信他呢？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耶稣说：你已经看见他，现在和你说话的就是他。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他说：主阿，我信！就拜耶稣。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9:39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耶稣说：我为审判到这世上来，叫不能看见的，可以看见；能看见的，反瞎了眼。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9:40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同他在那里的法利赛人听见这话，就说：难道我们也瞎了眼么？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9:41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耶稣对他们说：你们若瞎了眼，就没有罪了；但如今你们说我们能看见，所以你们的罪还在。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5944" y="876300"/>
            <a:ext cx="3273755" cy="43550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林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前</a:t>
            </a:r>
            <a:r>
              <a:rPr lang="en-US" altLang="zh-CN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15:45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经上也是这样记着说：首先的人亚当成了有灵（灵：或作血气）的活人；末后的亚当成了叫人活的灵。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15:46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但属灵的不在先，属血气的在先，以后纔有属灵的。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15:47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头一个人是出于地，乃属土；第二个人是出于天。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15:48 </a:t>
            </a:r>
            <a:r>
              <a:rPr lang="zh-CN" altLang="en-US" sz="1600" b="1" kern="0" dirty="0">
                <a:solidFill>
                  <a:srgbClr val="66FF99"/>
                </a:solidFill>
                <a:ea typeface="Microsoft YaHei" panose="020B0503020204020204" pitchFamily="34" charset="-122"/>
              </a:rPr>
              <a:t>那属土的怎样，凡属土的也就怎样；属天的怎样，凡属天的也就怎样。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15:49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我们既有属土的形状，将来也必有属天的形状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。</a:t>
            </a:r>
            <a:endParaRPr lang="en-US" altLang="zh-CN" sz="1600" b="1" kern="0" dirty="0" smtClean="0">
              <a:solidFill>
                <a:schemeClr val="bg1"/>
              </a:solidFill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路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9:23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耶稣又对众人说：若有人要跟从我，就当捨己，天天背起他的十字架来跟从我。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9:24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因为，凡要救自己生命（生命：或作灵魂；下同）的，必丧掉生命；凡为我丧掉生命的，必救了生命。</a:t>
            </a:r>
            <a:endParaRPr lang="zh-CN" altLang="en-US" sz="1600" b="1" kern="0" dirty="0">
              <a:solidFill>
                <a:schemeClr val="bg1"/>
              </a:solidFill>
              <a:ea typeface="Microsoft YaHei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22" y="3695700"/>
            <a:ext cx="5721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9:6 </a:t>
            </a:r>
            <a:r>
              <a:rPr lang="zh-CN" altLang="en-US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耶稣说了这话，就吐唾沫在地上，用唾沫和泥抹在瞎子的眼睛上，</a:t>
            </a:r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9:7 </a:t>
            </a:r>
            <a:r>
              <a:rPr lang="zh-CN" altLang="en-US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对他说：你往西罗亚池子里去洗（西罗亚繙出来就是奉差遣）。他去一洗，回头就看见了。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4109" y="0"/>
            <a:ext cx="85250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属灵视力 </a:t>
            </a:r>
            <a:r>
              <a:rPr lang="en-US" altLang="zh-CN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 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对基督的看见或认识</a:t>
            </a:r>
            <a:endParaRPr lang="zh-CN" altLang="en-US" sz="460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4848880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</a:t>
            </a:r>
            <a:r>
              <a:rPr lang="zh-CN" altLang="en-US" sz="2800" b="1" dirty="0" smtClean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灵眼睛打开的第一步：承认肉</a:t>
            </a: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体</a:t>
            </a:r>
          </a:p>
        </p:txBody>
      </p:sp>
    </p:spTree>
    <p:extLst>
      <p:ext uri="{BB962C8B-B14F-4D97-AF65-F5344CB8AC3E}">
        <p14:creationId xmlns:p14="http://schemas.microsoft.com/office/powerpoint/2010/main" val="369494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他们回答说：你全然生在罪孽中，还要教训我们么？于是把他赶出去了。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耶稣听说他们把他赶出去，后来遇见他，就说：你信神的儿子么？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他回答说：主阿，谁是神的儿子，叫我信他呢？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耶稣说：你已经看见他，现在和你说话的就是他。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他说：主阿，我信！就拜耶稣。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9:39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耶稣说：我为审判到这世上来，叫不能看见的，可以看见；能看见的，反瞎了眼。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9:40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同他在那里的法利赛人听见这话，就说：难道我们也瞎了眼么？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9:41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耶稣对他们说：你们若瞎了眼，就没有罪了；但如今你们说我们能看见，所以你们的罪还在。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5944" y="876300"/>
            <a:ext cx="3273755" cy="46782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太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18:3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说：我实在告诉你们，你们若不回转，变成小孩子的样式，断不得进天国。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18:4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所以，凡自己谦卑象这小孩子的，他在天国里就是最大的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。</a:t>
            </a:r>
            <a:endParaRPr lang="en-US" altLang="zh-CN" sz="1600" b="1" kern="0" dirty="0" smtClean="0">
              <a:solidFill>
                <a:schemeClr val="bg1"/>
              </a:solidFill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路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18:16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耶稣却叫他们来，说：让小孩子到我这里来，不要禁止他们；因为在神国的正是这样的人。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18:17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我实在告诉你们，凡要承受神国的，若不象小孩子，断不能进去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。</a:t>
            </a:r>
            <a:endParaRPr lang="en-US" altLang="zh-CN" sz="1600" b="1" kern="0" dirty="0" smtClean="0">
              <a:solidFill>
                <a:schemeClr val="bg1"/>
              </a:solidFill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弗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4:13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直等到我们众人在真道上同归于一，认识神的儿子，得以长大成人，满有基督长成的身量，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4:14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使我们不再作小孩子，中了人的诡计和欺骗的法术，被一切异教之风摇动，飘来飘去，就随从各样的异端；</a:t>
            </a:r>
          </a:p>
        </p:txBody>
      </p:sp>
      <p:sp>
        <p:nvSpPr>
          <p:cNvPr id="8" name="Rectangle 7"/>
          <p:cNvSpPr/>
          <p:nvPr/>
        </p:nvSpPr>
        <p:spPr>
          <a:xfrm>
            <a:off x="30622" y="3695700"/>
            <a:ext cx="5721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9:6 </a:t>
            </a:r>
            <a:r>
              <a:rPr lang="zh-CN" altLang="en-US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耶稣说了这话，就吐唾沫在地上，用唾沫和泥抹在瞎子的眼睛上，</a:t>
            </a:r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9:7 </a:t>
            </a:r>
            <a:r>
              <a:rPr lang="zh-CN" altLang="en-US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对他说：你往西罗亚池子里去洗（西罗亚繙出来就是奉差遣）。他去一洗，回头就看见了。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4848880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</a:t>
            </a:r>
            <a:r>
              <a:rPr lang="zh-CN" altLang="en-US" sz="2800" b="1" dirty="0" smtClean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灵眼睛打开的第一步：承认肉</a:t>
            </a: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体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4109" y="0"/>
            <a:ext cx="85250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属灵视力 </a:t>
            </a:r>
            <a:r>
              <a:rPr lang="en-US" altLang="zh-CN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 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对基督的看见或认识</a:t>
            </a:r>
            <a:endParaRPr lang="zh-CN" altLang="en-US" sz="460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他们回答说：你全然生在罪孽中，还要教训我们么？于是把他赶出去了。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耶稣听说他们把他赶出去，后来遇见他，就说：你信神的儿子么？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他回答说：主阿，谁是神的儿子，叫我信他呢？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耶稣说：你已经看见他，现在和你说话的就是他。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他说：主阿，我信！就拜耶稣。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9:39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耶稣说：我为审判到这世上来，叫不能看见的，可以看见；能看见的，反瞎了眼。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9:40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同他在那里的法利赛人听见这话，就说：难道我们也瞎了眼么？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9:41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耶稣对他们说：你们若瞎了眼，就没有罪了；但如今你们说我们能看见，所以你们的罪还在。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5944" y="876300"/>
            <a:ext cx="3273755" cy="46782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太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18:3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说：我实在告诉你们，你们若不回转，变成小孩子的样式，断不得进天国。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18:4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所以，凡自己谦卑象这小孩子的，他在天国里就是最大的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。</a:t>
            </a:r>
            <a:endParaRPr lang="en-US" altLang="zh-CN" sz="1600" b="1" kern="0" dirty="0" smtClean="0">
              <a:solidFill>
                <a:schemeClr val="bg1"/>
              </a:solidFill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路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18:16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耶稣却叫他们来，说：让小孩子到我这里来，不要禁止他们；因为在神国的正是这样的人。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18:17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我实在告诉你们，凡要承受神国的，若不象小孩子，断不能进去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。</a:t>
            </a:r>
            <a:endParaRPr lang="en-US" altLang="zh-CN" sz="1600" b="1" kern="0" dirty="0" smtClean="0">
              <a:solidFill>
                <a:schemeClr val="bg1"/>
              </a:solidFill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弗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4:13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直等到我们众人在真道上同归于一，认识神的儿子，得以长大成人，满有基督长成的身量，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4:14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使我们不再作小孩子，中了人的诡计和欺骗的法术，被一切异教之风摇动，飘来飘去，就随从各样的异端；</a:t>
            </a:r>
          </a:p>
        </p:txBody>
      </p:sp>
      <p:sp>
        <p:nvSpPr>
          <p:cNvPr id="8" name="Rectangle 7"/>
          <p:cNvSpPr/>
          <p:nvPr/>
        </p:nvSpPr>
        <p:spPr>
          <a:xfrm>
            <a:off x="30622" y="3695700"/>
            <a:ext cx="5721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9:6 </a:t>
            </a:r>
            <a:r>
              <a:rPr lang="zh-CN" altLang="en-US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耶稣说了这话，就吐唾沫在地上，用唾沫和泥抹在瞎子的眼睛上，</a:t>
            </a:r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9:7 </a:t>
            </a:r>
            <a:r>
              <a:rPr lang="zh-CN" altLang="en-US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对他说：你往西罗亚池子里去洗（西罗亚繙出来就是奉差遣）。他去一洗，回头就看见了。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4848880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</a:t>
            </a:r>
            <a:r>
              <a:rPr lang="zh-CN" altLang="en-US" sz="2800" b="1" dirty="0" smtClean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灵眼睛打开的第二</a:t>
            </a: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步</a:t>
            </a:r>
            <a:r>
              <a:rPr lang="zh-CN" altLang="en-US" sz="2800" b="1" dirty="0" smtClean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：分清肉</a:t>
            </a: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体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4109" y="0"/>
            <a:ext cx="85250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属灵视力 </a:t>
            </a:r>
            <a:r>
              <a:rPr lang="en-US" altLang="zh-CN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 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对基督的看见或认识</a:t>
            </a:r>
            <a:endParaRPr lang="zh-CN" altLang="en-US" sz="460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5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他们回答说：你全然生在罪孽中，还要教训我们么？于是把他赶出去了。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耶稣听说他们把他赶出去，后来遇见他，就说：你信神的儿子么？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他回答说：主阿，谁是神的儿子，叫我信他呢？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耶稣说：你已经看见他，现在和你说话的就是他。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他说：主阿，我信！就拜耶稣。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9:39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耶稣说：我为审判到这世上来，叫不能看见的，可以看见；能看见的，反瞎了眼。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9:40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同他在那里的法利赛人听见这话，就说：难道我们也瞎了眼么？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9:41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耶稣对他们说：你们若瞎了眼，就没有罪了；但如今你们说我们能看见，所以你们的罪还在。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5944" y="876300"/>
            <a:ext cx="3273755" cy="1815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加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5:16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我说，你们当顺着圣灵而行，就不放纵肉体的情慾了。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5:17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因为情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慾（</a:t>
            </a:r>
            <a:r>
              <a:rPr lang="en-US" altLang="zh-CN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flesh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）和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圣灵相争，圣灵和情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慾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（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flesh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）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相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争，这两个是彼此相敌，使你们不能做所愿意做的。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5:18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但你们若被圣灵引导，就不在律法以下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。</a:t>
            </a:r>
            <a:endParaRPr lang="zh-CN" altLang="en-US" sz="1600" b="1" kern="0" dirty="0">
              <a:solidFill>
                <a:schemeClr val="bg1"/>
              </a:solidFill>
              <a:ea typeface="Microsoft YaHei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22" y="3695700"/>
            <a:ext cx="5721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9:6 </a:t>
            </a:r>
            <a:r>
              <a:rPr lang="zh-CN" altLang="en-US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耶稣说了这话，就吐唾沫在地上，用唾沫和泥抹在瞎子的眼睛上，</a:t>
            </a:r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9:7 </a:t>
            </a:r>
            <a:r>
              <a:rPr lang="zh-CN" altLang="en-US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对他说：你往西罗亚池子里去洗（西罗亚繙出来就是奉差遣）。他去一洗，回头就看见了。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4848880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</a:t>
            </a:r>
            <a:r>
              <a:rPr lang="zh-CN" altLang="en-US" sz="2800" b="1" dirty="0" smtClean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灵眼睛打开的第二</a:t>
            </a: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步</a:t>
            </a:r>
            <a:r>
              <a:rPr lang="zh-CN" altLang="en-US" sz="2800" b="1" dirty="0" smtClean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：分清肉</a:t>
            </a: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体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534" y="4277371"/>
            <a:ext cx="3432663" cy="10606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sp>
        <p:nvSpPr>
          <p:cNvPr id="14" name="TextBox 13"/>
          <p:cNvSpPr txBox="1"/>
          <p:nvPr/>
        </p:nvSpPr>
        <p:spPr>
          <a:xfrm>
            <a:off x="314109" y="0"/>
            <a:ext cx="85250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属灵视力 </a:t>
            </a:r>
            <a:r>
              <a:rPr lang="en-US" altLang="zh-CN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 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对基督的看见或认识</a:t>
            </a:r>
            <a:endParaRPr lang="zh-CN" altLang="en-US" sz="460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他们回答说：你全然生在罪孽中，还要教训我们么？于是把他赶出去了。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耶稣听说他们把他赶出去，后来遇见他，就说：你信神的儿子么？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他回答说：主阿，谁是神的儿子，叫我信他呢？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耶稣说：你已经看见他，现在和你说话的就是他。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他说：主阿，我信！就拜耶稣。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9:39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耶稣说：我为审判到这世上来，叫不能看见的，可以看见；能看见的，反瞎了眼。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9:40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同他在那里的法利赛人听见这话，就说：难道我们也瞎了眼么？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9:41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耶稣对他们说：你们若瞎了眼，就没有罪了；但如今你们说我们能看见，所以你们的罪还在。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5944" y="876300"/>
            <a:ext cx="3273755" cy="32932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加</a:t>
            </a:r>
            <a:r>
              <a:rPr lang="en-US" altLang="zh-CN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5:19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情慾的事都是显而易见的，就如姦淫、污秽、邪蕩、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5:20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拜偶象、邪术、仇恨、争竞、忌恨、恼怒、结党、纷争、异端、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5:21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嫉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妒、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醉酒、荒宴等类。我从前告诉你们，现在又告诉你们，行这样事的人必不能承受神的国。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5:22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圣灵所结的果子，就是仁爱、喜乐、和平、忍耐、恩慈、良善、信实、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5:23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温柔、节制。这样的事没有律法禁止。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5:24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凡属基督耶稣的人，是已经把肉体连肉体的邪情私慾同钉在十字架上了。</a:t>
            </a:r>
          </a:p>
        </p:txBody>
      </p:sp>
      <p:sp>
        <p:nvSpPr>
          <p:cNvPr id="8" name="Rectangle 7"/>
          <p:cNvSpPr/>
          <p:nvPr/>
        </p:nvSpPr>
        <p:spPr>
          <a:xfrm>
            <a:off x="30622" y="3695700"/>
            <a:ext cx="5721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9:6 </a:t>
            </a:r>
            <a:r>
              <a:rPr lang="zh-CN" altLang="en-US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耶稣说了这话，就吐唾沫在地上，用唾沫和泥抹在瞎子的眼睛上，</a:t>
            </a:r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9:7 </a:t>
            </a:r>
            <a:r>
              <a:rPr lang="zh-CN" altLang="en-US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对他说：你往西罗亚池子里去洗（西罗亚繙出来就是奉差遣）。他去一洗，回头就看见了。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4848880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</a:t>
            </a:r>
            <a:r>
              <a:rPr lang="zh-CN" altLang="en-US" sz="2800" b="1" dirty="0" smtClean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灵眼睛打开的第二</a:t>
            </a: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步</a:t>
            </a:r>
            <a:r>
              <a:rPr lang="zh-CN" altLang="en-US" sz="2800" b="1" dirty="0" smtClean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：分清肉</a:t>
            </a: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体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534" y="4277371"/>
            <a:ext cx="3432663" cy="10606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sp>
        <p:nvSpPr>
          <p:cNvPr id="16" name="TextBox 15"/>
          <p:cNvSpPr txBox="1"/>
          <p:nvPr/>
        </p:nvSpPr>
        <p:spPr>
          <a:xfrm>
            <a:off x="314109" y="0"/>
            <a:ext cx="85250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属灵视力 </a:t>
            </a:r>
            <a:r>
              <a:rPr lang="en-US" altLang="zh-CN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 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对基督的看见或认识</a:t>
            </a:r>
            <a:endParaRPr lang="zh-CN" altLang="en-US" sz="460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2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他们回答说：你全然生在罪孽中，还要教训我们么？于是把他赶出去了。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耶稣听说他们把他赶出去，后来遇见他，就说：你信神的儿子么？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他回答说：主阿，谁是神的儿子，叫我信他呢？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耶稣说：你已经看见他，现在和你说话的就是他。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他说：主阿，我信！就拜耶稣。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9:39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耶稣说：我为审判到这世上来，叫不能看见的，可以看见；能看见的，反瞎了眼。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9:40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同他在那里的法利赛人听见这话，就说：难道我们也瞎了眼么？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9:41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耶稣对他们说：你们若瞎了眼，就没有罪了；但如今你们说我们能看见，所以你们的罪还在。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5944" y="876300"/>
            <a:ext cx="3273755" cy="41088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林后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10:12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因为我们不敢将自己和那自荐的人同列相比。他们用自己度量自己，用自己比较自己，乃是不通达的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。</a:t>
            </a:r>
            <a:endParaRPr lang="en-US" altLang="zh-CN" sz="1600" b="1" kern="0" dirty="0" smtClean="0">
              <a:solidFill>
                <a:schemeClr val="bg1"/>
              </a:solidFill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罗</a:t>
            </a:r>
            <a:r>
              <a:rPr lang="en-US" altLang="zh-CN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7:19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故此，我所愿意的善，我反不做；我所不愿意的恶，我倒去做。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7:20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若我去做所不愿意做的，就不是我做的，乃是住在我里头的罪做的。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7:21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我觉得有个律，就是我愿意为善的时候，便有恶与我同在。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7:22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因为按着我里面的意思（原文是人），我是喜欢神的律；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7:23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但我觉得肢体中另有个律和我心中的律交战，把我掳去，叫我附从那肢体中犯罪的律。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7:24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我真是苦阿！谁能救我脱离这取死的身体呢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？</a:t>
            </a:r>
            <a:endParaRPr lang="zh-CN" altLang="en-US" sz="1600" b="1" kern="0" dirty="0">
              <a:solidFill>
                <a:schemeClr val="bg1"/>
              </a:solidFill>
              <a:ea typeface="Microsoft YaHei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22" y="3695700"/>
            <a:ext cx="5721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9:6 </a:t>
            </a:r>
            <a:r>
              <a:rPr lang="zh-CN" altLang="en-US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耶稣说了这话，就吐唾沫在地上，用唾沫和泥抹在瞎子的眼睛上，</a:t>
            </a:r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9:7 </a:t>
            </a:r>
            <a:r>
              <a:rPr lang="zh-CN" altLang="en-US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对他说：你往西罗亚池子里去洗（西罗亚繙出来就是奉差遣）。他去一洗，回头就看见了。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4848880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</a:t>
            </a:r>
            <a:r>
              <a:rPr lang="zh-CN" altLang="en-US" sz="2800" b="1" dirty="0" smtClean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灵眼睛打开的第二</a:t>
            </a: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步</a:t>
            </a:r>
            <a:r>
              <a:rPr lang="zh-CN" altLang="en-US" sz="2800" b="1" dirty="0" smtClean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：分清肉</a:t>
            </a: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体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4109" y="0"/>
            <a:ext cx="85250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属灵视力 </a:t>
            </a:r>
            <a:r>
              <a:rPr lang="en-US" altLang="zh-CN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 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对基督的看见或认识</a:t>
            </a:r>
            <a:endParaRPr lang="zh-CN" altLang="en-US" sz="460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3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他们回答说：你全然生在罪孽中，还要教训我们么？于是把他赶出去了。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耶稣听说他们把他赶出去，后来遇见他，就说：你信神的儿子么？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他回答说：主阿，谁是神的儿子，叫我信他呢？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耶稣说：你已经看见他，现在和你说话的就是他。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他说：主阿，我信！就拜耶稣。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9:39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耶稣说：我为审判到这世上来，叫不能看见的，可以看见；能看见的，反瞎了眼。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9:40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同他在那里的法利赛人听见这话，就说：难道我们也瞎了眼么？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9:41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耶稣对他们说：你们若瞎了眼，就没有罪了；但如今你们说我们能看见，所以你们的罪还在。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5944" y="876300"/>
            <a:ext cx="3273755" cy="41088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林后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10:12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因为我们不敢将自己和那自荐的人同列相比。他们用自己度量自己，用自己比较自己，乃是不通达的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。</a:t>
            </a:r>
            <a:endParaRPr lang="en-US" altLang="zh-CN" sz="1600" b="1" kern="0" dirty="0" smtClean="0">
              <a:solidFill>
                <a:schemeClr val="bg1"/>
              </a:solidFill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罗</a:t>
            </a:r>
            <a:r>
              <a:rPr lang="en-US" altLang="zh-CN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7:19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故此，我所愿意的善，我反不做；我所不愿意的恶，我倒去做。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7:20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若我去做所不愿意做的，就不是我做的，乃是住在我里头的罪做的。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7:21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我觉得有个律，就是我愿意为善的时候，便有恶与我同在。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7:22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因为按着我里面的意思（原文是人），我是喜欢神的律；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7:23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但我觉得肢体中另有个律和我心中的律交战，把我掳去，叫我附从那肢体中犯罪的律。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7:24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我真是苦阿！谁能救我脱离这取死的身体呢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？</a:t>
            </a:r>
            <a:endParaRPr lang="zh-CN" altLang="en-US" sz="1600" b="1" kern="0" dirty="0">
              <a:solidFill>
                <a:schemeClr val="bg1"/>
              </a:solidFill>
              <a:ea typeface="Microsoft YaHei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22" y="3695700"/>
            <a:ext cx="5721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9:6 </a:t>
            </a:r>
            <a:r>
              <a:rPr lang="zh-CN" altLang="en-US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耶稣说了这话，就吐唾沫在地上，用唾沫和泥抹在瞎子的眼睛上，</a:t>
            </a:r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9:7 </a:t>
            </a:r>
            <a:r>
              <a:rPr lang="zh-CN" altLang="en-US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对他说：你往西罗亚池子里去洗（西罗亚繙出来就是奉差遣）。他去一洗，回头就看见了。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4848880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</a:t>
            </a:r>
            <a:r>
              <a:rPr lang="zh-CN" altLang="en-US" sz="2800" b="1" dirty="0" smtClean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灵眼睛打开的第三步：脱离肉</a:t>
            </a: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体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4109" y="0"/>
            <a:ext cx="85250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属灵视力 </a:t>
            </a:r>
            <a:r>
              <a:rPr lang="en-US" altLang="zh-CN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 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对基督的看见或认识</a:t>
            </a:r>
            <a:endParaRPr lang="zh-CN" altLang="en-US" sz="460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87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耶稣回答说： 「凡喝这水的还要再渴；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4:14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人若喝我所赐的水就永远不渴。我所赐的水要在他里头成为泉源，直涌到永生。」</a:t>
            </a:r>
          </a:p>
          <a:p>
            <a:pPr lvl="0"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7:37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节期的末日，就是最大之日，耶稣站着高声说：人若渴了，可以到我这里来喝。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7:38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信我的人就如经上所说：从他腹中要流出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活水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的江河来。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7:39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耶稣这话是指着信他之人要受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圣灵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说的。那时还没有赐下圣灵来，因为耶稣尚未得着荣耀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50" b="1" dirty="0" smtClean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时候将到，如今就是了，那真正拜父的，要用心灵和诚实拜他，因为父要这样的人拜他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But the hour is coming, and now is, when the true worshipers will worship the Father in spirit and truth; for the Father is seeking such to worship Him. 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4:24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神是个灵（或无个字），所以拜他的必须用心灵和诚实拜他。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」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God </a:t>
            </a:r>
            <a:r>
              <a:rPr lang="en-US" altLang="zh-CN" sz="1750" b="1" i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is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Spirit, and those who worship Him must 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worship in spirit and </a:t>
            </a:r>
            <a:r>
              <a:rPr lang="en-US" altLang="zh-CN" sz="175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truth.</a:t>
            </a:r>
            <a:endParaRPr lang="zh-CN" altLang="en-US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t="7248" r="1723" b="10221"/>
          <a:stretch/>
        </p:blipFill>
        <p:spPr>
          <a:xfrm>
            <a:off x="5742062" y="1053489"/>
            <a:ext cx="3227462" cy="18877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715000" y="4046428"/>
            <a:ext cx="3273755" cy="15542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渴</a:t>
            </a:r>
            <a:r>
              <a:rPr lang="zh-CN" altLang="en-US" sz="2000" b="1" kern="0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慕</a:t>
            </a:r>
            <a:r>
              <a:rPr lang="zh-CN" altLang="en-US" sz="20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寻求神（的满足）</a:t>
            </a:r>
            <a:endParaRPr lang="en-US" altLang="zh-CN" sz="2000" b="1" kern="0" dirty="0" smtClean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看重</a:t>
            </a:r>
            <a:r>
              <a:rPr lang="zh-CN" altLang="en-US" sz="2000" b="1" kern="0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2000" b="1" kern="0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value/honor</a:t>
            </a:r>
            <a:r>
              <a:rPr lang="zh-CN" altLang="en-US" sz="20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）神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认识灵里与基督的合一</a:t>
            </a:r>
            <a:endParaRPr lang="en-US" altLang="zh-CN" sz="2000" b="1" kern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来到神面前</a:t>
            </a:r>
            <a:endParaRPr lang="zh-CN" altLang="en-US" sz="2000" b="1" kern="0" dirty="0">
              <a:ea typeface="Microsoft YaHei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1806" y="3238500"/>
            <a:ext cx="3562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敬</a:t>
            </a:r>
            <a:r>
              <a:rPr lang="zh-CN" altLang="en-US" sz="4000" b="1" dirty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拜</a:t>
            </a: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</a:t>
            </a:r>
            <a:r>
              <a:rPr lang="en-US" altLang="zh-CN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</a:t>
            </a: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饮活水</a:t>
            </a:r>
            <a:endParaRPr lang="zh-CN" altLang="en-US" sz="4000" b="1" dirty="0">
              <a:ln w="12700">
                <a:solidFill>
                  <a:schemeClr val="bg1"/>
                </a:solidFill>
              </a:ln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饮料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755944" y="876300"/>
            <a:ext cx="3273755" cy="48474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罗</a:t>
            </a:r>
            <a:r>
              <a:rPr lang="en-US" altLang="zh-CN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7:25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感谢神，靠着我们的主耶稣基督就能脱离了。这样看来，我以内心顺服神的律，我肉体却顺服罪的律了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。</a:t>
            </a:r>
            <a:endParaRPr lang="en-US" altLang="zh-CN" sz="1600" b="1" kern="0" dirty="0" smtClean="0">
              <a:solidFill>
                <a:schemeClr val="bg1"/>
              </a:solidFill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罗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8:1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如今，那些在基督耶稣里的就不定罪了。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8:2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因为赐生命圣灵的律，在基督耶稣里释放了我，使我脱离罪和死的律了。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8:3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律法既因肉体软弱，有所不能行的，神就差遣自己的儿子，成为罪身的形状，作了赎罪祭，在肉体中定了罪案，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8:4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使律法的义成就在我们这不随从肉体、只随从圣灵的人身上。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8:5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因为随从肉体的人体贴肉体的事，随从圣灵的人体贴圣灵的事。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8:6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体贴肉体的，就是死；体贴圣灵的，乃是生命、平安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。</a:t>
            </a:r>
            <a:r>
              <a:rPr lang="en-US" altLang="zh-CN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8:7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原来体贴肉体的，就是与神为仇；因为不服神的律法，也是不能服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，</a:t>
            </a:r>
            <a:endParaRPr lang="zh-CN" altLang="en-US" sz="1600" b="1" kern="0" dirty="0">
              <a:solidFill>
                <a:schemeClr val="bg1"/>
              </a:solidFill>
              <a:ea typeface="Microsoft YaHei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044" y="800100"/>
            <a:ext cx="5715001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他们回答说：你全然生在罪孽中，还要教训我们么？于是把他赶出去了。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耶稣听说他们把他赶出去，后来遇见他，就说：你信神的儿子么？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他回答说：主阿，谁是神的儿子，叫我信他呢？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耶稣说：你已经看见他，现在和你说话的就是他。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他说：主阿，我信！就拜耶稣。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9:39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耶稣说：我为审判到这世上来，叫不能看见的，可以看见；能看见的，反瞎了眼。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9:40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同他在那里的法利赛人听见这话，就说：难道我们也瞎了眼么？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9:41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耶稣对他们说：你们若瞎了眼，就没有罪了；但如今你们说我们能看见，所以你们的罪还在。</a:t>
            </a:r>
          </a:p>
        </p:txBody>
      </p:sp>
      <p:sp>
        <p:nvSpPr>
          <p:cNvPr id="8" name="Rectangle 7"/>
          <p:cNvSpPr/>
          <p:nvPr/>
        </p:nvSpPr>
        <p:spPr>
          <a:xfrm>
            <a:off x="30622" y="3695700"/>
            <a:ext cx="5721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9:6 </a:t>
            </a:r>
            <a:r>
              <a:rPr lang="zh-CN" altLang="en-US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耶稣说了这话，就吐唾沫在地上，用唾沫和泥抹在瞎子的眼睛上，</a:t>
            </a:r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9:7 </a:t>
            </a:r>
            <a:r>
              <a:rPr lang="zh-CN" altLang="en-US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对他说：你往西罗亚池子里去洗（西罗亚繙出来就是奉差遣）。他去一洗，回头就看见了。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4848880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</a:t>
            </a:r>
            <a:r>
              <a:rPr lang="zh-CN" altLang="en-US" sz="2800" b="1" dirty="0" smtClean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灵眼睛打开的第三步：脱离肉</a:t>
            </a: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体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4109" y="0"/>
            <a:ext cx="85250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属灵视力 </a:t>
            </a:r>
            <a:r>
              <a:rPr lang="en-US" altLang="zh-CN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 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对基督的看见或认识</a:t>
            </a:r>
            <a:endParaRPr lang="zh-CN" altLang="en-US" sz="460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8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6:32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耶稣说：我实实在在的告诉你们，那从天上来的粮不是摩西赐给你们的，乃是我父将天上来的真粮赐给你们。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因为神的粮就是那从天上降下来、赐生命给世界的。</a:t>
            </a:r>
            <a:endParaRPr lang="en-US" altLang="zh-CN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6:48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我就是生命的粮。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6:49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你们的祖宗在旷野吃过吗哪，还是死了。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6:50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这是从天上降下来的粮，叫人吃了就不死。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6:51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我是从天上降下来生命的粮；人若吃这粮，就必永远活着。我所要赐的粮就是我的肉，为世人之生命所赐的。</a:t>
            </a:r>
            <a:endParaRPr lang="en-US" altLang="zh-CN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耶稣说：我实实在在的告诉你们，你们若不吃人子的肉，不喝人子的血，就没有生命在你们里面。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6:54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吃我肉、喝我血的人就有永生，在末日我要叫他复活。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6:55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我的肉真是可吃的，我的血真是可喝的。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6:56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吃我肉、喝我血的人常在我里面，我也常在他里面。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3999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属灵人的食物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952" y="4848880"/>
            <a:ext cx="5513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成过肉身的道</a:t>
            </a:r>
            <a:r>
              <a:rPr lang="en-US" altLang="zh-CN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</a:t>
            </a: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属灵食物 </a:t>
            </a:r>
            <a:r>
              <a:rPr lang="en-US" altLang="zh-CN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(rhema)</a:t>
            </a:r>
            <a:endParaRPr lang="zh-CN" altLang="en-US" sz="2800" b="1" dirty="0">
              <a:ln w="12700">
                <a:noFill/>
              </a:ln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79090" y="3314700"/>
            <a:ext cx="3273755" cy="19389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zh-CN" altLang="en-US" sz="2100" b="1" kern="0" dirty="0" smtClean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吗哪（属灵食物）的特点</a:t>
            </a:r>
            <a:endParaRPr lang="en-US" altLang="zh-CN" sz="2100" b="1" kern="0" dirty="0" smtClean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使新人成长，预备好进迦南地（活在基督里）</a:t>
            </a:r>
            <a:endParaRPr lang="en-US" altLang="zh-CN" sz="2100" b="1" kern="0" dirty="0" smtClean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00" b="1" kern="0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在旷野里的属灵食物</a:t>
            </a:r>
            <a:endParaRPr lang="en-US" altLang="zh-CN" sz="2100" b="1" kern="0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100" b="1" kern="0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旷野里神迹的来</a:t>
            </a:r>
            <a:r>
              <a:rPr lang="zh-CN" altLang="en-US" sz="21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源</a:t>
            </a:r>
            <a:endParaRPr lang="en-US" altLang="zh-CN" sz="2100" b="1" kern="0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Picture 4" descr="Image result for mann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045" y="1181100"/>
            <a:ext cx="3197555" cy="180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77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耶稣过去的时候，看见一个人生来是瞎眼的。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门徒问耶稣说：拉比，这人生来是瞎眼的，是谁犯了罪？是这人呢？是他父母呢？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耶稣回答说：也不是这人犯了罪，也不是他父母犯了罪，是要在他身上显出神的作为来。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趁着白日，我们必须做那差我来者的工；黑夜将到，就没有人能做工了。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我在世上的时候，是世上的光。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9:6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耶稣说了这话，就吐唾沫在地上，用唾沫和泥抹在瞎子的眼睛上，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9:7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对他说：你往西罗亚池子里去洗（西罗亚繙出来就是奉差遣）。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他去一洗，回头就看见了。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他的邻舍和那素常见他是讨饭的，就说：这不是那从前坐着讨饭的人么？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有人说：是他；又有人说；不是，却是象他。他自己说：是我。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9:10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他们对他说：你的眼睛是怎么开的呢？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9:11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他回答说：有一个人，名叫耶稣，他和泥抹我的眼睛，对我说：你往西罗亚池子去洗。我去一洗，就看见了。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9:12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他们说：那个人在那里？他说：我不知道。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0714" y="0"/>
            <a:ext cx="254428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属灵视力</a:t>
            </a:r>
            <a:endParaRPr lang="zh-CN" altLang="en-US" sz="460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240" y="1104900"/>
            <a:ext cx="3020513" cy="1553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240" y="3162300"/>
            <a:ext cx="3020513" cy="171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670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9:13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他们把从前瞎眼的人带到法利赛人那里。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9:14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耶稣和泥开他眼睛的日子是安息日。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9:15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法利赛人也问他是怎么得看见的。瞎子对他们说：他把泥抹在我的眼睛上，我去一洗，就看见了。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9:16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法利赛人中有的说：这个人不是从神来的，因为他不守安息日。又有人说：一个罪人怎能行这样的神蹟呢？他们就起了纷争。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9:17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他们又对瞎子说：他既然开了你的眼睛，你说他是怎样的人呢？他说：是个先知。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9:18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犹太人不信他从前是瞎眼，后来能看见的，等到叫了他的父母来，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9:19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问他们说：这是你们的儿子么？你们说他生来是瞎眼的，如今怎么能看见了呢？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他父母回答说：他是我们的儿子，生来就瞎眼，这是我们知道的。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至于他如今怎么能看见，我们却不知道；是谁开了他的眼睛，我们也不知道。他已经成了人，你们问他罢，他自己必能说。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他父母说这话，是怕犹太人；因为犹太人已经商议定了，若有认耶稣是基督的，要把他赶出会堂。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因此他父母说：他已经成了人，你们问他罢。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4583"/>
          <a:stretch/>
        </p:blipFill>
        <p:spPr>
          <a:xfrm>
            <a:off x="5954240" y="1118657"/>
            <a:ext cx="3020513" cy="15864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241" y="3207436"/>
            <a:ext cx="3031511" cy="16967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70714" y="0"/>
            <a:ext cx="254428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属灵视力</a:t>
            </a:r>
            <a:endParaRPr lang="zh-CN" altLang="en-US" sz="460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所以法利赛人第二次叫了那从前瞎眼的人来，对他说：你该将荣耀归给神，我们知道这人是个罪人。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他说：他是个罪人不是，我不知道；有一件事我知道，从前我是眼瞎的，如今能看见了。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他们就问他说：他向你做甚么？是怎么开了你的眼睛呢？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他回答说：我方纔告诉你们，你们不听，为甚么又要听呢？莫非你们也要作他的门徒么？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他们就骂他说：你是他的门徒；我们是摩西的门徒。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神对摩西说话是我们知道的；只是这个人，我们不知道他从那里来！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那人回答说：他开了我的眼睛，你们竟不知道他从那里来，这真是奇怪！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我们知道神不听罪人，唯有敬奉神、遵行他旨意的，神纔听他。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从创世以来，未曾听见有人把生来是瞎子的眼睛开了。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这人若不是从神来的，甚么也不能做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175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240" y="1562100"/>
            <a:ext cx="3020512" cy="1811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70714" y="0"/>
            <a:ext cx="254428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属灵视力</a:t>
            </a:r>
            <a:endParaRPr lang="zh-CN" altLang="en-US" sz="460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43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他们回答说：你全然生在罪孽中，还要教训我们么？于是把他赶出去了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耶稣听说他们把他赶出去，后来遇见他，就说：你信神的儿子么？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他回答说：主阿，谁是神的儿子，叫我信他呢？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耶稣说：你已经看见他，现在和你说话的就是他。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他说：主阿，我信！就拜耶稣。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9:39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耶稣说：我为审判到这世上来，叫不能看见的，可以看见；能看见的，反瞎了眼。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9:40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同他在那里的法利赛人听见这话，就说：难道我们也瞎了眼么？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9:41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耶稣对他们说：你们若瞎了眼，就没有罪了；但如今你们说我们能看见，所以你们的罪还在。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045" y="1084711"/>
            <a:ext cx="3180707" cy="1956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045" y="3491444"/>
            <a:ext cx="3180707" cy="17092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622" y="3695700"/>
            <a:ext cx="5721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9:6 </a:t>
            </a:r>
            <a:r>
              <a:rPr lang="zh-CN" altLang="en-US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耶稣说了这话，就吐唾沫在地上，用唾沫和泥抹在瞎子的眼睛上，</a:t>
            </a:r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9:7 </a:t>
            </a:r>
            <a:r>
              <a:rPr lang="zh-CN" altLang="en-US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对他说：你往西罗亚池子里去洗（西罗亚繙出来就是奉差遣）。他去一洗，回头就看见了。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109" y="0"/>
            <a:ext cx="85250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属灵视力 </a:t>
            </a:r>
            <a:r>
              <a:rPr lang="en-US" altLang="zh-CN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 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对基督的看见或认识</a:t>
            </a:r>
            <a:endParaRPr lang="zh-CN" altLang="en-US" sz="460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70714" y="0"/>
            <a:ext cx="254428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属灵视力</a:t>
            </a:r>
            <a:endParaRPr lang="zh-CN" altLang="en-US" sz="460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73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他们回答说：你全然生在罪孽中，还要教训我们么？于是把他赶出去了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耶稣听说他们把他赶出去，后来遇见他，就说：你信神的儿子么？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他回答说：主阿，谁是神的儿子，叫我信他呢？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耶稣说：你已经看见他，现在和你说话的就是他。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他说：主阿，我信！就拜耶稣。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9:39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耶稣说：我为审判到这世上来，叫不能看见的，可以看见；能看见的，反瞎了眼。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9:40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同他在那里的法利赛人听见这话，就说：难道我们也瞎了眼么？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9:41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耶稣对他们说：你们若瞎了眼，就没有罪了；但如今你们说我们能看见，所以你们的罪还在。</a:t>
            </a:r>
          </a:p>
        </p:txBody>
      </p:sp>
      <p:sp>
        <p:nvSpPr>
          <p:cNvPr id="2" name="Rectangle 1"/>
          <p:cNvSpPr/>
          <p:nvPr/>
        </p:nvSpPr>
        <p:spPr>
          <a:xfrm>
            <a:off x="30622" y="3695700"/>
            <a:ext cx="5721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9:6 </a:t>
            </a:r>
            <a:r>
              <a:rPr lang="zh-CN" altLang="en-US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耶稣说了这话，就吐唾沫在地上，用唾沫和泥抹在瞎子的眼睛上，</a:t>
            </a:r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9:7 </a:t>
            </a:r>
            <a:r>
              <a:rPr lang="zh-CN" altLang="en-US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对他说：你往西罗亚池子里去洗（西罗亚繙出来就是奉差遣）。他去一洗，回头就看见了。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109" y="0"/>
            <a:ext cx="85250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属灵视力 </a:t>
            </a:r>
            <a:r>
              <a:rPr lang="en-US" altLang="zh-CN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 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对基督的看见或认识</a:t>
            </a:r>
            <a:endParaRPr lang="zh-CN" altLang="en-US" sz="460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55944" y="876300"/>
            <a:ext cx="3273755" cy="44319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约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8:12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耶稣又对众人说：我是世界的光。跟从我的，就不在黑暗里走，必要得着生命的光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。</a:t>
            </a:r>
            <a:endParaRPr lang="en-US" altLang="zh-CN" sz="1600" b="1" kern="0" dirty="0" smtClean="0">
              <a:solidFill>
                <a:schemeClr val="bg1"/>
              </a:solidFill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太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6:21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因为你的财宝在那里，你的心也在那里。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6:22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眼睛就是身上的灯。你的眼睛若瞭亮，全身就光明；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6:23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你的眼睛若昏花，全身就黑暗。你里头的光若黑暗了，那黑暗是何等大呢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！</a:t>
            </a:r>
            <a:endParaRPr lang="en-US" altLang="zh-CN" sz="1600" b="1" kern="0" dirty="0" smtClean="0">
              <a:solidFill>
                <a:schemeClr val="bg1"/>
              </a:solidFill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来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12:1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我们既有这许多的见證人，如同云彩围着我们，就当放下各样的重担，脱去容易缠累我们的罪，存心忍耐，奔那摆在我们前头的路程，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12:2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仰望为我们信心创始成终的耶</a:t>
            </a:r>
            <a:r>
              <a:rPr lang="zh-CN" altLang="en-US" sz="1600" b="1" kern="0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稣。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他因那摆在前面的喜乐，就轻看羞辱，忍受了十字架的苦难，便坐在神宝座的右边。</a:t>
            </a:r>
            <a:endParaRPr lang="zh-CN" altLang="en-US" sz="1600" b="1" kern="0" dirty="0">
              <a:solidFill>
                <a:schemeClr val="bg1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364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他们回答说：你全然生在罪孽中，还要教训我们么？于是把他赶出去了。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耶稣听说他们把他赶出去，后来遇见他，就说：你信神的儿子么？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他回答说：主阿，谁是神的儿子，叫我信他呢？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耶稣说：你已经看见他，现在和你说话的就是他。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他说：主阿，我信！就拜耶稣。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9:39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耶稣说：我为审判到这世上来，叫不能看见的，可以看见；能看见的，反瞎了眼。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9:40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同他在那里的法利赛人听见这话，就说：难道我们也瞎了眼么？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9:41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耶稣对他们说：你们若瞎了眼，就没有罪了；但如今你们说我们能看见，所以你们的罪还在。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5944" y="876300"/>
            <a:ext cx="3273755" cy="48474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林前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2:12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我们所领受的，并不是世上的灵，乃是从神来的灵，叫我们能知道神开恩赐给我们的事。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2:13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并且我们讲说这些事，不是用人智慧所指教的言语，乃是用圣灵所指教的言语，将属灵的话解释属灵的事。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2:14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然而，</a:t>
            </a:r>
            <a:r>
              <a:rPr lang="zh-CN" altLang="en-US" sz="1600" b="1" kern="0" dirty="0">
                <a:solidFill>
                  <a:srgbClr val="66FF99"/>
                </a:solidFill>
                <a:ea typeface="Microsoft YaHei" panose="020B0503020204020204" pitchFamily="34" charset="-122"/>
              </a:rPr>
              <a:t>属血气的人不领会神圣灵的事，反倒以为愚拙，并且不能知道，因为这些事唯有属灵的人纔能看透。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2:15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属灵的人能看透万事，却没有一人能看透了他。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2:16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谁曾知道主的心去教导他呢？但我们是有基督的心了。</a:t>
            </a:r>
            <a:endParaRPr lang="en-US" altLang="zh-CN" sz="1600" b="1" kern="0" dirty="0">
              <a:solidFill>
                <a:schemeClr val="bg1"/>
              </a:solidFill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林前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3:18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人不可自欺。你们中间若有人在这世界自以为有智慧，倒不如变作愚拙，好成为有智慧的。</a:t>
            </a:r>
            <a:r>
              <a:rPr lang="en-US" altLang="zh-CN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3:19 </a:t>
            </a:r>
            <a:r>
              <a:rPr lang="zh-CN" altLang="en-US" sz="1600" b="1" kern="0" dirty="0">
                <a:solidFill>
                  <a:schemeClr val="bg1"/>
                </a:solidFill>
                <a:ea typeface="Microsoft YaHei" panose="020B0503020204020204" pitchFamily="34" charset="-122"/>
              </a:rPr>
              <a:t>因这世界的智慧，在神看是愚拙。如经上记着说：主叫有智慧的，中了自己的诡计；</a:t>
            </a:r>
          </a:p>
        </p:txBody>
      </p:sp>
      <p:sp>
        <p:nvSpPr>
          <p:cNvPr id="8" name="Rectangle 7"/>
          <p:cNvSpPr/>
          <p:nvPr/>
        </p:nvSpPr>
        <p:spPr>
          <a:xfrm>
            <a:off x="30622" y="3695700"/>
            <a:ext cx="5721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9:6 </a:t>
            </a:r>
            <a:r>
              <a:rPr lang="zh-CN" altLang="en-US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耶稣说了这话，就吐唾沫在地上，用唾沫和泥抹在瞎子的眼睛上，</a:t>
            </a:r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9:7 </a:t>
            </a:r>
            <a:r>
              <a:rPr lang="zh-CN" altLang="en-US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对他说：你往西罗亚池子里去洗（西罗亚繙出来就是奉差遣）。他去一洗，回头就看见了。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4848880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</a:t>
            </a:r>
            <a:r>
              <a:rPr lang="zh-CN" altLang="en-US" sz="2800" b="1" dirty="0" smtClean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灵眼睛打开的第一步：承认肉</a:t>
            </a:r>
            <a:r>
              <a:rPr lang="zh-CN" altLang="en-US" sz="2800" b="1" dirty="0">
                <a:ln w="12700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体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4109" y="0"/>
            <a:ext cx="85250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属灵视力 </a:t>
            </a:r>
            <a:r>
              <a:rPr lang="en-US" altLang="zh-CN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 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对基督的看见或认识</a:t>
            </a:r>
            <a:endParaRPr lang="zh-CN" altLang="en-US" sz="460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8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21573</TotalTime>
  <Words>8738</Words>
  <Application>Microsoft Office PowerPoint</Application>
  <PresentationFormat>On-screen Show (16:10)</PresentationFormat>
  <Paragraphs>118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Microsoft YaHei</vt:lpstr>
      <vt:lpstr>Microsoft YaHei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1070</cp:revision>
  <dcterms:created xsi:type="dcterms:W3CDTF">2011-09-04T18:01:24Z</dcterms:created>
  <dcterms:modified xsi:type="dcterms:W3CDTF">2019-12-22T13:33:05Z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