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7"/>
  </p:notesMasterIdLst>
  <p:sldIdLst>
    <p:sldId id="823" r:id="rId5"/>
    <p:sldId id="897" r:id="rId6"/>
    <p:sldId id="902" r:id="rId7"/>
    <p:sldId id="942" r:id="rId8"/>
    <p:sldId id="906" r:id="rId9"/>
    <p:sldId id="909" r:id="rId10"/>
    <p:sldId id="921" r:id="rId11"/>
    <p:sldId id="912" r:id="rId12"/>
    <p:sldId id="938" r:id="rId13"/>
    <p:sldId id="939" r:id="rId14"/>
    <p:sldId id="919" r:id="rId15"/>
    <p:sldId id="920" r:id="rId16"/>
    <p:sldId id="917" r:id="rId17"/>
    <p:sldId id="922" r:id="rId18"/>
    <p:sldId id="926" r:id="rId19"/>
    <p:sldId id="940" r:id="rId20"/>
    <p:sldId id="932" r:id="rId21"/>
    <p:sldId id="941" r:id="rId22"/>
    <p:sldId id="934" r:id="rId23"/>
    <p:sldId id="935" r:id="rId24"/>
    <p:sldId id="936" r:id="rId25"/>
    <p:sldId id="937" r:id="rId2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3" autoAdjust="0"/>
    <p:restoredTop sz="87995" autoAdjust="0"/>
  </p:normalViewPr>
  <p:slideViewPr>
    <p:cSldViewPr>
      <p:cViewPr varScale="1">
        <p:scale>
          <a:sx n="78" d="100"/>
          <a:sy n="78" d="100"/>
        </p:scale>
        <p:origin x="40" y="115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10/27/2019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731" y="-571500"/>
            <a:ext cx="10217731" cy="666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5300"/>
            <a:ext cx="7586133" cy="4267200"/>
          </a:xfrm>
          <a:prstGeom prst="rect">
            <a:avLst/>
          </a:prstGeom>
        </p:spPr>
      </p:pic>
      <p:pic>
        <p:nvPicPr>
          <p:cNvPr id="2058" name="Picture 10" descr="Image result for holy spirit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02" b="95202" l="1220" r="95610">
                        <a14:foregroundMark x1="7073" y1="70167" x2="7073" y2="70167"/>
                        <a14:foregroundMark x1="1341" y1="70515" x2="1341" y2="70515"/>
                        <a14:foregroundMark x1="95610" y1="80111" x2="95610" y2="80111"/>
                        <a14:foregroundMark x1="62195" y1="95202" x2="62195" y2="95202"/>
                        <a14:foregroundMark x1="22317" y1="35257" x2="22317" y2="35257"/>
                        <a14:foregroundMark x1="21098" y1="17455" x2="21098" y2="17455"/>
                        <a14:foregroundMark x1="53293" y1="26356" x2="53293" y2="26356"/>
                        <a14:foregroundMark x1="10000" y1="19054" x2="10000" y2="19054"/>
                        <a14:foregroundMark x1="15976" y1="5702" x2="15976" y2="5702"/>
                        <a14:backgroundMark x1="73659" y1="9597" x2="73659" y2="9597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"/>
            <a:ext cx="126010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29000" y="3238500"/>
            <a:ext cx="1975221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perspectiveBelow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10000" b="1" dirty="0" smtClean="0">
                <a:ln w="22225">
                  <a:noFill/>
                </a:ln>
                <a:solidFill>
                  <a:srgbClr val="66FF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(6)</a:t>
            </a:r>
            <a:endParaRPr lang="en-US" sz="10000" dirty="0">
              <a:solidFill>
                <a:srgbClr val="66FF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17:8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我要将你现在寄居的地，就是迦南全地，赐给你和你的后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裔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seed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永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远为业，我也必作他们的　神。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17:9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神又对亚伯拉罕说：你和你的后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裔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seed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必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世世代代遵守我的约。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17:10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你们所有的男子都要受割礼；这就是我与你并你的后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裔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seed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立的约，是你们所当遵守的。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17:11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你们都要受割礼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原文作割阳皮；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23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24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25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节同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；这是我与你们立约的證据。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17:12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你们世世代代的男子，无论是家里生的，是在你后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裔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seed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之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外用银子从外人买的，生下来第八日，都要受割礼。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4381500"/>
            <a:ext cx="5415891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5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lang="zh-CN" altLang="en-US" sz="25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是，在亚当里的人只能在堕落的亚当（属肉体的生命）里选择，</a:t>
            </a:r>
            <a:r>
              <a:rPr lang="zh-CN" altLang="en-US" sz="2500" b="1" noProof="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也就是说没有根本意义上的选择！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abraham and go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r="3565"/>
          <a:stretch/>
        </p:blipFill>
        <p:spPr bwMode="auto">
          <a:xfrm>
            <a:off x="5812561" y="1104900"/>
            <a:ext cx="3124200" cy="172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56493" y="0"/>
            <a:ext cx="62921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如何逆转这样的人性？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诗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22:14 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我如水被倒出来；我的骨头都脱了节；我心在我里面如蜡鎔化。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22:15 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我的精力枯乾，如同瓦片；我的舌头贴在我牙床上。你将我安置在死地的尘土中。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22:16 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犬类围着我，恶党环绕我；他们扎了我的手，我的脚。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22:17 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我的骨头，我都能数过；他们瞪着眼看我。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22:18 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他们分我的外衣，为我的里衣拈阄。</a:t>
            </a:r>
            <a:endParaRPr lang="en-US" altLang="zh-CN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诗</a:t>
            </a:r>
            <a:r>
              <a:rPr lang="en-US" altLang="zh-CN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16:8 </a:t>
            </a:r>
            <a:r>
              <a:rPr lang="zh-CN" altLang="en-US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我将耶和华常摆在我面前，因他在我右边，我便不至摇动。</a:t>
            </a:r>
            <a:r>
              <a:rPr lang="en-US" altLang="zh-CN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16:9 </a:t>
            </a:r>
            <a:r>
              <a:rPr lang="zh-CN" altLang="en-US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因此，我的心欢喜，我的灵（原文是荣耀）快乐；我的肉身也要安然居住。</a:t>
            </a:r>
            <a:r>
              <a:rPr lang="en-US" altLang="zh-CN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16:10 </a:t>
            </a:r>
            <a:r>
              <a:rPr lang="zh-CN" altLang="en-US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因为你必不将我的灵魂撇在阴间，也不叫你的圣者见朽坏。</a:t>
            </a:r>
            <a:r>
              <a:rPr lang="en-US" altLang="zh-CN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16:11 </a:t>
            </a:r>
            <a:r>
              <a:rPr lang="zh-CN" altLang="en-US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你必将生命的道路指示我。在你面前有满足的喜乐；在你右手中有永远的福乐</a:t>
            </a:r>
            <a:r>
              <a:rPr lang="zh-CN" altLang="en-US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4381500"/>
            <a:ext cx="5415891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5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lang="zh-CN" altLang="en-US" sz="25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是，在亚当里的人只能在堕落的亚当（属肉体的生命）里选择，</a:t>
            </a:r>
            <a:r>
              <a:rPr lang="zh-CN" altLang="en-US" sz="2500" b="1" noProof="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也就是说没有根本意义上的选择！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6493" y="0"/>
            <a:ext cx="62921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如何逆转这样的人性？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45" y="1132392"/>
            <a:ext cx="3222569" cy="18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91400" y="1028700"/>
            <a:ext cx="1669313" cy="20574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0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53:1 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我们所传</a:t>
            </a:r>
            <a:r>
              <a:rPr lang="zh-CN" altLang="en-US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的有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谁信呢？耶和华的膀臂向谁显露呢？ 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53:2 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他在耶和华面前生长如嫩芽，象根出于乾地。他无佳形美容；我们看见他的时候，也无美貌使我们羡慕他。 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53:3 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他被藐视，被人厌弃；多受痛苦，常经忧患。他被藐视，好象被人掩面不看的一样；我们也不尊重他。 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53:4 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他诚然担当我们的忧患，背负我们的痛苦；我们却以为他受责罚，被　神击打苦待了。 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53:5 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哪知他为我们的过犯受害，为我们的罪孽压伤。因他受的刑罚，我们得平安；因他受的鞭伤，我们得医治。 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53:6 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我们都如羊走迷；各人偏行己路；耶和华使我们众人的罪孽都归在他身上。 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4381500"/>
            <a:ext cx="5415891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5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lang="zh-CN" altLang="en-US" sz="25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是，在亚当里的人只能在堕落的亚当（属肉体的生命）里选择，</a:t>
            </a:r>
            <a:r>
              <a:rPr lang="zh-CN" altLang="en-US" sz="2500" b="1" noProof="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也就是说没有根本意义上的选择！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6493" y="0"/>
            <a:ext cx="62921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如何逆转这样的人性？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45" y="1132392"/>
            <a:ext cx="3222569" cy="18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1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7:14 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因此，主自己要给你们一个兆头，必有童女怀孕生子，给他起名叫以马内利（就是神与我们同在的意思）。 </a:t>
            </a:r>
            <a:endParaRPr lang="en-US" altLang="zh-CN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 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因有一婴孩为我们而生；有一子赐给我们。政权必担在他的肩头上；他名称为奇妙策士、全能的神、永在的父、和平的君。 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9:7 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他的政权与平安必加增无穷。他必在大卫的宝座上治理他的国，以公平公义使国坚定稳固，从今直到永远。万军之耶和华的热心必成就这事</a:t>
            </a:r>
            <a:r>
              <a:rPr lang="zh-CN" altLang="en-US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42:6 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耶和华凭公义召你，必搀扶你的手，保守你，使你作众民的中保（中保：原文是约），作外邦人的光，</a:t>
            </a:r>
            <a:r>
              <a:rPr lang="en-US" altLang="zh-CN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42:7 </a:t>
            </a:r>
            <a:r>
              <a:rPr lang="zh-CN" altLang="en-US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开瞎子的眼，领被囚的出牢狱，领坐黑暗的出监牢。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4381500"/>
            <a:ext cx="5415891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5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lang="zh-CN" altLang="en-US" sz="25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是，在亚当里的人只能在堕落的亚当（属肉体的生命）里选择，</a:t>
            </a:r>
            <a:r>
              <a:rPr lang="zh-CN" altLang="en-US" sz="2500" b="1" noProof="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也就是说没有根本意义上的选择！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6493" y="0"/>
            <a:ext cx="62921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如何逆转这样的人性？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2" descr="Image result for angel speaks to m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47" y="1080300"/>
            <a:ext cx="3262240" cy="19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1:35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天使回答说：圣灵要临到你身上，至高者的能力要荫庇你，因此所要生的圣者必称为神的儿</a:t>
            </a:r>
            <a:r>
              <a:rPr lang="zh-CN" altLang="en-US" sz="22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子。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1:36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况且你的亲戚以利沙伯，在年老的时候也怀了男胎，就是那素来称为不生育的，现在有孕六个月了。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1:37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因为，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出于神的</a:t>
            </a:r>
            <a:r>
              <a:rPr lang="zh-CN" alt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话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rhema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 </a:t>
            </a:r>
            <a:r>
              <a:rPr lang="zh-CN" alt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没有一句不带能力的。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1:38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马利亚说：我是主的使女，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情愿照你的</a:t>
            </a:r>
            <a:r>
              <a:rPr lang="zh-CN" alt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话（</a:t>
            </a:r>
            <a:r>
              <a:rPr lang="en-US" altLang="zh-CN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rhema</a:t>
            </a:r>
            <a:r>
              <a:rPr lang="zh-CN" alt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）成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就在我身上。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天使就离开他去了。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4381500"/>
            <a:ext cx="5415891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5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lang="zh-CN" altLang="en-US" sz="25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是，在亚当里的人只能在堕落的亚当（属肉体的生命）里选择，</a:t>
            </a:r>
            <a:r>
              <a:rPr lang="zh-CN" altLang="en-US" sz="2500" b="1" noProof="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也就是说没有根本意义上的选择！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6493" y="0"/>
            <a:ext cx="62921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如何逆转这样的人性？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angel speaks to m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47" y="1080300"/>
            <a:ext cx="3262240" cy="19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044" y="859700"/>
            <a:ext cx="8953338" cy="2280601"/>
            <a:chOff x="79044" y="859700"/>
            <a:chExt cx="8953338" cy="2280601"/>
          </a:xfrm>
        </p:grpSpPr>
        <p:sp>
          <p:nvSpPr>
            <p:cNvPr id="12" name="Rectangle 11"/>
            <p:cNvSpPr/>
            <p:nvPr/>
          </p:nvSpPr>
          <p:spPr>
            <a:xfrm>
              <a:off x="79044" y="859700"/>
              <a:ext cx="5715001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提前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3:16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大哉，敬虔的奥秘！无人不以为然：就是神在肉身显现，被圣灵称</a:t>
              </a:r>
              <a:r>
                <a:rPr lang="zh-CN" altLang="en-US" sz="19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义，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被天使看见，被传于外邦，被世人信服，被接在荣耀里</a:t>
              </a:r>
              <a:r>
                <a:rPr lang="zh-CN" altLang="en-US" sz="19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。</a:t>
              </a:r>
              <a:r>
                <a:rPr lang="en-US" altLang="zh-CN" sz="1900" b="1" dirty="0">
                  <a:solidFill>
                    <a:srgbClr val="00FFFF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And without controversy great is the </a:t>
              </a:r>
              <a:r>
                <a:rPr lang="en-US" altLang="zh-CN" sz="1900" b="1" dirty="0" smtClean="0">
                  <a:solidFill>
                    <a:srgbClr val="00FFFF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900" b="1" dirty="0">
                  <a:solidFill>
                    <a:srgbClr val="00FFFF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mystery of godliness: </a:t>
              </a:r>
              <a:r>
                <a:rPr lang="en-US" altLang="zh-CN" sz="1900" b="1" dirty="0" smtClean="0">
                  <a:solidFill>
                    <a:srgbClr val="00FFFF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God  </a:t>
              </a:r>
              <a:r>
                <a:rPr lang="en-US" altLang="zh-CN" sz="1900" b="1" dirty="0">
                  <a:solidFill>
                    <a:srgbClr val="00FFFF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was manifested in the flesh, Justified in the Spirit, Seen by angels, Preached among the Gentiles, Believed on in the world, Received up in glory.</a:t>
              </a:r>
              <a:endParaRPr lang="en-US" altLang="zh-CN" sz="1900" b="1" dirty="0" smtClean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082" name="Picture 10" descr="https://scontent-ort2-2.xx.fbcdn.net/v/t31.0-8/20229609_1587300574654563_3516801711778697692_o.jpg?_nc_cat=100&amp;_nc_oc=AQl6x9Uv3Q9wQxwx92ttQ02vp_sduMcllNohYFVDHXEPoE3mFZNC-vdEE5MdKMg3Sq0&amp;_nc_ht=scontent-ort2-2.xx&amp;oh=d77c1f98ef0b9528eebd0773f7475e9e&amp;oe=5E5ECDD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552" y="958414"/>
              <a:ext cx="3272830" cy="2181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190500" y="3416975"/>
            <a:ext cx="5295900" cy="20313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kern="0" dirty="0">
                <a:ea typeface="Microsoft YaHei" panose="020B0503020204020204" pitchFamily="34" charset="-122"/>
              </a:rPr>
              <a:t>赛</a:t>
            </a:r>
            <a:r>
              <a:rPr lang="en-US" altLang="zh-CN" b="1" kern="0" dirty="0">
                <a:ea typeface="Microsoft YaHei" panose="020B0503020204020204" pitchFamily="34" charset="-122"/>
              </a:rPr>
              <a:t>59:14 </a:t>
            </a:r>
            <a:r>
              <a:rPr lang="zh-CN" altLang="en-US" b="1" kern="0" dirty="0">
                <a:ea typeface="Microsoft YaHei" panose="020B0503020204020204" pitchFamily="34" charset="-122"/>
              </a:rPr>
              <a:t>并且公平转而退后，公义站在远处；诚实在街上仆倒，正直也不得进入。</a:t>
            </a:r>
            <a:r>
              <a:rPr lang="en-US" altLang="zh-CN" b="1" kern="0" dirty="0">
                <a:ea typeface="Microsoft YaHei" panose="020B0503020204020204" pitchFamily="34" charset="-122"/>
              </a:rPr>
              <a:t>59:15 </a:t>
            </a:r>
            <a:r>
              <a:rPr lang="zh-CN" altLang="en-US" b="1" kern="0" dirty="0">
                <a:ea typeface="Microsoft YaHei" panose="020B0503020204020204" pitchFamily="34" charset="-122"/>
              </a:rPr>
              <a:t>诚实少见；离恶的人反成掠物。那时，耶和华看见没有公平，甚不喜悦。</a:t>
            </a:r>
            <a:r>
              <a:rPr lang="en-US" altLang="zh-CN" b="1" kern="0" dirty="0">
                <a:ea typeface="Microsoft YaHei" panose="020B0503020204020204" pitchFamily="34" charset="-122"/>
              </a:rPr>
              <a:t>59:16 </a:t>
            </a:r>
            <a:r>
              <a:rPr lang="zh-CN" altLang="en-US" b="1" kern="0" dirty="0">
                <a:ea typeface="Microsoft YaHei" panose="020B0503020204020204" pitchFamily="34" charset="-122"/>
              </a:rPr>
              <a:t>他见无人拯救，无人代求，甚为诧异，就用自己的膀臂施行拯救，以公义扶持自己。</a:t>
            </a:r>
            <a:r>
              <a:rPr lang="en-US" altLang="zh-CN" b="1" kern="0" dirty="0">
                <a:ea typeface="Microsoft YaHei" panose="020B0503020204020204" pitchFamily="34" charset="-122"/>
              </a:rPr>
              <a:t>59:17 </a:t>
            </a:r>
            <a:r>
              <a:rPr lang="zh-CN" altLang="en-US" b="1" kern="0" dirty="0">
                <a:ea typeface="Microsoft YaHei" panose="020B0503020204020204" pitchFamily="34" charset="-122"/>
              </a:rPr>
              <a:t>他以公义为铠甲（或译：护心镜），以拯救为头盔，以报仇为衣服，以热心为外袍。</a:t>
            </a:r>
          </a:p>
        </p:txBody>
      </p:sp>
    </p:spTree>
    <p:extLst>
      <p:ext uri="{BB962C8B-B14F-4D97-AF65-F5344CB8AC3E}">
        <p14:creationId xmlns:p14="http://schemas.microsoft.com/office/powerpoint/2010/main" val="221867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044" y="859700"/>
            <a:ext cx="8953338" cy="2431435"/>
            <a:chOff x="79044" y="859700"/>
            <a:chExt cx="8953338" cy="2431435"/>
          </a:xfrm>
        </p:grpSpPr>
        <p:sp>
          <p:nvSpPr>
            <p:cNvPr id="12" name="Rectangle 11"/>
            <p:cNvSpPr/>
            <p:nvPr/>
          </p:nvSpPr>
          <p:spPr>
            <a:xfrm>
              <a:off x="79044" y="859700"/>
              <a:ext cx="5715001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约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1:1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太初有道，道与神同在，道就是神。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1:2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这道太初与神同在。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1:3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万物是藉着他造的；凡被造的，没有一样不是藉着他造的。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1:4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生命在他里头，这生命就是人的光。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1:5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光照在黑暗里，黑暗却不接受光。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1:6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有一个人，是从神那里差来的，名叫约翰。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1:7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这人来，为要作见證，就是为光作见證，叫众人因他可以信。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1:8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他不是那光，乃是要为光作见證。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1:9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那光是真光，照亮一切生在世上的人。</a:t>
              </a:r>
              <a:endParaRPr lang="en-US" altLang="zh-CN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082" name="Picture 10" descr="https://scontent-ort2-2.xx.fbcdn.net/v/t31.0-8/20229609_1587300574654563_3516801711778697692_o.jpg?_nc_cat=100&amp;_nc_oc=AQl6x9Uv3Q9wQxwx92ttQ02vp_sduMcllNohYFVDHXEPoE3mFZNC-vdEE5MdKMg3Sq0&amp;_nc_ht=scontent-ort2-2.xx&amp;oh=d77c1f98ef0b9528eebd0773f7475e9e&amp;oe=5E5ECDD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552" y="958414"/>
              <a:ext cx="3272830" cy="2181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190500" y="3416975"/>
            <a:ext cx="5295900" cy="20313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kern="0" dirty="0">
                <a:ea typeface="Microsoft YaHei" panose="020B0503020204020204" pitchFamily="34" charset="-122"/>
              </a:rPr>
              <a:t>赛</a:t>
            </a:r>
            <a:r>
              <a:rPr lang="en-US" altLang="zh-CN" b="1" kern="0" dirty="0">
                <a:ea typeface="Microsoft YaHei" panose="020B0503020204020204" pitchFamily="34" charset="-122"/>
              </a:rPr>
              <a:t>59:14 </a:t>
            </a:r>
            <a:r>
              <a:rPr lang="zh-CN" altLang="en-US" b="1" kern="0" dirty="0">
                <a:ea typeface="Microsoft YaHei" panose="020B0503020204020204" pitchFamily="34" charset="-122"/>
              </a:rPr>
              <a:t>并且公平转而退后，公义站在远处；诚实在街上仆倒，正直也不得进入。</a:t>
            </a:r>
            <a:r>
              <a:rPr lang="en-US" altLang="zh-CN" b="1" kern="0" dirty="0">
                <a:ea typeface="Microsoft YaHei" panose="020B0503020204020204" pitchFamily="34" charset="-122"/>
              </a:rPr>
              <a:t>59:15 </a:t>
            </a:r>
            <a:r>
              <a:rPr lang="zh-CN" altLang="en-US" b="1" kern="0" dirty="0">
                <a:ea typeface="Microsoft YaHei" panose="020B0503020204020204" pitchFamily="34" charset="-122"/>
              </a:rPr>
              <a:t>诚实少见；离恶的人反成掠物。那时，耶和华看见没有公平，甚不喜悦。</a:t>
            </a:r>
            <a:r>
              <a:rPr lang="en-US" altLang="zh-CN" b="1" kern="0" dirty="0">
                <a:ea typeface="Microsoft YaHei" panose="020B0503020204020204" pitchFamily="34" charset="-122"/>
              </a:rPr>
              <a:t>59:16 </a:t>
            </a:r>
            <a:r>
              <a:rPr lang="zh-CN" altLang="en-US" b="1" kern="0" dirty="0">
                <a:ea typeface="Microsoft YaHei" panose="020B0503020204020204" pitchFamily="34" charset="-122"/>
              </a:rPr>
              <a:t>他见无人拯救，无人代求，甚为诧异，就用自己的膀臂施行拯救，以公义扶持自己。</a:t>
            </a:r>
            <a:r>
              <a:rPr lang="en-US" altLang="zh-CN" b="1" kern="0" dirty="0">
                <a:ea typeface="Microsoft YaHei" panose="020B0503020204020204" pitchFamily="34" charset="-122"/>
              </a:rPr>
              <a:t>59:17 </a:t>
            </a:r>
            <a:r>
              <a:rPr lang="zh-CN" altLang="en-US" b="1" kern="0" dirty="0">
                <a:ea typeface="Microsoft YaHei" panose="020B0503020204020204" pitchFamily="34" charset="-122"/>
              </a:rPr>
              <a:t>他以公义为铠甲（或译：护心镜），以拯救为头盔，以报仇为衣服，以热心为外袍。</a:t>
            </a:r>
          </a:p>
        </p:txBody>
      </p:sp>
    </p:spTree>
    <p:extLst>
      <p:ext uri="{BB962C8B-B14F-4D97-AF65-F5344CB8AC3E}">
        <p14:creationId xmlns:p14="http://schemas.microsoft.com/office/powerpoint/2010/main" val="6534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044" y="859700"/>
            <a:ext cx="8953338" cy="2431435"/>
            <a:chOff x="79044" y="859700"/>
            <a:chExt cx="8953338" cy="2431435"/>
          </a:xfrm>
        </p:grpSpPr>
        <p:sp>
          <p:nvSpPr>
            <p:cNvPr id="12" name="Rectangle 11"/>
            <p:cNvSpPr/>
            <p:nvPr/>
          </p:nvSpPr>
          <p:spPr>
            <a:xfrm>
              <a:off x="79044" y="859700"/>
              <a:ext cx="5715001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约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1:1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太初有道，道与神同在，道就是神。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1:2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这道太初与神同在。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1:3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万物是藉着他造的；凡被造的，没有一样不是藉着他造的。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1:4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生命在他里头，这生命就是人的光。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1:5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光照在黑暗里，黑暗却不接受光。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1:6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有一个人，是从神那里差来的，名叫约翰。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1:7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这人来，为要作见證，就是为光作见證，叫众人因他可以信。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1:8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他不是那光，乃是要为光作见證。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1:9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那光是真光，照亮一切生在世上的人。</a:t>
              </a:r>
              <a:endParaRPr lang="en-US" altLang="zh-CN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082" name="Picture 10" descr="https://scontent-ort2-2.xx.fbcdn.net/v/t31.0-8/20229609_1587300574654563_3516801711778697692_o.jpg?_nc_cat=100&amp;_nc_oc=AQl6x9Uv3Q9wQxwx92ttQ02vp_sduMcllNohYFVDHXEPoE3mFZNC-vdEE5MdKMg3Sq0&amp;_nc_ht=scontent-ort2-2.xx&amp;oh=d77c1f98ef0b9528eebd0773f7475e9e&amp;oe=5E5ECDD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552" y="958414"/>
              <a:ext cx="3272830" cy="2181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190500" y="3416975"/>
            <a:ext cx="5295900" cy="20313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kern="0" dirty="0">
                <a:ea typeface="Microsoft YaHei" panose="020B0503020204020204" pitchFamily="34" charset="-122"/>
              </a:rPr>
              <a:t>王上</a:t>
            </a:r>
            <a:r>
              <a:rPr lang="en-US" altLang="zh-CN" b="1" kern="0" dirty="0">
                <a:ea typeface="Microsoft YaHei" panose="020B0503020204020204" pitchFamily="34" charset="-122"/>
              </a:rPr>
              <a:t>19:7 </a:t>
            </a:r>
            <a:r>
              <a:rPr lang="zh-CN" altLang="en-US" b="1" kern="0" dirty="0">
                <a:ea typeface="Microsoft YaHei" panose="020B0503020204020204" pitchFamily="34" charset="-122"/>
              </a:rPr>
              <a:t>耶和华的使者第二次来拍他，说：起来吃罢！因为你当走的路甚远。</a:t>
            </a:r>
            <a:r>
              <a:rPr lang="en-US" altLang="zh-CN" b="1" kern="0" dirty="0">
                <a:ea typeface="Microsoft YaHei" panose="020B0503020204020204" pitchFamily="34" charset="-122"/>
              </a:rPr>
              <a:t>19:8 </a:t>
            </a:r>
            <a:r>
              <a:rPr lang="zh-CN" altLang="en-US" b="1" kern="0" dirty="0">
                <a:ea typeface="Microsoft YaHei" panose="020B0503020204020204" pitchFamily="34" charset="-122"/>
              </a:rPr>
              <a:t>他就起来吃了喝了，仗着这饮食的力，走了四十昼夜，到了　神的山，就是何烈山。</a:t>
            </a:r>
            <a:r>
              <a:rPr lang="en-US" altLang="zh-CN" b="1" kern="0" dirty="0">
                <a:ea typeface="Microsoft YaHei" panose="020B0503020204020204" pitchFamily="34" charset="-122"/>
              </a:rPr>
              <a:t>19:9 </a:t>
            </a:r>
            <a:r>
              <a:rPr lang="zh-CN" altLang="en-US" b="1" kern="0" dirty="0">
                <a:ea typeface="Microsoft YaHei" panose="020B0503020204020204" pitchFamily="34" charset="-122"/>
              </a:rPr>
              <a:t>他在那里进了一个洞，就住在洞中。</a:t>
            </a:r>
            <a:r>
              <a:rPr lang="zh-CN" altLang="en-US" b="1" kern="0" dirty="0">
                <a:solidFill>
                  <a:srgbClr val="0070C0"/>
                </a:solidFill>
                <a:ea typeface="Microsoft YaHei" panose="020B0503020204020204" pitchFamily="34" charset="-122"/>
              </a:rPr>
              <a:t>耶和华的话</a:t>
            </a:r>
            <a:r>
              <a:rPr lang="zh-CN" altLang="en-US" b="1" kern="0" dirty="0">
                <a:ea typeface="Microsoft YaHei" panose="020B0503020204020204" pitchFamily="34" charset="-122"/>
              </a:rPr>
              <a:t>临到他说：以利亚啊，你在这里做甚么</a:t>
            </a:r>
            <a:r>
              <a:rPr lang="zh-CN" altLang="en-US" b="1" kern="0" dirty="0" smtClean="0">
                <a:ea typeface="Microsoft YaHei" panose="020B0503020204020204" pitchFamily="34" charset="-122"/>
              </a:rPr>
              <a:t>？</a:t>
            </a:r>
            <a:r>
              <a:rPr lang="en-US" altLang="zh-CN" b="1" kern="0" dirty="0">
                <a:ea typeface="Microsoft YaHei" panose="020B0503020204020204" pitchFamily="34" charset="-122"/>
              </a:rPr>
              <a:t> 19:10 </a:t>
            </a:r>
            <a:r>
              <a:rPr lang="zh-CN" altLang="en-US" b="1" kern="0" dirty="0">
                <a:ea typeface="Microsoft YaHei" panose="020B0503020204020204" pitchFamily="34" charset="-122"/>
              </a:rPr>
              <a:t>他说：我为耶和华</a:t>
            </a:r>
            <a:r>
              <a:rPr lang="en-US" altLang="zh-CN" b="1" kern="0" dirty="0">
                <a:ea typeface="Microsoft YaHei" panose="020B0503020204020204" pitchFamily="34" charset="-122"/>
              </a:rPr>
              <a:t>―</a:t>
            </a:r>
            <a:r>
              <a:rPr lang="zh-CN" altLang="en-US" b="1" kern="0" dirty="0">
                <a:ea typeface="Microsoft YaHei" panose="020B0503020204020204" pitchFamily="34" charset="-122"/>
              </a:rPr>
              <a:t>万军之　神大发热心；因为以色列人背弃了你的约，毁坏了你的坛，</a:t>
            </a:r>
            <a:endParaRPr lang="zh-CN" altLang="en-US" b="1" kern="0" dirty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44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044" y="859700"/>
            <a:ext cx="8953338" cy="2431435"/>
            <a:chOff x="79044" y="859700"/>
            <a:chExt cx="8953338" cy="2431435"/>
          </a:xfrm>
        </p:grpSpPr>
        <p:sp>
          <p:nvSpPr>
            <p:cNvPr id="12" name="Rectangle 11"/>
            <p:cNvSpPr/>
            <p:nvPr/>
          </p:nvSpPr>
          <p:spPr>
            <a:xfrm>
              <a:off x="79044" y="859700"/>
              <a:ext cx="5715001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约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1:1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太初有道，道与神同在，道就是神。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1:2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这道太初与神同在。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1:3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万物是藉着他造的；凡被造的，没有一样不是藉着他造的。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1:4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生命在他里头，这生命就是人的光。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1:5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光照在黑暗里，黑暗却不接受光。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1:6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有一个人，是从神那里差来的，名叫约翰。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1:7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这人来，为要作见證，就是为光作见證，叫众人因他可以信。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1:8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他不是那光，乃是要为光作见證。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1:9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那光是真光，照亮一切生在世上的人。</a:t>
              </a:r>
              <a:endParaRPr lang="en-US" altLang="zh-CN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082" name="Picture 10" descr="https://scontent-ort2-2.xx.fbcdn.net/v/t31.0-8/20229609_1587300574654563_3516801711778697692_o.jpg?_nc_cat=100&amp;_nc_oc=AQl6x9Uv3Q9wQxwx92ttQ02vp_sduMcllNohYFVDHXEPoE3mFZNC-vdEE5MdKMg3Sq0&amp;_nc_ht=scontent-ort2-2.xx&amp;oh=d77c1f98ef0b9528eebd0773f7475e9e&amp;oe=5E5ECDD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552" y="958414"/>
              <a:ext cx="3272830" cy="2181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190500" y="3416975"/>
            <a:ext cx="5295900" cy="2308324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kern="0" dirty="0">
                <a:ea typeface="Microsoft YaHei" panose="020B0503020204020204" pitchFamily="34" charset="-122"/>
              </a:rPr>
              <a:t>王</a:t>
            </a:r>
            <a:r>
              <a:rPr lang="zh-CN" altLang="en-US" b="1" kern="0" dirty="0" smtClean="0">
                <a:ea typeface="Microsoft YaHei" panose="020B0503020204020204" pitchFamily="34" charset="-122"/>
              </a:rPr>
              <a:t>上用</a:t>
            </a:r>
            <a:r>
              <a:rPr lang="zh-CN" altLang="en-US" b="1" kern="0" dirty="0">
                <a:ea typeface="Microsoft YaHei" panose="020B0503020204020204" pitchFamily="34" charset="-122"/>
              </a:rPr>
              <a:t>刀杀了你的先知，只剩下我一个人，他们还要寻索我的命。</a:t>
            </a:r>
            <a:r>
              <a:rPr lang="en-US" altLang="zh-CN" b="1" kern="0" dirty="0">
                <a:ea typeface="Microsoft YaHei" panose="020B0503020204020204" pitchFamily="34" charset="-122"/>
              </a:rPr>
              <a:t>19:11 </a:t>
            </a:r>
            <a:r>
              <a:rPr lang="zh-CN" altLang="en-US" b="1" kern="0" dirty="0">
                <a:ea typeface="Microsoft YaHei" panose="020B0503020204020204" pitchFamily="34" charset="-122"/>
              </a:rPr>
              <a:t>耶和华说：你出来站在山上，在我面前。那时耶和华从那里经过，在他面前有烈风大作，崩山碎石，耶和华却不在风中；风后地震，耶和华却不在其中；</a:t>
            </a:r>
            <a:r>
              <a:rPr lang="en-US" altLang="zh-CN" b="1" kern="0" dirty="0">
                <a:ea typeface="Microsoft YaHei" panose="020B0503020204020204" pitchFamily="34" charset="-122"/>
              </a:rPr>
              <a:t>19:12 </a:t>
            </a:r>
            <a:r>
              <a:rPr lang="zh-CN" altLang="en-US" b="1" kern="0" dirty="0">
                <a:ea typeface="Microsoft YaHei" panose="020B0503020204020204" pitchFamily="34" charset="-122"/>
              </a:rPr>
              <a:t>地震后有火，耶和华也不在火中；</a:t>
            </a:r>
            <a:r>
              <a:rPr lang="zh-CN" altLang="en-US" b="1" kern="0" dirty="0">
                <a:solidFill>
                  <a:srgbClr val="0070C0"/>
                </a:solidFill>
                <a:ea typeface="Microsoft YaHei" panose="020B0503020204020204" pitchFamily="34" charset="-122"/>
              </a:rPr>
              <a:t>火后有微小的声音</a:t>
            </a:r>
            <a:r>
              <a:rPr lang="zh-CN" altLang="en-US" b="1" kern="0" dirty="0">
                <a:ea typeface="Microsoft YaHei" panose="020B0503020204020204" pitchFamily="34" charset="-122"/>
              </a:rPr>
              <a:t>。</a:t>
            </a:r>
            <a:r>
              <a:rPr lang="en-US" altLang="zh-CN" b="1" kern="0" dirty="0">
                <a:ea typeface="Microsoft YaHei" panose="020B0503020204020204" pitchFamily="34" charset="-122"/>
              </a:rPr>
              <a:t>19:13 </a:t>
            </a:r>
            <a:r>
              <a:rPr lang="zh-CN" altLang="en-US" b="1" kern="0" dirty="0">
                <a:ea typeface="Microsoft YaHei" panose="020B0503020204020204" pitchFamily="34" charset="-122"/>
              </a:rPr>
              <a:t>以利亚听见，就用外衣蒙上脸，出来站在洞口。</a:t>
            </a:r>
            <a:r>
              <a:rPr lang="zh-CN" altLang="en-US" b="1" kern="0" dirty="0">
                <a:solidFill>
                  <a:srgbClr val="0070C0"/>
                </a:solidFill>
                <a:ea typeface="Microsoft YaHei" panose="020B0503020204020204" pitchFamily="34" charset="-122"/>
              </a:rPr>
              <a:t>有声音向他说</a:t>
            </a:r>
            <a:r>
              <a:rPr lang="zh-CN" altLang="en-US" b="1" kern="0" dirty="0">
                <a:ea typeface="Microsoft YaHei" panose="020B0503020204020204" pitchFamily="34" charset="-122"/>
              </a:rPr>
              <a:t>：以利亚啊，你在这里做甚么</a:t>
            </a:r>
            <a:r>
              <a:rPr lang="zh-CN" altLang="en-US" b="1" kern="0" dirty="0" smtClean="0">
                <a:ea typeface="Microsoft YaHei" panose="020B0503020204020204" pitchFamily="34" charset="-122"/>
              </a:rPr>
              <a:t>？</a:t>
            </a:r>
            <a:endParaRPr lang="zh-CN" altLang="en-US" b="1" kern="0" dirty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93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044" y="859700"/>
            <a:ext cx="8953338" cy="2431435"/>
            <a:chOff x="79044" y="859700"/>
            <a:chExt cx="8953338" cy="2431435"/>
          </a:xfrm>
        </p:grpSpPr>
        <p:sp>
          <p:nvSpPr>
            <p:cNvPr id="12" name="Rectangle 11"/>
            <p:cNvSpPr/>
            <p:nvPr/>
          </p:nvSpPr>
          <p:spPr>
            <a:xfrm>
              <a:off x="79044" y="859700"/>
              <a:ext cx="5715001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约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1:1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太初有道，道与神同在，道就是神。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1:2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这道太初与神同在。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1:3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万物是藉着他造的；凡被造的，没有一样不是藉着他造的。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1:4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生命在他里头，这生命就是人的光。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1:5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光照在黑暗里，黑暗却不接受光。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1:6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有一个人，是从神那里差来的，名叫约翰。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1:7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这人来，为要作见證，就是为光作见證，叫众人因他可以信。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1:8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他不是那光，乃是要为光作见證。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1:9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那光是真光，照亮一切生在世上的人。</a:t>
              </a:r>
              <a:endParaRPr lang="en-US" altLang="zh-CN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082" name="Picture 10" descr="https://scontent-ort2-2.xx.fbcdn.net/v/t31.0-8/20229609_1587300574654563_3516801711778697692_o.jpg?_nc_cat=100&amp;_nc_oc=AQl6x9Uv3Q9wQxwx92ttQ02vp_sduMcllNohYFVDHXEPoE3mFZNC-vdEE5MdKMg3Sq0&amp;_nc_ht=scontent-ort2-2.xx&amp;oh=d77c1f98ef0b9528eebd0773f7475e9e&amp;oe=5E5ECDD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552" y="958414"/>
              <a:ext cx="3272830" cy="2181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190500" y="3416975"/>
            <a:ext cx="5295900" cy="20313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kern="0" dirty="0">
                <a:ea typeface="Microsoft YaHei" panose="020B0503020204020204" pitchFamily="34" charset="-122"/>
              </a:rPr>
              <a:t>诗</a:t>
            </a:r>
            <a:r>
              <a:rPr lang="en-US" altLang="zh-CN" b="1" kern="0" dirty="0">
                <a:ea typeface="Microsoft YaHei" panose="020B0503020204020204" pitchFamily="34" charset="-122"/>
              </a:rPr>
              <a:t>33:6 </a:t>
            </a:r>
            <a:r>
              <a:rPr lang="zh-CN" altLang="en-US" b="1" kern="0" dirty="0">
                <a:ea typeface="Microsoft YaHei" panose="020B0503020204020204" pitchFamily="34" charset="-122"/>
              </a:rPr>
              <a:t>诸天藉耶和华的命而造；万象藉他口中的气而成。</a:t>
            </a:r>
            <a:r>
              <a:rPr lang="en-US" altLang="zh-CN" b="1" kern="0" dirty="0">
                <a:ea typeface="Microsoft YaHei" panose="020B0503020204020204" pitchFamily="34" charset="-122"/>
              </a:rPr>
              <a:t>33:7 </a:t>
            </a:r>
            <a:r>
              <a:rPr lang="zh-CN" altLang="en-US" b="1" kern="0" dirty="0">
                <a:ea typeface="Microsoft YaHei" panose="020B0503020204020204" pitchFamily="34" charset="-122"/>
              </a:rPr>
              <a:t>他聚集海水如垒，收藏深洋在库房。</a:t>
            </a:r>
            <a:r>
              <a:rPr lang="en-US" altLang="zh-CN" b="1" kern="0" dirty="0">
                <a:ea typeface="Microsoft YaHei" panose="020B0503020204020204" pitchFamily="34" charset="-122"/>
              </a:rPr>
              <a:t>33:8 </a:t>
            </a:r>
            <a:r>
              <a:rPr lang="zh-CN" altLang="en-US" b="1" kern="0" dirty="0">
                <a:ea typeface="Microsoft YaHei" panose="020B0503020204020204" pitchFamily="34" charset="-122"/>
              </a:rPr>
              <a:t>愿全地都敬畏耶和华！愿世上的居民都惧怕他！</a:t>
            </a:r>
            <a:r>
              <a:rPr lang="en-US" altLang="zh-CN" b="1" kern="0" dirty="0">
                <a:ea typeface="Microsoft YaHei" panose="020B0503020204020204" pitchFamily="34" charset="-122"/>
              </a:rPr>
              <a:t>33:9 </a:t>
            </a:r>
            <a:r>
              <a:rPr lang="zh-CN" altLang="en-US" b="1" kern="0" dirty="0">
                <a:ea typeface="Microsoft YaHei" panose="020B0503020204020204" pitchFamily="34" charset="-122"/>
              </a:rPr>
              <a:t>因为他说有，就有，命立，就立。</a:t>
            </a:r>
            <a:r>
              <a:rPr lang="en-US" altLang="zh-CN" b="1" kern="0" dirty="0">
                <a:ea typeface="Microsoft YaHei" panose="020B0503020204020204" pitchFamily="34" charset="-122"/>
              </a:rPr>
              <a:t>33:10 </a:t>
            </a:r>
            <a:r>
              <a:rPr lang="zh-CN" altLang="en-US" b="1" kern="0" dirty="0">
                <a:ea typeface="Microsoft YaHei" panose="020B0503020204020204" pitchFamily="34" charset="-122"/>
              </a:rPr>
              <a:t>耶和华使列国的筹算归于无有，使众民的思念无有功效。</a:t>
            </a:r>
            <a:r>
              <a:rPr lang="en-US" altLang="zh-CN" b="1" kern="0" dirty="0">
                <a:ea typeface="Microsoft YaHei" panose="020B0503020204020204" pitchFamily="34" charset="-122"/>
              </a:rPr>
              <a:t>33:11 </a:t>
            </a:r>
            <a:r>
              <a:rPr lang="zh-CN" altLang="en-US" b="1" kern="0" dirty="0">
                <a:ea typeface="Microsoft YaHei" panose="020B0503020204020204" pitchFamily="34" charset="-122"/>
              </a:rPr>
              <a:t>耶和华的筹算永远立定；他心中的思念万代常存。</a:t>
            </a:r>
          </a:p>
        </p:txBody>
      </p:sp>
    </p:spTree>
    <p:extLst>
      <p:ext uri="{BB962C8B-B14F-4D97-AF65-F5344CB8AC3E}">
        <p14:creationId xmlns:p14="http://schemas.microsoft.com/office/powerpoint/2010/main" val="14026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Image result for c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67" y="1257300"/>
            <a:ext cx="3124199" cy="172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199" y="876300"/>
            <a:ext cx="5715001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有一日，那人和他妻子夏娃同房，夏娃就怀孕，生了该隐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就是得的意思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，便说：耶和华使我得了一个男子。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又生了该隐的兄弟亚伯。亚伯是牧羊的；该隐是种地的。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有一日，该隐拿地里的出产为供物献给耶和华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亚伯也将他羊群中头生的和羊的脂油献上。耶和华看中了亚伯和他的供物，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只是看不中该隐和他的供物。该隐就大大的发怒，变了脸色</a:t>
            </a:r>
            <a:r>
              <a:rPr lang="zh-CN" altLang="en-US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耶和华对该隐说：你为甚么发怒呢？你为甚么变了脸色呢？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你若行得好，岂不蒙悦纳？你若行得不好，罪就伏在门前。它必恋慕你，你却要制伏它。</a:t>
            </a:r>
            <a:endParaRPr kumimoji="0" lang="zh-CN" altLang="en-US" sz="16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1809" y="0"/>
            <a:ext cx="31341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亚当的后裔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329955"/>
            <a:ext cx="4845205" cy="21698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7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堕</a:t>
            </a:r>
            <a:r>
              <a:rPr lang="zh-CN" altLang="en-US" sz="27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落的亚当里面同时有神和撒但的性情（形象），他的后代（亚伯、该隐为代表）只能在这个矛盾中挣扎和选择，这就是善恶同时在人里面的状态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044" y="859700"/>
            <a:ext cx="8953338" cy="2431435"/>
            <a:chOff x="79044" y="859700"/>
            <a:chExt cx="8953338" cy="2431435"/>
          </a:xfrm>
        </p:grpSpPr>
        <p:sp>
          <p:nvSpPr>
            <p:cNvPr id="12" name="Rectangle 11"/>
            <p:cNvSpPr/>
            <p:nvPr/>
          </p:nvSpPr>
          <p:spPr>
            <a:xfrm>
              <a:off x="79044" y="859700"/>
              <a:ext cx="5715001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约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1:1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太初有道，道与神同在，道就是神。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1:2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这道太初与神同在。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1:3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万物是藉着他造的；凡被造的，没有一样不是藉着他造的。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1:4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生命在他里头，这生命就是人的光。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1:5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光照在黑暗里，黑暗却不接受光。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1:6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有一个人，是从神那里差来的，名叫约翰。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1:7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这人来，为要作见證，就是为光作见證，叫众人因他可以信。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1:8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他不是那光，乃是要为光作见證。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1:9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那光是真光，照亮一切生在世上的人。</a:t>
              </a:r>
              <a:endParaRPr lang="en-US" altLang="zh-CN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082" name="Picture 10" descr="https://scontent-ort2-2.xx.fbcdn.net/v/t31.0-8/20229609_1587300574654563_3516801711778697692_o.jpg?_nc_cat=100&amp;_nc_oc=AQl6x9Uv3Q9wQxwx92ttQ02vp_sduMcllNohYFVDHXEPoE3mFZNC-vdEE5MdKMg3Sq0&amp;_nc_ht=scontent-ort2-2.xx&amp;oh=d77c1f98ef0b9528eebd0773f7475e9e&amp;oe=5E5ECDD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552" y="958414"/>
              <a:ext cx="3272830" cy="2181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190500" y="3416975"/>
            <a:ext cx="5295900" cy="20313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kern="0" dirty="0">
                <a:ea typeface="Microsoft YaHei" panose="020B0503020204020204" pitchFamily="34" charset="-122"/>
              </a:rPr>
              <a:t>诗</a:t>
            </a:r>
            <a:r>
              <a:rPr lang="en-US" altLang="zh-CN" b="1" kern="0" dirty="0">
                <a:ea typeface="Microsoft YaHei" panose="020B0503020204020204" pitchFamily="34" charset="-122"/>
              </a:rPr>
              <a:t>19:1 </a:t>
            </a:r>
            <a:r>
              <a:rPr lang="zh-CN" altLang="en-US" b="1" kern="0" dirty="0" smtClean="0">
                <a:ea typeface="Microsoft YaHei" panose="020B0503020204020204" pitchFamily="34" charset="-122"/>
              </a:rPr>
              <a:t>诸</a:t>
            </a:r>
            <a:r>
              <a:rPr lang="zh-CN" altLang="en-US" b="1" kern="0" dirty="0">
                <a:ea typeface="Microsoft YaHei" panose="020B0503020204020204" pitchFamily="34" charset="-122"/>
              </a:rPr>
              <a:t>天述说神的荣耀；穹苍传扬他的手段。</a:t>
            </a:r>
            <a:r>
              <a:rPr lang="en-US" altLang="zh-CN" b="1" kern="0" dirty="0">
                <a:ea typeface="Microsoft YaHei" panose="020B0503020204020204" pitchFamily="34" charset="-122"/>
              </a:rPr>
              <a:t>19:2 </a:t>
            </a:r>
            <a:r>
              <a:rPr lang="zh-CN" altLang="en-US" b="1" kern="0" dirty="0">
                <a:ea typeface="Microsoft YaHei" panose="020B0503020204020204" pitchFamily="34" charset="-122"/>
              </a:rPr>
              <a:t>这日到那日发出言语；这夜到那夜传出知识。</a:t>
            </a:r>
            <a:r>
              <a:rPr lang="en-US" altLang="zh-CN" b="1" kern="0" dirty="0">
                <a:ea typeface="Microsoft YaHei" panose="020B0503020204020204" pitchFamily="34" charset="-122"/>
              </a:rPr>
              <a:t>19:3 </a:t>
            </a:r>
            <a:r>
              <a:rPr lang="zh-CN" altLang="en-US" b="1" kern="0" dirty="0">
                <a:ea typeface="Microsoft YaHei" panose="020B0503020204020204" pitchFamily="34" charset="-122"/>
              </a:rPr>
              <a:t>无言无语，也无声音可听。</a:t>
            </a:r>
            <a:r>
              <a:rPr lang="en-US" altLang="zh-CN" b="1" kern="0" dirty="0">
                <a:ea typeface="Microsoft YaHei" panose="020B0503020204020204" pitchFamily="34" charset="-122"/>
              </a:rPr>
              <a:t>19:4 </a:t>
            </a:r>
            <a:r>
              <a:rPr lang="zh-CN" altLang="en-US" b="1" kern="0" dirty="0">
                <a:ea typeface="Microsoft YaHei" panose="020B0503020204020204" pitchFamily="34" charset="-122"/>
              </a:rPr>
              <a:t>他的量带通遍天下，他的言语传到地极。神在其间为太阳安设帐幕；</a:t>
            </a:r>
            <a:r>
              <a:rPr lang="en-US" altLang="zh-CN" b="1" kern="0" dirty="0">
                <a:ea typeface="Microsoft YaHei" panose="020B0503020204020204" pitchFamily="34" charset="-122"/>
              </a:rPr>
              <a:t>19:5 </a:t>
            </a:r>
            <a:r>
              <a:rPr lang="zh-CN" altLang="en-US" b="1" kern="0" dirty="0">
                <a:ea typeface="Microsoft YaHei" panose="020B0503020204020204" pitchFamily="34" charset="-122"/>
              </a:rPr>
              <a:t>太阳如同新郎出洞房，又如勇士欢然奔路。</a:t>
            </a:r>
            <a:r>
              <a:rPr lang="en-US" altLang="zh-CN" b="1" kern="0" dirty="0">
                <a:ea typeface="Microsoft YaHei" panose="020B0503020204020204" pitchFamily="34" charset="-122"/>
              </a:rPr>
              <a:t>19:6 </a:t>
            </a:r>
            <a:r>
              <a:rPr lang="zh-CN" altLang="en-US" b="1" kern="0" dirty="0">
                <a:ea typeface="Microsoft YaHei" panose="020B0503020204020204" pitchFamily="34" charset="-122"/>
              </a:rPr>
              <a:t>他从天这边出来，绕到天那边，没有一物被隐藏不得他的热气。</a:t>
            </a:r>
          </a:p>
        </p:txBody>
      </p:sp>
    </p:spTree>
    <p:extLst>
      <p:ext uri="{BB962C8B-B14F-4D97-AF65-F5344CB8AC3E}">
        <p14:creationId xmlns:p14="http://schemas.microsoft.com/office/powerpoint/2010/main" val="5628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044" y="859700"/>
            <a:ext cx="8953338" cy="2431435"/>
            <a:chOff x="79044" y="859700"/>
            <a:chExt cx="8953338" cy="2431435"/>
          </a:xfrm>
        </p:grpSpPr>
        <p:sp>
          <p:nvSpPr>
            <p:cNvPr id="12" name="Rectangle 11"/>
            <p:cNvSpPr/>
            <p:nvPr/>
          </p:nvSpPr>
          <p:spPr>
            <a:xfrm>
              <a:off x="79044" y="859700"/>
              <a:ext cx="5715001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约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1:1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太初有道，道与神同在，道就是神。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1:2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这道太初与神同在。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1:3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万物是藉着他造的；凡被造的，没有一样不是藉着他造的。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1:4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生命在他里头，这生命就是人的光。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1:5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光照在黑暗里，黑暗却不接受光。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1:6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有一个人，是从神那里差来的，名叫约翰。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1:7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这人来，为要作见證，就是为光作见證，叫众人因他可以信。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1:8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他不是那光，乃是要为光作见證。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1:9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那光是真光，照亮一切生在世上的人。</a:t>
              </a:r>
              <a:endParaRPr lang="en-US" altLang="zh-CN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082" name="Picture 10" descr="https://scontent-ort2-2.xx.fbcdn.net/v/t31.0-8/20229609_1587300574654563_3516801711778697692_o.jpg?_nc_cat=100&amp;_nc_oc=AQl6x9Uv3Q9wQxwx92ttQ02vp_sduMcllNohYFVDHXEPoE3mFZNC-vdEE5MdKMg3Sq0&amp;_nc_ht=scontent-ort2-2.xx&amp;oh=d77c1f98ef0b9528eebd0773f7475e9e&amp;oe=5E5ECDD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552" y="958414"/>
              <a:ext cx="3272830" cy="2181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190500" y="3416975"/>
            <a:ext cx="5295900" cy="20313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kern="0" dirty="0">
                <a:ea typeface="Microsoft YaHei" panose="020B0503020204020204" pitchFamily="34" charset="-122"/>
              </a:rPr>
              <a:t>诗</a:t>
            </a:r>
            <a:r>
              <a:rPr lang="en-US" altLang="zh-CN" b="1" kern="0" dirty="0">
                <a:ea typeface="Microsoft YaHei" panose="020B0503020204020204" pitchFamily="34" charset="-122"/>
              </a:rPr>
              <a:t>19:7 </a:t>
            </a:r>
            <a:r>
              <a:rPr lang="zh-CN" altLang="en-US" b="1" kern="0" dirty="0">
                <a:ea typeface="Microsoft YaHei" panose="020B0503020204020204" pitchFamily="34" charset="-122"/>
              </a:rPr>
              <a:t>耶和华的律法全备，能甦醒人心；耶和华的法度确定，能使愚人有智慧。</a:t>
            </a:r>
            <a:r>
              <a:rPr lang="en-US" altLang="zh-CN" b="1" kern="0" dirty="0">
                <a:ea typeface="Microsoft YaHei" panose="020B0503020204020204" pitchFamily="34" charset="-122"/>
              </a:rPr>
              <a:t>19:8 </a:t>
            </a:r>
            <a:r>
              <a:rPr lang="zh-CN" altLang="en-US" b="1" kern="0" dirty="0">
                <a:ea typeface="Microsoft YaHei" panose="020B0503020204020204" pitchFamily="34" charset="-122"/>
              </a:rPr>
              <a:t>耶和华的训词正直，能快活人的心；耶和华的命令清洁，能明亮人的眼目。</a:t>
            </a:r>
            <a:r>
              <a:rPr lang="en-US" altLang="zh-CN" b="1" kern="0" dirty="0">
                <a:ea typeface="Microsoft YaHei" panose="020B0503020204020204" pitchFamily="34" charset="-122"/>
              </a:rPr>
              <a:t>19:9 </a:t>
            </a:r>
            <a:r>
              <a:rPr lang="zh-CN" altLang="en-US" b="1" kern="0" dirty="0">
                <a:ea typeface="Microsoft YaHei" panose="020B0503020204020204" pitchFamily="34" charset="-122"/>
              </a:rPr>
              <a:t>耶和华的道理洁净，存到永远；耶和华的典章真实，全然公</a:t>
            </a:r>
            <a:r>
              <a:rPr lang="zh-CN" altLang="en-US" b="1" kern="0" dirty="0" smtClean="0">
                <a:ea typeface="Microsoft YaHei" panose="020B0503020204020204" pitchFamily="34" charset="-122"/>
              </a:rPr>
              <a:t>义</a:t>
            </a:r>
            <a:r>
              <a:rPr lang="en-US" altLang="zh-CN" b="1" kern="0" dirty="0" smtClean="0">
                <a:ea typeface="Microsoft YaHei" panose="020B0503020204020204" pitchFamily="34" charset="-122"/>
              </a:rPr>
              <a:t>―19:10 </a:t>
            </a:r>
            <a:r>
              <a:rPr lang="zh-CN" altLang="en-US" b="1" kern="0" dirty="0">
                <a:ea typeface="Microsoft YaHei" panose="020B0503020204020204" pitchFamily="34" charset="-122"/>
              </a:rPr>
              <a:t>都比金子可羡慕，且比极多的精金可羡慕；比蜜甘甜，且比蜂房下滴的蜜甘甜</a:t>
            </a:r>
            <a:r>
              <a:rPr lang="zh-CN" altLang="en-US" b="1" kern="0" dirty="0" smtClean="0">
                <a:ea typeface="Microsoft YaHei" panose="020B0503020204020204" pitchFamily="34" charset="-122"/>
              </a:rPr>
              <a:t>。</a:t>
            </a:r>
            <a:endParaRPr lang="zh-CN" altLang="en-US" b="1" kern="0" dirty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12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044" y="859700"/>
            <a:ext cx="8953338" cy="2431435"/>
            <a:chOff x="79044" y="859700"/>
            <a:chExt cx="8953338" cy="2431435"/>
          </a:xfrm>
        </p:grpSpPr>
        <p:sp>
          <p:nvSpPr>
            <p:cNvPr id="12" name="Rectangle 11"/>
            <p:cNvSpPr/>
            <p:nvPr/>
          </p:nvSpPr>
          <p:spPr>
            <a:xfrm>
              <a:off x="79044" y="859700"/>
              <a:ext cx="5715001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约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1:1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太初有道，道与神同在，道就是神。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1:2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这道太初与神同在。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1:3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万物是藉着他造的；凡被造的，没有一样不是藉着他造的。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1:4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生命在他里头，这生命就是人的光。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1:5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光照在黑暗里，黑暗却不接受光。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1:6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有一个人，是从神那里差来的，名叫约翰。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1:7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这人来，为要作见證，就是为光作见證，叫众人因他可以信。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1:8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他不是那光，乃是要为光作见證。</a:t>
              </a:r>
              <a:r>
                <a:rPr lang="en-US" altLang="zh-CN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1:9 </a:t>
              </a:r>
              <a:r>
                <a:rPr lang="zh-CN" altLang="en-US" sz="19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那光是真光，照亮一切生在世上的人。</a:t>
              </a:r>
              <a:endParaRPr lang="en-US" altLang="zh-CN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082" name="Picture 10" descr="https://scontent-ort2-2.xx.fbcdn.net/v/t31.0-8/20229609_1587300574654563_3516801711778697692_o.jpg?_nc_cat=100&amp;_nc_oc=AQl6x9Uv3Q9wQxwx92ttQ02vp_sduMcllNohYFVDHXEPoE3mFZNC-vdEE5MdKMg3Sq0&amp;_nc_ht=scontent-ort2-2.xx&amp;oh=d77c1f98ef0b9528eebd0773f7475e9e&amp;oe=5E5ECDD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552" y="958414"/>
              <a:ext cx="3272830" cy="2181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190500" y="3416975"/>
            <a:ext cx="5295900" cy="1754326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kern="0" dirty="0" smtClean="0">
                <a:ea typeface="Microsoft YaHei" panose="020B0503020204020204" pitchFamily="34" charset="-122"/>
              </a:rPr>
              <a:t>诗</a:t>
            </a:r>
            <a:r>
              <a:rPr lang="en-US" altLang="zh-CN" b="1" kern="0" dirty="0" smtClean="0">
                <a:ea typeface="Microsoft YaHei" panose="020B0503020204020204" pitchFamily="34" charset="-122"/>
              </a:rPr>
              <a:t>19:11 </a:t>
            </a:r>
            <a:r>
              <a:rPr lang="zh-CN" altLang="en-US" b="1" kern="0" dirty="0">
                <a:ea typeface="Microsoft YaHei" panose="020B0503020204020204" pitchFamily="34" charset="-122"/>
              </a:rPr>
              <a:t>况且你的仆人因此受警戒，守着这些便有大赏。</a:t>
            </a:r>
            <a:r>
              <a:rPr lang="en-US" altLang="zh-CN" b="1" kern="0" dirty="0">
                <a:ea typeface="Microsoft YaHei" panose="020B0503020204020204" pitchFamily="34" charset="-122"/>
              </a:rPr>
              <a:t>19:12 </a:t>
            </a:r>
            <a:r>
              <a:rPr lang="zh-CN" altLang="en-US" b="1" kern="0" dirty="0">
                <a:ea typeface="Microsoft YaHei" panose="020B0503020204020204" pitchFamily="34" charset="-122"/>
              </a:rPr>
              <a:t>谁能知道自己的错失呢？愿你赦免我隐而未现的过错。</a:t>
            </a:r>
            <a:r>
              <a:rPr lang="en-US" altLang="zh-CN" b="1" kern="0" dirty="0">
                <a:ea typeface="Microsoft YaHei" panose="020B0503020204020204" pitchFamily="34" charset="-122"/>
              </a:rPr>
              <a:t>19:13 </a:t>
            </a:r>
            <a:r>
              <a:rPr lang="zh-CN" altLang="en-US" b="1" kern="0" dirty="0">
                <a:ea typeface="Microsoft YaHei" panose="020B0503020204020204" pitchFamily="34" charset="-122"/>
              </a:rPr>
              <a:t>求你拦阻仆人不犯任意妄为的罪，不容这罪辖制我，我便完全，免犯大罪。</a:t>
            </a:r>
            <a:r>
              <a:rPr lang="en-US" altLang="zh-CN" b="1" kern="0" dirty="0">
                <a:ea typeface="Microsoft YaHei" panose="020B0503020204020204" pitchFamily="34" charset="-122"/>
              </a:rPr>
              <a:t>19:14 </a:t>
            </a:r>
            <a:r>
              <a:rPr lang="zh-CN" altLang="en-US" b="1" kern="0" dirty="0">
                <a:ea typeface="Microsoft YaHei" panose="020B0503020204020204" pitchFamily="34" charset="-122"/>
              </a:rPr>
              <a:t>耶和华</a:t>
            </a:r>
            <a:r>
              <a:rPr lang="en-US" altLang="zh-CN" b="1" kern="0" dirty="0">
                <a:ea typeface="Microsoft YaHei" panose="020B0503020204020204" pitchFamily="34" charset="-122"/>
              </a:rPr>
              <a:t>―</a:t>
            </a:r>
            <a:r>
              <a:rPr lang="zh-CN" altLang="en-US" b="1" kern="0" dirty="0">
                <a:ea typeface="Microsoft YaHei" panose="020B0503020204020204" pitchFamily="34" charset="-122"/>
              </a:rPr>
              <a:t>我的磐石，我的救赎主啊，愿我口中的言语、心里的意念在你面前蒙悦纳。</a:t>
            </a:r>
          </a:p>
        </p:txBody>
      </p:sp>
    </p:spTree>
    <p:extLst>
      <p:ext uri="{BB962C8B-B14F-4D97-AF65-F5344CB8AC3E}">
        <p14:creationId xmlns:p14="http://schemas.microsoft.com/office/powerpoint/2010/main" val="9595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6199" y="876300"/>
            <a:ext cx="5715001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有一日，那人和他妻子夏娃同房，夏娃就怀孕，生了该隐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就是得的意思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，便说：耶和华使我得了一个男子。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又生了该隐的兄弟亚伯。亚伯是牧羊的；该隐是种地的。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有一日，该隐拿地里的出产为供物献给耶和华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亚伯也将他羊群中头生的和羊的脂油献上。耶和华看中了亚伯和他的供物，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只是看不中该隐和他的供物。该隐就大大的发怒，变了脸色</a:t>
            </a:r>
            <a:r>
              <a:rPr lang="zh-CN" altLang="en-US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耶和华对该隐说：你为甚么发怒呢？你为甚么变了脸色呢？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你若行得好，岂不蒙悦纳？你若行得不好，罪就伏在门前。它必恋慕你，你却要制伏它。</a:t>
            </a:r>
            <a:endParaRPr kumimoji="0" lang="zh-CN" altLang="en-US" sz="16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61809" y="0"/>
            <a:ext cx="31341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亚当的后裔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1" name="Picture 2" descr="Image result for c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67" y="1257300"/>
            <a:ext cx="3124199" cy="172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0" y="4381500"/>
            <a:ext cx="5415891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5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lang="zh-CN" altLang="en-US" sz="25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是，在亚当里的人只能在堕落的亚当（属肉体的生命）里选择，</a:t>
            </a:r>
            <a:r>
              <a:rPr lang="zh-CN" altLang="en-US" sz="2500" b="1" noProof="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也就是说没有根本意义上的选择！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543300"/>
            <a:ext cx="5415891" cy="738664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雅</a:t>
            </a:r>
            <a:r>
              <a:rPr lang="en-US" altLang="zh-CN" sz="1400" b="1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1:14 </a:t>
            </a:r>
            <a:r>
              <a:rPr lang="zh-CN" altLang="en-US" sz="1400" b="1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但各人被试探，乃是被自己的</a:t>
            </a:r>
            <a:r>
              <a:rPr lang="zh-CN" altLang="en-US" sz="14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lang="en-US" altLang="zh-CN" sz="14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lang="zh-CN" altLang="en-US" sz="14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lang="zh-CN" altLang="en-US" sz="1400" b="1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牵引诱惑的。 </a:t>
            </a:r>
            <a:r>
              <a:rPr lang="en-US" altLang="zh-CN" sz="1400" b="1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1:15</a:t>
            </a:r>
            <a:r>
              <a:rPr lang="zh-CN" altLang="en-US" sz="14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lang="en-US" altLang="zh-CN" sz="14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lang="zh-CN" altLang="en-US" sz="14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lang="zh-CN" altLang="en-US" sz="1400" b="1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既怀了胎，就生出罪来；罪既长成，就生出死来。</a:t>
            </a:r>
            <a:endParaRPr lang="en-US" altLang="zh-CN" sz="1400" b="1" dirty="0">
              <a:solidFill>
                <a:srgbClr val="ACCBF9">
                  <a:lumMod val="9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6199" y="876300"/>
            <a:ext cx="5715001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有一日，那人和他妻子夏娃同房，夏娃就怀孕，生了该隐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就是得的意思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，便说：耶和华使我得了一个男子。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又生了该隐的兄弟亚伯。亚伯是牧羊的；该隐是种地的。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有一日，该隐拿地里的出产为供物献给耶和华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亚伯也将他羊群中头生的和羊的脂油献上。耶和华看中了亚伯和他的供物，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只是看不中该隐和他的供物。该隐就大大的发怒，变了脸色</a:t>
            </a:r>
            <a:r>
              <a:rPr lang="zh-CN" altLang="en-US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6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耶和华对该隐说：你为甚么发怒呢？你为甚么变了脸色呢？</a:t>
            </a:r>
            <a:r>
              <a:rPr lang="en-US" altLang="zh-CN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16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你若行得好，岂不蒙悦纳？你若行得不好，罪就伏在门前。它必恋慕你，你却要制伏它。</a:t>
            </a:r>
            <a:endParaRPr kumimoji="0" lang="zh-CN" altLang="en-US" sz="16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61809" y="0"/>
            <a:ext cx="31341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亚当的后裔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381500"/>
            <a:ext cx="5415891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5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lang="zh-CN" altLang="en-US" sz="25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是，在亚当里的人只能在堕落的亚当（属肉体的生命）里选择，</a:t>
            </a:r>
            <a:r>
              <a:rPr lang="zh-CN" altLang="en-US" sz="2500" b="1" noProof="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也就是说没有根本意义上的选择！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543300"/>
            <a:ext cx="5415891" cy="738664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雅</a:t>
            </a:r>
            <a:r>
              <a:rPr lang="en-US" altLang="zh-CN" sz="1400" b="1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1:14 </a:t>
            </a:r>
            <a:r>
              <a:rPr lang="zh-CN" altLang="en-US" sz="1400" b="1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但各人被试探，乃是被自己的</a:t>
            </a:r>
            <a:r>
              <a:rPr lang="zh-CN" altLang="en-US" sz="14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lang="en-US" altLang="zh-CN" sz="14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lang="zh-CN" altLang="en-US" sz="14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lang="zh-CN" altLang="en-US" sz="1400" b="1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牵引诱惑的。 </a:t>
            </a:r>
            <a:r>
              <a:rPr lang="en-US" altLang="zh-CN" sz="1400" b="1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1:15</a:t>
            </a:r>
            <a:r>
              <a:rPr lang="zh-CN" altLang="en-US" sz="14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lang="en-US" altLang="zh-CN" sz="14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lang="zh-CN" altLang="en-US" sz="14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lang="zh-CN" altLang="en-US" sz="1400" b="1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既怀了胎，就生出罪来；罪既长成，就生出死来。</a:t>
            </a:r>
            <a:endParaRPr lang="en-US" altLang="zh-CN" sz="1400" b="1" dirty="0">
              <a:solidFill>
                <a:srgbClr val="ACCBF9">
                  <a:lumMod val="9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277" y="1242904"/>
            <a:ext cx="3187000" cy="201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6199" y="876300"/>
            <a:ext cx="571500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</a:t>
            </a:r>
            <a:r>
              <a:rPr lang="zh-CN" altLang="en-US" sz="17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当（</a:t>
            </a:r>
            <a:r>
              <a:rPr lang="en-US" altLang="zh-CN" sz="17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earthy, red</a:t>
            </a:r>
            <a:r>
              <a:rPr lang="zh-CN" altLang="en-US" sz="17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）的</a:t>
            </a:r>
            <a:r>
              <a:rPr lang="zh-CN" altLang="en-US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后代记在下面。</a:t>
            </a:r>
            <a:r>
              <a:rPr lang="en-US" altLang="zh-CN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〈</a:t>
            </a:r>
            <a:r>
              <a:rPr lang="zh-CN" altLang="en-US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　神造人的日子，是照着自己的样式造的，</a:t>
            </a:r>
            <a:r>
              <a:rPr lang="en-US" altLang="zh-CN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 </a:t>
            </a:r>
            <a:r>
              <a:rPr lang="zh-CN" altLang="en-US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并且造男造女。在他们被造的日子，神赐福给他们，称他们为人。</a:t>
            </a:r>
            <a:r>
              <a:rPr lang="en-US" altLang="zh-CN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〉5:3 </a:t>
            </a:r>
            <a:r>
              <a:rPr lang="zh-CN" altLang="en-US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亚当活到一百叁十岁，生了一个儿子，形象样式和自己相似，就给他起名叫塞特</a:t>
            </a:r>
            <a:r>
              <a:rPr lang="zh-CN" altLang="en-US" sz="17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7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put, fixed</a:t>
            </a:r>
            <a:r>
              <a:rPr lang="zh-CN" altLang="en-US" sz="17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 </a:t>
            </a:r>
            <a:r>
              <a:rPr lang="zh-CN" altLang="en-US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lang="zh-CN" altLang="en-US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亚当生塞特之后，又在世八百年，并且生儿养女。</a:t>
            </a:r>
            <a:r>
              <a:rPr lang="en-US" altLang="zh-CN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lang="zh-CN" altLang="en-US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亚当共活了九百叁十岁就死了。</a:t>
            </a:r>
            <a:r>
              <a:rPr lang="en-US" altLang="zh-CN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5:6 </a:t>
            </a:r>
            <a:r>
              <a:rPr lang="zh-CN" altLang="en-US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塞特活到一百零五岁，生了以挪士</a:t>
            </a:r>
            <a:r>
              <a:rPr lang="zh-CN" altLang="en-US" sz="17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mortal man; sick</a:t>
            </a:r>
            <a:r>
              <a:rPr lang="zh-CN" altLang="en-US" sz="17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 </a:t>
            </a:r>
            <a:r>
              <a:rPr lang="zh-CN" altLang="en-US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5:7 </a:t>
            </a:r>
            <a:r>
              <a:rPr lang="zh-CN" altLang="en-US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塞特生以挪士之后，又活了八百零七年，并且生儿养女。</a:t>
            </a:r>
            <a:r>
              <a:rPr lang="en-US" altLang="zh-CN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5:8 </a:t>
            </a:r>
            <a:r>
              <a:rPr lang="zh-CN" altLang="en-US" sz="17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塞特共活了九百一十二岁就死了</a:t>
            </a:r>
            <a:r>
              <a:rPr lang="zh-CN" altLang="en-US" sz="17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。。。</a:t>
            </a: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61809" y="0"/>
            <a:ext cx="31341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亚当的后裔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4381500"/>
            <a:ext cx="5415891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5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lang="zh-CN" altLang="en-US" sz="25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是，在亚当里的人只能在堕落的亚当（属肉体的生命）里选择，</a:t>
            </a:r>
            <a:r>
              <a:rPr lang="zh-CN" altLang="en-US" sz="2500" b="1" noProof="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也就是说没有根本意义上的选择！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3543300"/>
            <a:ext cx="5415891" cy="738664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雅</a:t>
            </a:r>
            <a:r>
              <a:rPr lang="en-US" altLang="zh-CN" sz="1400" b="1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1:14 </a:t>
            </a:r>
            <a:r>
              <a:rPr lang="zh-CN" altLang="en-US" sz="1400" b="1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但各人被试探，乃是被自己的</a:t>
            </a:r>
            <a:r>
              <a:rPr lang="zh-CN" altLang="en-US" sz="14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lang="en-US" altLang="zh-CN" sz="14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lang="zh-CN" altLang="en-US" sz="14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lang="zh-CN" altLang="en-US" sz="1400" b="1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牵引诱惑的。 </a:t>
            </a:r>
            <a:r>
              <a:rPr lang="en-US" altLang="zh-CN" sz="1400" b="1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1:15</a:t>
            </a:r>
            <a:r>
              <a:rPr lang="zh-CN" altLang="en-US" sz="14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lang="en-US" altLang="zh-CN" sz="14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lang="zh-CN" altLang="en-US" sz="1400" b="1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lang="zh-CN" altLang="en-US" sz="1400" b="1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既怀了胎，就生出罪来；罪既长成，就生出死来。</a:t>
            </a:r>
            <a:endParaRPr lang="en-US" altLang="zh-CN" sz="1400" b="1" dirty="0">
              <a:solidFill>
                <a:srgbClr val="ACCBF9">
                  <a:lumMod val="9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Picture 6" descr="Image result for 亚当家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24" y="1222936"/>
            <a:ext cx="2683713" cy="199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神既在古时藉着众先知多次多方的晓谕列祖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 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就在这末世藉着他儿子晓谕我们；又早已立他为承受万有的，也曾藉着他创造诸世界。 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他是神荣耀所发的光辉，是神本体的真象，常用他权能的命令托住万有。他洗净了人的罪，就坐在高天至大者的右边。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56493" y="0"/>
            <a:ext cx="62921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如何逆转这样的人性？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4381500"/>
            <a:ext cx="5415891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5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lang="zh-CN" altLang="en-US" sz="25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是，在亚当里的人只能在堕落的亚当（属肉体的生命）里选择，</a:t>
            </a:r>
            <a:r>
              <a:rPr lang="zh-CN" altLang="en-US" sz="2500" b="1" noProof="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也就是说没有根本意义上的选择！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old testament prophe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3" b="16877"/>
          <a:stretch/>
        </p:blipFill>
        <p:spPr bwMode="auto">
          <a:xfrm>
            <a:off x="6019800" y="944458"/>
            <a:ext cx="259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1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及至时候满足，神就差遣他的儿子，为女子所生，且生在律法以下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要把律法以下的人赎出来，叫我们得着儿子的名分。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你们既为儿子，神就差他儿子的灵进入你</a:t>
            </a:r>
            <a:r>
              <a:rPr lang="zh-CN" altLang="en-US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们的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心，呼叫：阿爸！父！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可见，从此以后，你不是奴仆，乃是儿子了；既是儿子，就靠着神为后嗣。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4381500"/>
            <a:ext cx="5415891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5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lang="zh-CN" altLang="en-US" sz="25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是，在亚当里的人只能在堕落的亚当（属肉体的生命）里选择，</a:t>
            </a:r>
            <a:r>
              <a:rPr lang="zh-CN" altLang="en-US" sz="2500" b="1" noProof="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也就是说没有根本意义上的选择！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8700"/>
            <a:ext cx="2743200" cy="2057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56493" y="0"/>
            <a:ext cx="62921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如何逆转这样的人性？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19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15:1 </a:t>
            </a:r>
            <a:r>
              <a:rPr lang="zh-CN" altLang="en-US" sz="19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这事以后，耶和华在异象中有话对亚伯兰说：亚伯兰，你不要惧怕！我是你的盾牌，必大大的赏赐你</a:t>
            </a:r>
            <a:r>
              <a:rPr lang="zh-CN" altLang="en-US" sz="19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15:2 </a:t>
            </a:r>
            <a:r>
              <a:rPr lang="zh-CN" altLang="en-US" sz="19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亚伯兰说：主耶和华阿，我既无</a:t>
            </a:r>
            <a:r>
              <a:rPr lang="zh-CN" altLang="en-US" sz="19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子，</a:t>
            </a:r>
            <a:r>
              <a:rPr lang="zh-CN" altLang="en-US" sz="19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你还赐我甚么呢？并且要承受我家业</a:t>
            </a:r>
            <a:r>
              <a:rPr lang="zh-CN" altLang="en-US" sz="19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的是</a:t>
            </a:r>
            <a:r>
              <a:rPr lang="zh-CN" altLang="en-US" sz="19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大马色人以利以谢。 </a:t>
            </a:r>
            <a:r>
              <a:rPr lang="en-US" altLang="zh-CN" sz="19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15:3 </a:t>
            </a:r>
            <a:r>
              <a:rPr lang="zh-CN" altLang="en-US" sz="19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亚伯兰又说：你没有给我儿</a:t>
            </a:r>
            <a:r>
              <a:rPr lang="zh-CN" altLang="en-US" sz="19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子</a:t>
            </a:r>
            <a:r>
              <a:rPr lang="en-US" altLang="zh-CN" sz="19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95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seed</a:t>
            </a:r>
            <a:r>
              <a:rPr lang="en-US" altLang="zh-CN" sz="19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9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zh-CN" altLang="en-US" sz="19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那生在我家中的人就是我的后</a:t>
            </a:r>
            <a:r>
              <a:rPr lang="zh-CN" altLang="en-US" sz="19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嗣</a:t>
            </a:r>
            <a:r>
              <a:rPr lang="en-US" altLang="zh-CN" sz="195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( heir ) </a:t>
            </a:r>
            <a:r>
              <a:rPr lang="zh-CN" altLang="en-US" sz="19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 </a:t>
            </a:r>
            <a:r>
              <a:rPr lang="en-US" altLang="zh-CN" sz="19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15:4 </a:t>
            </a:r>
            <a:r>
              <a:rPr lang="zh-CN" altLang="en-US" sz="19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耶和华又有话对他说：这人必不成为你的后</a:t>
            </a:r>
            <a:r>
              <a:rPr lang="zh-CN" altLang="en-US" sz="19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嗣 </a:t>
            </a:r>
            <a:r>
              <a:rPr lang="en-US" altLang="zh-CN" sz="195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( heir )</a:t>
            </a:r>
            <a:r>
              <a:rPr lang="zh-CN" altLang="en-US" sz="195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9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zh-CN" altLang="en-US" sz="19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你本身所生的纔成为你的后</a:t>
            </a:r>
            <a:r>
              <a:rPr lang="zh-CN" altLang="en-US" sz="19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嗣 </a:t>
            </a:r>
            <a:r>
              <a:rPr lang="en-US" altLang="zh-CN" sz="1950" b="1" dirty="0" smtClean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( </a:t>
            </a:r>
            <a:r>
              <a:rPr lang="en-US" altLang="zh-CN" sz="195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heir )</a:t>
            </a:r>
            <a:r>
              <a:rPr lang="zh-CN" altLang="en-US" sz="195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9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15:5 </a:t>
            </a:r>
            <a:r>
              <a:rPr lang="zh-CN" altLang="en-US" sz="19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于是领他走到外边，说：你向天观看，数算众星，能数得过来么？又对他说：你的后</a:t>
            </a:r>
            <a:r>
              <a:rPr lang="zh-CN" altLang="en-US" sz="19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裔</a:t>
            </a:r>
            <a:r>
              <a:rPr lang="en-US" altLang="zh-CN" sz="19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950" b="1" dirty="0" smtClean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seed</a:t>
            </a:r>
            <a:r>
              <a:rPr lang="en-US" altLang="zh-CN" sz="19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9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将</a:t>
            </a:r>
            <a:r>
              <a:rPr lang="zh-CN" altLang="en-US" sz="19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要如此</a:t>
            </a:r>
            <a:r>
              <a:rPr lang="zh-CN" altLang="en-US" sz="19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5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15:6 </a:t>
            </a:r>
            <a:r>
              <a:rPr lang="zh-CN" altLang="en-US" sz="195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亚伯兰信耶和华，耶和华就以此为他的义。 </a:t>
            </a:r>
            <a:endParaRPr kumimoji="0" lang="zh-CN" altLang="en-US" sz="195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4381500"/>
            <a:ext cx="5415891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5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lang="zh-CN" altLang="en-US" sz="25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是，在亚当里的人只能在堕落的亚当（属肉体的生命）里选择，</a:t>
            </a:r>
            <a:r>
              <a:rPr lang="zh-CN" altLang="en-US" sz="2500" b="1" noProof="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也就是说没有根本意义上的选择！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abraham and go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r="3565"/>
          <a:stretch/>
        </p:blipFill>
        <p:spPr bwMode="auto">
          <a:xfrm>
            <a:off x="5812561" y="1104900"/>
            <a:ext cx="3124200" cy="172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56493" y="0"/>
            <a:ext cx="62921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如何逆转这样的人性？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17:1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亚伯兰年九十九岁的时候，耶和华向他显现，对他说：我是全能的神。你当在我面前作完全人，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17:2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我就与你立约，使你的后裔极其繁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多</a:t>
            </a:r>
            <a:r>
              <a:rPr lang="en-US" altLang="zh-CN" sz="200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(multiply you exceedingly)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17:3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亚伯兰俯伏在地；　神又对他说：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17:4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我与你立约：你要作多国的父。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17:5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从此以后，你的名不再叫亚伯兰，要叫亚伯拉罕，因为我已立你作多国的父。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17:6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我必使你的后裔极其繁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多</a:t>
            </a:r>
            <a:r>
              <a:rPr lang="en-US" altLang="zh-CN" sz="200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(make you exceedingly fruitful)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国度从你而立，君王从你而出。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17:7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我要与你并你世世代代的后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裔（</a:t>
            </a:r>
            <a:r>
              <a:rPr lang="en-US" altLang="zh-CN" sz="2000" b="1" dirty="0" smtClean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seed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）坚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立我的约，作永远的约，是要作你和你后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裔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00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seed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　神。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4381500"/>
            <a:ext cx="5415891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5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lang="zh-CN" altLang="en-US" sz="25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是，在亚当里的人只能在堕落的亚当（属肉体的生命）里选择，</a:t>
            </a:r>
            <a:r>
              <a:rPr lang="zh-CN" altLang="en-US" sz="2500" b="1" noProof="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也就是说没有根本意义上的选择！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abraham and go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r="3565"/>
          <a:stretch/>
        </p:blipFill>
        <p:spPr bwMode="auto">
          <a:xfrm>
            <a:off x="5812561" y="1104900"/>
            <a:ext cx="3124200" cy="172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56493" y="0"/>
            <a:ext cx="62921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如何逆转这样的人性？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19162</TotalTime>
  <Words>7327</Words>
  <Application>Microsoft Office PowerPoint</Application>
  <PresentationFormat>On-screen Show (16:10)</PresentationFormat>
  <Paragraphs>107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Microsoft YaHei</vt:lpstr>
      <vt:lpstr>Microsoft YaHei</vt:lpstr>
      <vt:lpstr>Arial</vt:lpstr>
      <vt:lpstr>Calibri</vt:lpstr>
      <vt:lpstr>Wingdings 3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943</cp:revision>
  <dcterms:created xsi:type="dcterms:W3CDTF">2011-09-04T18:01:24Z</dcterms:created>
  <dcterms:modified xsi:type="dcterms:W3CDTF">2019-10-27T13:37:49Z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