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</p:sldMasterIdLst>
  <p:notesMasterIdLst>
    <p:notesMasterId r:id="rId27"/>
  </p:notesMasterIdLst>
  <p:sldIdLst>
    <p:sldId id="823" r:id="rId6"/>
    <p:sldId id="900" r:id="rId7"/>
    <p:sldId id="905" r:id="rId8"/>
    <p:sldId id="899" r:id="rId9"/>
    <p:sldId id="865" r:id="rId10"/>
    <p:sldId id="893" r:id="rId11"/>
    <p:sldId id="896" r:id="rId12"/>
    <p:sldId id="891" r:id="rId13"/>
    <p:sldId id="901" r:id="rId14"/>
    <p:sldId id="892" r:id="rId15"/>
    <p:sldId id="867" r:id="rId16"/>
    <p:sldId id="897" r:id="rId17"/>
    <p:sldId id="871" r:id="rId18"/>
    <p:sldId id="902" r:id="rId19"/>
    <p:sldId id="906" r:id="rId20"/>
    <p:sldId id="874" r:id="rId21"/>
    <p:sldId id="870" r:id="rId22"/>
    <p:sldId id="903" r:id="rId23"/>
    <p:sldId id="907" r:id="rId24"/>
    <p:sldId id="869" r:id="rId25"/>
    <p:sldId id="904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87995" autoAdjust="0"/>
  </p:normalViewPr>
  <p:slideViewPr>
    <p:cSldViewPr>
      <p:cViewPr varScale="1">
        <p:scale>
          <a:sx n="78" d="100"/>
          <a:sy n="78" d="100"/>
        </p:scale>
        <p:origin x="62" y="12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1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0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6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5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3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9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2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1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29000" y="3238500"/>
            <a:ext cx="197522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dirty="0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(5)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神为亚当和他妻子用皮子作衣服给他们穿。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神说：那人已经与我们相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似（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the man has become like one of Us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能知道善恶；现在恐怕他伸手又摘生命树的果子吃，就永远活着。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神便打发他出伊甸园去，耕种他所自出之土。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于是把他赶出去了；又在伊甸园的东边安设基路伯和四面转动发火焰的剑，要把守生命树的道路。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r="3928"/>
          <a:stretch/>
        </p:blipFill>
        <p:spPr bwMode="auto">
          <a:xfrm>
            <a:off x="5809716" y="1320153"/>
            <a:ext cx="3029484" cy="17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462397"/>
            <a:ext cx="5456982" cy="2323713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5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145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这就如罪是从一人入了世界，死又是从罪来的；于是死就临到众人，因为众人都犯了罪。 </a:t>
            </a:r>
            <a:r>
              <a:rPr kumimoji="0" lang="en-US" altLang="zh-CN" sz="145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没有律法之先，罪已经在世上；但没有律法，罪也不算罪。 </a:t>
            </a:r>
            <a:r>
              <a:rPr kumimoji="0" lang="en-US" altLang="zh-CN" sz="145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然而从亚当到摩西，死就作了王，连那些不与亚当犯一样罪过的，也在他的权下。亚当乃是那以后要来之人的豫象</a:t>
            </a:r>
            <a:r>
              <a:rPr kumimoji="0" lang="zh-CN" altLang="en-US" sz="145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1450" b="1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145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律法既因肉体软弱，有所不能行的，神就差遣自己的儿子，成为罪身的形状，作了赎罪祭，在肉体中定了罪案</a:t>
            </a:r>
            <a:r>
              <a:rPr kumimoji="0" lang="zh-CN" altLang="en-US" sz="14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endParaRPr kumimoji="0" lang="en-US" altLang="zh-CN" sz="145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kumimoji="0" lang="en-US" altLang="zh-CN" sz="145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5:21 </a:t>
            </a:r>
            <a:r>
              <a:rPr kumimoji="0" lang="zh-CN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神使那无罪（无罪：原文是不知罪）的，替我们成为罪，好叫我们在他里面成为神的义。</a:t>
            </a:r>
            <a:endParaRPr kumimoji="0" lang="en-US" altLang="zh-CN" sz="14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795" y="3462397"/>
            <a:ext cx="545698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1:14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但各人被试探，乃是被自己的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牵引诱惑的。 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1:15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既怀了胎，就生出罪来；罪既长成，就生出死来。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这就如罪是从一人入了世界，死又是从罪来的；于是死就临到众人，因为众人都犯了罪。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没有律法之先，罪已经在世上；但没有律法，罪也不算罪。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然而从亚当到摩西，死就作了王，连那些不与亚当犯一样罪过的，也在他的权下。亚当乃是那以后要来之人的豫象。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67" y="1257300"/>
            <a:ext cx="3124199" cy="17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199" y="876300"/>
            <a:ext cx="571500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</a:t>
            </a:r>
            <a:r>
              <a:rPr lang="zh-CN" altLang="en-US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Image result for 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67" y="1257300"/>
            <a:ext cx="3124199" cy="17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199" y="876300"/>
            <a:ext cx="571500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</a:t>
            </a:r>
            <a:r>
              <a:rPr lang="zh-CN" altLang="en-US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329955"/>
            <a:ext cx="4845205" cy="2169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7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堕</a:t>
            </a:r>
            <a:r>
              <a:rPr lang="zh-CN" altLang="en-US" sz="27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落的亚当里面同时有神和撒但的性情（形象），他的后代（亚伯、该隐为代表）只能在这个矛盾中挣扎和选择，这就是善恶同时在人里面的状态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199" y="876300"/>
            <a:ext cx="571500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</a:t>
            </a:r>
            <a:r>
              <a:rPr lang="zh-CN" altLang="en-US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" y="3329955"/>
            <a:ext cx="4845205" cy="2169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7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堕</a:t>
            </a:r>
            <a:r>
              <a:rPr lang="zh-CN" altLang="en-US" sz="27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落的亚当里面同时有神和撒但的性情（形象），他的后代（亚伯、该隐为代表）只能在这个矛盾中挣扎和选择，这就是善恶同时在人里面的状态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0" name="Picture 2" descr="Image result for 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67" y="1257300"/>
            <a:ext cx="3124199" cy="17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199" y="876300"/>
            <a:ext cx="571500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</a:t>
            </a:r>
            <a:r>
              <a:rPr lang="zh-CN" altLang="en-US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3289637"/>
            <a:ext cx="5415891" cy="92333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3:9 </a:t>
            </a:r>
            <a:r>
              <a:rPr lang="zh-CN" altLang="en-US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不要彼此说谎；因你们已经脱去旧人和旧人的行为，</a:t>
            </a:r>
            <a:r>
              <a:rPr lang="en-US" altLang="zh-CN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3:10 </a:t>
            </a:r>
            <a:r>
              <a:rPr lang="zh-CN" altLang="en-US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穿上了新人。这新人在知识上渐渐更新，正如造他主的形象。</a:t>
            </a:r>
            <a:endParaRPr lang="en-US" altLang="zh-CN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1" name="Picture 2" descr="Image result for 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67" y="1257300"/>
            <a:ext cx="3124199" cy="17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199" y="876300"/>
            <a:ext cx="571500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</a:t>
            </a:r>
            <a:r>
              <a:rPr lang="zh-CN" altLang="en-US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3289637"/>
            <a:ext cx="5415891" cy="1015663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5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15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15:46 </a:t>
            </a:r>
            <a:r>
              <a:rPr lang="zh-CN" altLang="en-US" sz="15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但属灵的不在先，属血气的在先，以后纔有属灵的。</a:t>
            </a:r>
            <a:r>
              <a:rPr lang="en-US" altLang="zh-CN" sz="15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15:47 </a:t>
            </a:r>
            <a:r>
              <a:rPr lang="zh-CN" altLang="en-US" sz="15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头一个人是出于地，乃属土；第二个人是出于天。</a:t>
            </a:r>
            <a:r>
              <a:rPr lang="en-US" altLang="zh-CN" sz="15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15:48 </a:t>
            </a:r>
            <a:r>
              <a:rPr lang="zh-CN" altLang="en-US" sz="15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那属土的怎样，凡属土的也就怎样；属天的怎样，凡属天的也就怎样。</a:t>
            </a:r>
            <a:endParaRPr lang="en-US" altLang="zh-CN" sz="15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1" name="Picture 2" descr="Image result for 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67" y="1257300"/>
            <a:ext cx="3124199" cy="17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795" y="3314700"/>
            <a:ext cx="5456982" cy="230832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原来，神的忿怒从天上显明在一切不虔不义的人身上，就是那些行不义阻挡真理的人。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神的事情，人所能知道的，原显明在人心里，因为神已经给他们显明。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自从造天地以来，神的永能和神性是明明可知的，虽是眼不能见，但藉着所造之物就可以晓得，叫人无可推诿。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因为，他们虽然知道神，却不当作神荣耀他，也不感谢他。他们的思念变为虚妄，无知的心就昏暗了。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自称为聪明，反成了愚拙，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将不能朽坏之神的荣耀变为偶象，彷彿必朽坏的人和飞禽、走兽、昆虫的样式。</a:t>
            </a:r>
            <a:endParaRPr lang="en-US" altLang="zh-CN" sz="1600" b="1" dirty="0">
              <a:solidFill>
                <a:srgbClr val="ACCBF9">
                  <a:lumMod val="9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67" y="1257300"/>
            <a:ext cx="3124199" cy="17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199" y="876300"/>
            <a:ext cx="571500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</a:t>
            </a:r>
            <a:r>
              <a:rPr lang="zh-CN" altLang="en-US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</a:t>
            </a:r>
            <a:r>
              <a:rPr lang="zh-CN" altLang="en-US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795" y="3390900"/>
            <a:ext cx="5456982" cy="2062103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凡没有律法犯了罪的，也必不按律法灭亡；凡在律法以下犯了罪的，也必按律法受审判。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（原来在神面前，不是听律法的为义，乃是行律法的称义。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没有律法的外邦人若顺着本性行律法上的事，他们虽然没有律法，自己就是自己的律法。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这是显出律法的功用刻在他们心里，他们是非之心同作见證，并且他们的思念互相较量，或以为是，或以为非。）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就在神藉耶稣基督审判人隐秘事的日子，照着我的福音所言。</a:t>
            </a:r>
            <a:endParaRPr lang="en-US" altLang="zh-CN" sz="1600" b="1" dirty="0">
              <a:solidFill>
                <a:srgbClr val="ACCBF9">
                  <a:lumMod val="9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67" y="1257300"/>
            <a:ext cx="3124199" cy="17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</a:t>
            </a:r>
            <a:r>
              <a:rPr lang="zh-CN" altLang="en-US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795" y="3390900"/>
            <a:ext cx="5456982" cy="2062103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凡没有律法犯了罪的，也必不按律法灭亡；凡在律法以下犯了罪的，也必按律法受审判。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（原来在神面前，不是听律法的为义，乃是行律法的称义。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没有律法的外邦人若顺着本性行律法上的事，他们虽然没有律法，自己就是自己的律法。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这是显出律法的功用刻在他们心里，他们是非之心同作见證，并且他们的思念互相较量，或以为是，或以为非。）</a:t>
            </a:r>
            <a:r>
              <a:rPr lang="en-US" altLang="zh-CN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600" b="1" dirty="0">
                <a:solidFill>
                  <a:srgbClr val="ACCBF9">
                    <a:lumMod val="9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就在神藉耶稣基督审判人隐秘事的日子，照着我的福音所言。</a:t>
            </a:r>
            <a:endParaRPr lang="en-US" altLang="zh-CN" sz="1600" b="1" dirty="0">
              <a:solidFill>
                <a:srgbClr val="ACCBF9">
                  <a:lumMod val="9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22" name="Freeform 21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bg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6" name="Picture 10" descr="Image result for crow no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5" y="9493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Image result for crow no backgrou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37"/>
          <p:cNvSpPr/>
          <p:nvPr/>
        </p:nvSpPr>
        <p:spPr>
          <a:xfrm rot="17052056">
            <a:off x="6583767" y="3153290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10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5" y="10794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 rot="21294553">
            <a:off x="7526322" y="27382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1" name="Freeform 40"/>
          <p:cNvSpPr/>
          <p:nvPr/>
        </p:nvSpPr>
        <p:spPr>
          <a:xfrm rot="17052056">
            <a:off x="7945704" y="3141697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3" name="Picture 16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0" y="3122433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650622" y="33919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8" grpId="0" animBg="1"/>
      <p:bldP spid="30" grpId="0"/>
      <p:bldP spid="31" grpId="0" animBg="1"/>
      <p:bldP spid="33" grpId="0" animBg="1"/>
      <p:bldP spid="35" grpId="0"/>
      <p:bldP spid="38" grpId="0" animBg="1"/>
      <p:bldP spid="40" grpId="0"/>
      <p:bldP spid="41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该隐与他兄弟亚伯说话；二人正在田间。该隐起来打他兄弟亚伯，把他杀了。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耶和华对该隐说：你兄弟亚伯在那里？他说：我不知道！我岂是看守我兄弟的么？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耶和华说：你作了甚么事呢？你兄弟的血有声音从地里向我哀告。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地开了口，从你手里接受你兄弟的血。现在你必从这地受咒</a:t>
            </a: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诅</a:t>
            </a:r>
            <a:r>
              <a:rPr lang="en-US" altLang="zh-CN" sz="19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(So now you </a:t>
            </a:r>
            <a:r>
              <a:rPr lang="en-US" altLang="zh-CN" sz="1900" b="1" i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are</a:t>
            </a:r>
            <a:r>
              <a:rPr lang="en-US" altLang="zh-CN" sz="19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cursed from the earth)</a:t>
            </a: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你种地，地不再给你效力；你必流离飘蕩在地上</a:t>
            </a: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2" descr="Image result for c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5"/>
          <a:stretch/>
        </p:blipFill>
        <p:spPr bwMode="auto">
          <a:xfrm>
            <a:off x="5916197" y="1258497"/>
            <a:ext cx="2959540" cy="18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118" y="3323662"/>
            <a:ext cx="2037265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。。。地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必为你的缘故受咒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诅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Cursed </a:t>
            </a: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the ground for your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sake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你必终身劳苦纔能从地里得吃的。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地必给你长出荆棘和蒺藜来；你也要吃田间的菜蔬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27" y="3663831"/>
            <a:ext cx="3109150" cy="16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174" y="2646045"/>
            <a:ext cx="5449426" cy="2508379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耶和华说：人既属乎血气，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我的灵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就不永远住在他里面；然而他的日子还可到一百二十年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西</a:t>
            </a:r>
            <a:r>
              <a:rPr kumimoji="0" lang="en-US" altLang="zh-CN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1:15 </a:t>
            </a:r>
            <a:r>
              <a:rPr kumimoji="0" lang="zh-CN" altLang="en-US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爱子是那不能看见之神的象，是首生的，在一切被造的以先。</a:t>
            </a:r>
            <a:r>
              <a:rPr kumimoji="0" lang="en-US" altLang="zh-CN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1:16 </a:t>
            </a:r>
            <a:r>
              <a:rPr kumimoji="0" lang="zh-CN" altLang="en-US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因为万有都是靠他造的，无论是天上的，地上的；能看见的，不能看见的；或是有位的，主治的，执政的，掌权的；一概都是藉着他造的，又是为他造的。</a:t>
            </a:r>
            <a:r>
              <a:rPr kumimoji="0" lang="en-US" altLang="zh-CN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1:17 </a:t>
            </a:r>
            <a:r>
              <a:rPr kumimoji="0" lang="zh-CN" altLang="en-US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他在万有之先；万有也靠他而立</a:t>
            </a:r>
            <a:r>
              <a:rPr kumimoji="0" lang="zh-CN" altLang="en-US" sz="1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199" y="876300"/>
            <a:ext cx="8778842" cy="2246418"/>
            <a:chOff x="76199" y="876300"/>
            <a:chExt cx="8778842" cy="2246418"/>
          </a:xfrm>
        </p:grpSpPr>
        <p:sp>
          <p:nvSpPr>
            <p:cNvPr id="4" name="Rectangle 3"/>
            <p:cNvSpPr/>
            <p:nvPr/>
          </p:nvSpPr>
          <p:spPr>
            <a:xfrm>
              <a:off x="76199" y="876300"/>
              <a:ext cx="57150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神用地上的尘土造人，将生气吹在他鼻孔里，他就成了有灵的活人 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(a living soul)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，名叫亚当。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2:8 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神在东方的伊甸立了一个园子，把所造的人安置在那里。</a:t>
              </a:r>
              <a:endPara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872" y="975998"/>
              <a:ext cx="2858169" cy="214672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7795" y="0"/>
            <a:ext cx="9036205" cy="800219"/>
            <a:chOff x="107795" y="0"/>
            <a:chExt cx="9036205" cy="80021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7795" y="800100"/>
              <a:ext cx="9036205" cy="0"/>
            </a:xfrm>
            <a:prstGeom prst="line">
              <a:avLst/>
            </a:prstGeom>
            <a:ln>
              <a:solidFill>
                <a:srgbClr val="66FF9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21388" y="0"/>
              <a:ext cx="549381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属灵人的创造和组成</a:t>
              </a:r>
              <a:endPara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1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该隐对耶和华说：我的刑罚太重，过于我所能当的。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你如今赶逐我离开这地，以致不见你面；我必流离飘蕩在地上，凡遇见我的必杀我。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耶和华对他说：凡杀该隐的，必遭报七倍。耶和华就给该隐立一个记号，免得人遇见他就杀他。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于是该隐离开耶和华的面，去住在伊甸东边挪得之地。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2" descr="Image result for c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5"/>
          <a:stretch/>
        </p:blipFill>
        <p:spPr bwMode="auto">
          <a:xfrm>
            <a:off x="5916197" y="1258497"/>
            <a:ext cx="2959540" cy="18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118" y="3323662"/>
            <a:ext cx="2037265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。。。地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必为你的缘故受咒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诅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Cursed </a:t>
            </a:r>
            <a:r>
              <a:rPr kumimoji="0" lang="en-US" altLang="zh-CN" sz="16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the ground for your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sake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你必终身劳苦纔能从地里得吃的。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地必给你长出荆棘和蒺藜来；你也要吃田间的菜蔬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27" y="3663831"/>
            <a:ext cx="3109150" cy="16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到底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是谁？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43600" y="187417"/>
            <a:ext cx="3070525" cy="769441"/>
          </a:xfrm>
          <a:prstGeom prst="rect">
            <a:avLst/>
          </a:prstGeom>
          <a:gradFill rotWithShape="1">
            <a:gsLst>
              <a:gs pos="0">
                <a:srgbClr val="629DD1">
                  <a:shade val="51000"/>
                  <a:satMod val="130000"/>
                </a:srgbClr>
              </a:gs>
              <a:gs pos="80000">
                <a:srgbClr val="629DD1">
                  <a:shade val="93000"/>
                  <a:satMod val="130000"/>
                </a:srgbClr>
              </a:gs>
              <a:gs pos="100000">
                <a:srgbClr val="629DD1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629DD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圣经意义上的接受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就是与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合一或结合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599" y="1065711"/>
            <a:ext cx="3070525" cy="769441"/>
          </a:xfrm>
          <a:prstGeom prst="rect">
            <a:avLst/>
          </a:prstGeom>
          <a:gradFill rotWithShape="1">
            <a:gsLst>
              <a:gs pos="0">
                <a:srgbClr val="629DD1">
                  <a:shade val="51000"/>
                  <a:satMod val="130000"/>
                </a:srgbClr>
              </a:gs>
              <a:gs pos="80000">
                <a:srgbClr val="629DD1">
                  <a:shade val="93000"/>
                  <a:satMod val="130000"/>
                </a:srgbClr>
              </a:gs>
              <a:gs pos="100000">
                <a:srgbClr val="629DD1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629DD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圣经意义上的接受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谎言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就是与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谎言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合一或结合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199" y="0"/>
            <a:ext cx="9067801" cy="4015621"/>
            <a:chOff x="76199" y="0"/>
            <a:chExt cx="9067801" cy="401562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7795" y="800100"/>
              <a:ext cx="9036205" cy="0"/>
            </a:xfrm>
            <a:prstGeom prst="line">
              <a:avLst/>
            </a:prstGeom>
            <a:ln>
              <a:solidFill>
                <a:srgbClr val="66FF9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54093" y="0"/>
              <a:ext cx="49039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属灵人的生死抉择</a:t>
              </a:r>
              <a:endPara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199" y="876300"/>
              <a:ext cx="8904877" cy="3139321"/>
              <a:chOff x="76199" y="876300"/>
              <a:chExt cx="8904877" cy="313932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6199" y="876300"/>
                <a:ext cx="5715001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创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2:9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神使各样的树从地里长出来，可以悦人的眼目，其上的果子好作食物。园子当中又有生命树和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分别善恶的树 （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Arial" panose="020B0604020202020204" pitchFamily="34" charset="0"/>
                  </a:rPr>
                  <a:t>the tree of the knowledge of good and evil</a:t>
                </a:r>
                <a:r>
                  <a:rPr kumimoji="0" lang="zh-CN" alt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</a:t>
                </a:r>
                <a:r>
                  <a:rPr kumimoji="0" lang="zh-CN" alt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。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。。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2:15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神将那人安置在伊甸园，使他修理，看守。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2:16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神吩咐他说：园中各样树上的果子，你可以随意吃，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2:17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只是分别善恶树上的果子，你不可吃，因为你吃的日子必定死！</a:t>
                </a:r>
                <a:endPara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Related im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4731" y="985401"/>
                <a:ext cx="3176345" cy="2194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190499" y="4015621"/>
            <a:ext cx="54864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人不能选择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的本质，却可以选择自己的经历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532" y="130197"/>
            <a:ext cx="3877985" cy="2343410"/>
            <a:chOff x="215532" y="130197"/>
            <a:chExt cx="3877985" cy="2343410"/>
          </a:xfrm>
        </p:grpSpPr>
        <p:sp>
          <p:nvSpPr>
            <p:cNvPr id="44" name="TextBox 43"/>
            <p:cNvSpPr txBox="1"/>
            <p:nvPr/>
          </p:nvSpPr>
          <p:spPr>
            <a:xfrm>
              <a:off x="215532" y="130197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</a:t>
              </a:r>
              <a:r>
                <a:rPr kumimoji="0" lang="zh-CN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到底</a:t>
              </a:r>
              <a:r>
                <a:rPr kumimoji="0" lang="zh-CN" alt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是谁？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036" name="Picture 12" descr="man and woman remix by wcsa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75" y="984221"/>
              <a:ext cx="1766740" cy="1489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43600" y="187417"/>
            <a:ext cx="3070525" cy="769441"/>
          </a:xfrm>
          <a:prstGeom prst="rect">
            <a:avLst/>
          </a:prstGeom>
          <a:gradFill rotWithShape="1">
            <a:gsLst>
              <a:gs pos="0">
                <a:srgbClr val="629DD1">
                  <a:shade val="51000"/>
                  <a:satMod val="130000"/>
                </a:srgbClr>
              </a:gs>
              <a:gs pos="80000">
                <a:srgbClr val="629DD1">
                  <a:shade val="93000"/>
                  <a:satMod val="130000"/>
                </a:srgbClr>
              </a:gs>
              <a:gs pos="100000">
                <a:srgbClr val="629DD1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629DD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圣经意义上的接受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就是与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合一或结合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599" y="1065711"/>
            <a:ext cx="3070525" cy="769441"/>
          </a:xfrm>
          <a:prstGeom prst="rect">
            <a:avLst/>
          </a:prstGeom>
          <a:gradFill rotWithShape="1">
            <a:gsLst>
              <a:gs pos="0">
                <a:srgbClr val="629DD1">
                  <a:shade val="51000"/>
                  <a:satMod val="130000"/>
                </a:srgbClr>
              </a:gs>
              <a:gs pos="80000">
                <a:srgbClr val="629DD1">
                  <a:shade val="93000"/>
                  <a:satMod val="130000"/>
                </a:srgbClr>
              </a:gs>
              <a:gs pos="100000">
                <a:srgbClr val="629DD1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629DD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圣经意义上的接受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谎言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就是与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谎言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合一或结合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神所造的，唯有蛇比田野一切的活物更狡猾。蛇对女人说：　神岂是真说不许你们吃园中所有树上的果子么？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女人对蛇说：园中树上的果子，我们可以吃，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唯有园当中那棵树上的果子，　神曾说：你们不可吃，也不可摸，免得你们死。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属灵人的堕落</a:t>
            </a:r>
          </a:p>
        </p:txBody>
      </p:sp>
      <p:pic>
        <p:nvPicPr>
          <p:cNvPr id="12" name="Picture 2" descr="Image result for eve temp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52500"/>
            <a:ext cx="2895600" cy="21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7" name="TextBox 16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</a:t>
              </a: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但的本性：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467100"/>
            <a:ext cx="5105400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撒但的目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的是要人通过接受他的谎言（缺乏感）与其合一，引人关注外在的东西（所谓属肉体）是其手段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神呼唤那人，对他说：你在那里？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他说：我在园中听见你的声音，我就害怕；因为我赤身露体，我便藏了。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耶和华说：谁告诉你赤身露体呢？莫非你吃了我吩咐你不可吃的那树上的果子吗？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那人说：你所赐给我与我同居的女人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那树上的果子给我，我就吃了。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神对女人说：你作的是甚么事呢？女人说：那蛇引诱我，我就吃了。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95" y="3462397"/>
            <a:ext cx="545698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雅</a:t>
            </a:r>
            <a:r>
              <a:rPr kumimoji="0" lang="en-US" altLang="zh-CN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1:14 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但各人被试探，乃是被自己的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牵引诱惑的。 </a:t>
            </a:r>
            <a:r>
              <a:rPr kumimoji="0" lang="en-US" altLang="zh-CN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1:15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既怀了胎，就生出罪来；罪既长成，就生出死来。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这就如罪是从一人入了世界，死又是从罪来的；于是死就临到众人，因为众人都犯了罪。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没有律法之先，罪已经在世上；但没有律法，罪也不算罪。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然而从亚当到摩西，死就作了王，连那些不与亚当犯一样罪过的，也在他的权下。亚当乃是那以后要来之人的豫象。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4" descr="Image result for adam and eve hide from g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3209"/>
            <a:ext cx="2591563" cy="197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adam blames e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/>
          <a:stretch/>
        </p:blipFill>
        <p:spPr bwMode="auto">
          <a:xfrm>
            <a:off x="5767362" y="1291798"/>
            <a:ext cx="3317190" cy="187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又对亚当说：你既听从妻子的话，吃了我所吩咐你不可吃的那树上的果子，地必为你的缘故受咒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诅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Cursed 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the ground for your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sake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你必终身劳苦纔能从地里得吃的。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地必给你长出荆棘和蒺藜来；你也要吃田间的菜蔬。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你必汗流满面纔得糊口，直到你归了土，因为你是从土而出的。你本是尘土，仍要归于尘土。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亚当给他妻子起名叫夏娃，因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众生之母。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å°å¿ç»ä½ é¿åºèæ£åèºèæ¥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62295"/>
            <a:ext cx="2743200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462397"/>
            <a:ext cx="545698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雅</a:t>
            </a:r>
            <a:r>
              <a:rPr kumimoji="0" lang="en-US" altLang="zh-CN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1:14 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但各人被试探，乃是被自己的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牵引诱惑的。 </a:t>
            </a:r>
            <a:r>
              <a:rPr kumimoji="0" lang="en-US" altLang="zh-CN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1:15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既怀了胎，就生出罪来；罪既长成，就生出死来。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这就如罪是从一人入了世界，死又是从罪来的；于是死就临到众人，因为众人都犯了罪。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没有律法之先，罪已经在世上；但没有律法，罪也不算罪。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然而从亚当到摩西，死就作了王，连那些不与亚当犯一样罪过的，也在他的权下。亚当乃是那以后要来之人的豫象。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神为亚当和他妻子用皮子作衣服给他们穿。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神说：那人已经与我们相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似（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the man has become like one of Us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能知道善恶；现在恐怕他伸手又摘生命树的果子吃，就永远活着。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神便打发他出伊甸园去，耕种他所自出之土。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于是把他赶出去了；又在伊甸园的东边安设基路伯和四面转动发火焰的剑，要把守生命树的道路。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r="3928"/>
          <a:stretch/>
        </p:blipFill>
        <p:spPr bwMode="auto">
          <a:xfrm>
            <a:off x="5809716" y="1320153"/>
            <a:ext cx="3029484" cy="17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795" y="3462397"/>
            <a:ext cx="545698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雅</a:t>
            </a:r>
            <a:r>
              <a:rPr kumimoji="0" lang="en-US" altLang="zh-CN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1:14 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但各人被试探，乃是被自己的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牵引诱惑的。 </a:t>
            </a:r>
            <a:r>
              <a:rPr kumimoji="0" lang="en-US" altLang="zh-CN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1:15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既怀了胎，就生出罪来；罪既长成，就生出死来。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这就如罪是从一人入了世界，死又是从罪来的；于是死就临到众人，因为众人都犯了罪。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没有律法之先，罪已经在世上；但没有律法，罪也不算罪。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然而从亚当到摩西，死就作了王，连那些不与亚当犯一样罪过的，也在他的权下。亚当乃是那以后要来之人的豫象。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神为亚当和他妻子用皮子作衣服给他们穿。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神说：那人已经与我们相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似（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the man has become like one of Us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能知道善恶；现在恐怕他伸手又摘生命树的果子吃，就永远活着。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神便打发他出伊甸园去，耕种他所自出之土。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于是把他赶出去了；又在伊甸园的东边安设基路伯和四面转动发火焰的剑，要把守生命树的道路。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r="3928"/>
          <a:stretch/>
        </p:blipFill>
        <p:spPr bwMode="auto">
          <a:xfrm>
            <a:off x="5809716" y="1320153"/>
            <a:ext cx="3029484" cy="17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462397"/>
            <a:ext cx="5456982" cy="2215991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雅</a:t>
            </a:r>
            <a:r>
              <a:rPr kumimoji="0" lang="en-US" altLang="zh-CN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1:14 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但各人被试探，乃是被自己的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牵引诱惑的。 </a:t>
            </a:r>
            <a:r>
              <a:rPr kumimoji="0" lang="en-US" altLang="zh-CN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1:15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kumimoji="0" lang="zh-CN" altLang="en-US" sz="16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既怀了胎，就生出罪来；罪既长成，就生出死来。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4:15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因我们的大祭司并非不能体恤我们的软弱。他也曾凡事受过试探，与我们一样，只是他没有犯罪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所以，他凡事该与他的弟兄相同，为要在神的事上成为慈悲忠信的大祭司，为百姓的罪献上挽回祭。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他自己既然被试探而受苦，就能搭救被试探的人。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18503</TotalTime>
  <Words>7108</Words>
  <Application>Microsoft Office PowerPoint</Application>
  <PresentationFormat>On-screen Show (16:10)</PresentationFormat>
  <Paragraphs>184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Microsoft YaHei</vt:lpstr>
      <vt:lpstr>Microsoft YaHei</vt:lpstr>
      <vt:lpstr>Arial</vt:lpstr>
      <vt:lpstr>Calibri</vt:lpstr>
      <vt:lpstr>Wingdings 3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898</cp:revision>
  <dcterms:created xsi:type="dcterms:W3CDTF">2011-09-04T18:01:24Z</dcterms:created>
  <dcterms:modified xsi:type="dcterms:W3CDTF">2019-10-06T13:57:11Z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