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9"/>
  </p:notesMasterIdLst>
  <p:sldIdLst>
    <p:sldId id="823" r:id="rId5"/>
    <p:sldId id="888" r:id="rId6"/>
    <p:sldId id="889" r:id="rId7"/>
    <p:sldId id="890" r:id="rId8"/>
    <p:sldId id="864" r:id="rId9"/>
    <p:sldId id="862" r:id="rId10"/>
    <p:sldId id="865" r:id="rId11"/>
    <p:sldId id="866" r:id="rId12"/>
    <p:sldId id="876" r:id="rId13"/>
    <p:sldId id="877" r:id="rId14"/>
    <p:sldId id="882" r:id="rId15"/>
    <p:sldId id="885" r:id="rId16"/>
    <p:sldId id="884" r:id="rId17"/>
    <p:sldId id="881" r:id="rId18"/>
    <p:sldId id="891" r:id="rId19"/>
    <p:sldId id="886" r:id="rId20"/>
    <p:sldId id="883" r:id="rId21"/>
    <p:sldId id="878" r:id="rId22"/>
    <p:sldId id="893" r:id="rId23"/>
    <p:sldId id="894" r:id="rId24"/>
    <p:sldId id="895" r:id="rId25"/>
    <p:sldId id="896" r:id="rId26"/>
    <p:sldId id="897" r:id="rId27"/>
    <p:sldId id="898" r:id="rId2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3" autoAdjust="0"/>
    <p:restoredTop sz="87995" autoAdjust="0"/>
  </p:normalViewPr>
  <p:slideViewPr>
    <p:cSldViewPr>
      <p:cViewPr varScale="1">
        <p:scale>
          <a:sx n="83" d="100"/>
          <a:sy n="83" d="100"/>
        </p:scale>
        <p:origin x="1307" y="8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9/29/2019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3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7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4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0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7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8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4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5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2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9/29/2019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4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9/29/2019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731" y="-571500"/>
            <a:ext cx="10217731" cy="666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95300"/>
            <a:ext cx="7586133" cy="4267200"/>
          </a:xfrm>
          <a:prstGeom prst="rect">
            <a:avLst/>
          </a:prstGeom>
        </p:spPr>
      </p:pic>
      <p:pic>
        <p:nvPicPr>
          <p:cNvPr id="2058" name="Picture 10" descr="Image result for holy spirit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02" b="95202" l="1220" r="95610">
                        <a14:foregroundMark x1="7073" y1="70167" x2="7073" y2="70167"/>
                        <a14:foregroundMark x1="1341" y1="70515" x2="1341" y2="70515"/>
                        <a14:foregroundMark x1="95610" y1="80111" x2="95610" y2="80111"/>
                        <a14:foregroundMark x1="62195" y1="95202" x2="62195" y2="95202"/>
                        <a14:foregroundMark x1="22317" y1="35257" x2="22317" y2="35257"/>
                        <a14:foregroundMark x1="21098" y1="17455" x2="21098" y2="17455"/>
                        <a14:foregroundMark x1="53293" y1="26356" x2="53293" y2="26356"/>
                        <a14:foregroundMark x1="10000" y1="19054" x2="10000" y2="19054"/>
                        <a14:foregroundMark x1="15976" y1="5702" x2="15976" y2="5702"/>
                        <a14:backgroundMark x1="73659" y1="9597" x2="73659" y2="9597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4300"/>
            <a:ext cx="126010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29000" y="3238500"/>
            <a:ext cx="1975221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perspectiveBelow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CN" sz="10000" b="1" smtClean="0">
                <a:ln w="22225">
                  <a:noFill/>
                </a:ln>
                <a:solidFill>
                  <a:srgbClr val="66FF9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(4)</a:t>
            </a:r>
            <a:endParaRPr lang="en-US" sz="10000" dirty="0">
              <a:solidFill>
                <a:srgbClr val="66FF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神对蛇说：你既作了这事，就必受咒诅，比一切的牲畜野兽更甚。你必用肚子行走，终身吃土。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我又要叫你和女人彼此为仇；你的后裔和女人的后裔也彼此为仇。女人的后裔要伤你的头；你要伤他的脚跟。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又对女人说：我必多多加增你怀胎的苦楚；你生产儿女必多受苦楚。你必恋慕你丈夫；你丈夫必管辖你。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8915402" y="511267"/>
            <a:ext cx="131033" cy="364347"/>
          </a:xfrm>
          <a:prstGeom prst="rightBrace">
            <a:avLst>
              <a:gd name="adj1" fmla="val 8333"/>
              <a:gd name="adj2" fmla="val 51374"/>
            </a:avLst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8" name="Picture 6" descr="Image result for christ crush satan he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5" b="13102"/>
          <a:stretch/>
        </p:blipFill>
        <p:spPr bwMode="auto">
          <a:xfrm>
            <a:off x="5755434" y="1320153"/>
            <a:ext cx="3269513" cy="179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795" y="3233053"/>
            <a:ext cx="545698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创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3:19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你必汗流满面纔得糊口，直到你归了土，因为你是从土而出的。你本是尘土，仍要归于尘土。</a:t>
            </a:r>
            <a:endParaRPr lang="en-US" altLang="zh-CN" sz="1600" b="1" dirty="0">
              <a:ln w="15875">
                <a:noFill/>
              </a:ln>
              <a:solidFill>
                <a:schemeClr val="bg2">
                  <a:lumMod val="9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600" b="1" dirty="0" smtClean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太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12:43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污鬼离了人身，就在无水之地过来过去，寻求安歇之</a:t>
            </a:r>
            <a:r>
              <a:rPr lang="zh-CN" altLang="en-US" sz="1600" b="1" dirty="0" smtClean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处 </a:t>
            </a:r>
            <a:r>
              <a:rPr lang="en-US" altLang="zh-CN" sz="1600" b="1" dirty="0" smtClean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(seeking rest)</a:t>
            </a:r>
            <a:r>
              <a:rPr lang="zh-CN" altLang="en-US" sz="1600" b="1" dirty="0" smtClean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却寻不着。 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12:44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于是说：我要回到我所出来的屋里去。到了，就看见里面空閒，打扫乾净，修饰好了， 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12:45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便去另带了七个比自己更恶的鬼来，都进去住在那里。那人末后的景况比先前更不好了。这邪恶的世代也要如此。 </a:t>
            </a:r>
            <a:endParaRPr lang="en-US" altLang="zh-CN" sz="1600" b="1" dirty="0" smtClean="0">
              <a:ln w="15875">
                <a:noFill/>
              </a:ln>
              <a:solidFill>
                <a:schemeClr val="bg2">
                  <a:lumMod val="9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5" name="Right Brace 14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07637" y="0"/>
            <a:ext cx="42931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亚当堕落的后果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68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神对蛇说：你既作了这事，就必受咒诅，比一切的牲畜野兽更甚。你必用肚子行走，终身吃土。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我又要叫你和女人彼此为仇；你的后裔和女人的后裔也彼此为仇。女人的后裔要伤你的头；你要伤他的脚跟。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又对女人说：我必多多加增你怀胎的苦楚；你生产儿女必多受苦楚。你必恋慕你丈夫；你丈夫必管辖你。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8915402" y="511267"/>
            <a:ext cx="131033" cy="364347"/>
          </a:xfrm>
          <a:prstGeom prst="rightBrace">
            <a:avLst>
              <a:gd name="adj1" fmla="val 8333"/>
              <a:gd name="adj2" fmla="val 51374"/>
            </a:avLst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8" name="Picture 6" descr="Image result for christ crush satan he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5" b="13102"/>
          <a:stretch/>
        </p:blipFill>
        <p:spPr bwMode="auto">
          <a:xfrm>
            <a:off x="5755434" y="1320153"/>
            <a:ext cx="3269513" cy="179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795" y="3162300"/>
            <a:ext cx="5456982" cy="2062103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赛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14:12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明亮之星，早晨之子啊，你何竟从天坠落？你这攻败列国的何竟被砍倒在地上？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14:13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你心里曾说：我要升到天上；我要高举我的宝座在神众星以上；我要坐在聚会的山上，在北方的极处。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14:14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我要升到高云之上；我要与至上者同等。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14:15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然而，你必坠落阴间，到坑中极深之处。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14:16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凡看见你的都要定睛看你，留意看你，说：使大地战抖，使列国震动，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14:17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使世界如同荒野，使城邑倾覆，不释放被掳的人归家，是这个人吗？</a:t>
            </a:r>
            <a:endParaRPr lang="en-US" altLang="zh-CN" sz="1600" b="1" dirty="0" smtClean="0">
              <a:ln w="15875">
                <a:noFill/>
              </a:ln>
              <a:solidFill>
                <a:schemeClr val="bg2">
                  <a:lumMod val="9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5" name="Right Brace 14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07637" y="0"/>
            <a:ext cx="42931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亚当堕落的后果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9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神对蛇说：你既作了这事，就必受咒诅，比一切的牲畜野兽更甚。你必用肚子行走，终身吃土。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我又要叫你和女人彼此为仇；你的后裔和女人的后裔也彼此为仇。女人的后裔要伤你的头；你要伤他的脚跟。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又对女人说：我必多多加增你怀胎的苦楚；你生产儿女必多受苦楚。你必恋慕你丈夫；你丈夫必管辖你。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8915402" y="511267"/>
            <a:ext cx="131033" cy="364347"/>
          </a:xfrm>
          <a:prstGeom prst="rightBrace">
            <a:avLst>
              <a:gd name="adj1" fmla="val 8333"/>
              <a:gd name="adj2" fmla="val 51374"/>
            </a:avLst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8" name="Picture 6" descr="Image result for christ crush satan he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5" b="13102"/>
          <a:stretch/>
        </p:blipFill>
        <p:spPr bwMode="auto">
          <a:xfrm>
            <a:off x="5755434" y="1320153"/>
            <a:ext cx="3269513" cy="179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795" y="3162300"/>
            <a:ext cx="5456982" cy="1569660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伯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1:6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有一天，　神的众子来侍立在耶和华面前，撒但也来在其中。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1:7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耶和华问撒但说：「你从那里来？」撒但回答说：「我从地上走来走去，往返而来。」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1:8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耶和华问撒但说：「你曾用心察看我的仆人约伯没有？地上再没有人象他完全正直，敬畏　神，远离恶事。」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1:9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撒但回答耶和华说：约伯敬畏　神，岂是无故呢</a:t>
            </a:r>
            <a:r>
              <a:rPr lang="zh-CN" altLang="en-US" sz="1600" b="1" dirty="0" smtClean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？</a:t>
            </a:r>
            <a:endParaRPr lang="en-US" altLang="zh-CN" sz="1600" b="1" dirty="0" smtClean="0">
              <a:ln w="15875">
                <a:noFill/>
              </a:ln>
              <a:solidFill>
                <a:schemeClr val="bg2">
                  <a:lumMod val="9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5" name="Right Brace 14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07637" y="0"/>
            <a:ext cx="42931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亚当堕落的后果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1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神对蛇说：你既作了这事，就必受咒诅，比一切的牲畜野兽更甚。你必用肚子行走，终身吃土。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我又要叫你和女人彼此为仇；你的后裔和女人的后裔也彼此为仇。女人的后裔要伤你的头；你要伤他的脚跟。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又对女人说：我必多多加增你怀胎的苦楚；你生产儿女必多受苦楚。你必恋慕你丈夫；你丈夫必管辖你。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8915402" y="511267"/>
            <a:ext cx="131033" cy="364347"/>
          </a:xfrm>
          <a:prstGeom prst="rightBrace">
            <a:avLst>
              <a:gd name="adj1" fmla="val 8333"/>
              <a:gd name="adj2" fmla="val 51374"/>
            </a:avLst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8" name="Picture 6" descr="Image result for christ crush satan he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5" b="13102"/>
          <a:stretch/>
        </p:blipFill>
        <p:spPr bwMode="auto">
          <a:xfrm>
            <a:off x="5755434" y="1320153"/>
            <a:ext cx="3269513" cy="179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795" y="3162300"/>
            <a:ext cx="5456982" cy="2308324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王上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22:19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米该雅说：你要听耶和华的话！我看见耶和华坐在宝座上，天上的万军侍立在他左右。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22:20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耶和华说：谁去引诱亚哈上基列的拉末去阵亡呢？这个就这样说，那个就那样说。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22:21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随后有一个神灵出来，站在耶和华面前，说：我去引诱他。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22:22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耶和华问他说：你用何法呢？他说：我去，要在他众先知口中作谎言的灵。耶和华说：这样，你必能引诱他，你去如此行罢！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22:23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现在耶和华使谎言的灵入了你这些先知的口，并且耶和华已经命定降祸与你。</a:t>
            </a:r>
            <a:endParaRPr lang="en-US" altLang="zh-CN" sz="1600" b="1" dirty="0" smtClean="0">
              <a:ln w="15875">
                <a:noFill/>
              </a:ln>
              <a:solidFill>
                <a:schemeClr val="bg2">
                  <a:lumMod val="9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5" name="Right Brace 14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07637" y="0"/>
            <a:ext cx="42931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亚当堕落的后果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76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神对蛇说：你既作了这事，就必受咒诅，比一切的牲畜野兽更甚。你必用肚子行走，终身吃土。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我又要叫你和女人彼此为仇；你的后裔和女人的后裔也彼此为仇。女人的后裔要伤你的头；你要伤他的脚跟。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又对女人说：我必多多加增你怀胎的苦楚；你生产儿女必多受苦楚。你必恋慕你丈夫；你丈夫必管辖你。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8915402" y="511267"/>
            <a:ext cx="131033" cy="364347"/>
          </a:xfrm>
          <a:prstGeom prst="rightBrace">
            <a:avLst>
              <a:gd name="adj1" fmla="val 8333"/>
              <a:gd name="adj2" fmla="val 51374"/>
            </a:avLst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8" name="Picture 6" descr="Image result for christ crush satan he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5" b="13102"/>
          <a:stretch/>
        </p:blipFill>
        <p:spPr bwMode="auto">
          <a:xfrm>
            <a:off x="5755434" y="1320153"/>
            <a:ext cx="3269513" cy="179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795" y="3138487"/>
            <a:ext cx="5456982" cy="2462213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约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12:31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现在这世界受审判，这世界的王要被赶出去。 </a:t>
            </a:r>
            <a:endParaRPr lang="en-US" altLang="zh-CN" sz="1600" b="1" dirty="0">
              <a:ln w="15875">
                <a:noFill/>
              </a:ln>
              <a:solidFill>
                <a:schemeClr val="bg2">
                  <a:lumMod val="9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600" b="1" dirty="0" smtClean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来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2:14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儿女既同有血肉之体，他也照样亲自成了血肉之体，特要藉着死败坏那掌死权的，就是魔鬼， 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2:15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并要释放那些一生因怕死而为奴仆的人。 </a:t>
            </a:r>
            <a:endParaRPr lang="en-US" altLang="zh-CN" sz="1600" b="1" dirty="0" smtClean="0">
              <a:ln w="15875">
                <a:noFill/>
              </a:ln>
              <a:solidFill>
                <a:schemeClr val="bg2">
                  <a:lumMod val="9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西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2:13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你们从前在过犯和未受割礼的肉体中死了，神赦免了你</a:t>
            </a:r>
            <a:r>
              <a:rPr lang="zh-CN" altLang="en-US" sz="16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们一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切过犯，便叫你们与基督一同活过来； 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2:14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又涂抹了在律例上所写攻击我们，有碍于我们的字据，把他撤去，钉在十字架上。 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2:15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既将一切执政的、掌权的掳来，明显给众人看，就仗着十字架夸胜。 </a:t>
            </a:r>
            <a:endParaRPr lang="en-US" altLang="zh-CN" sz="16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5" name="Right Brace 14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07637" y="0"/>
            <a:ext cx="42931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亚当堕落的后果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神对蛇说：你既作了这事，就必受咒诅，比一切的牲畜野兽更甚。你必用肚子行走，终身吃土。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我又要叫你和女人彼此为仇；你的后裔和女人的后裔也彼此为仇。女人的后裔要伤你的头；你要伤他的脚跟。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又对女人说：我必多多加增你怀胎的苦楚；你生产儿女必多受苦楚。你必恋慕你丈夫；你丈夫必管辖你。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8915402" y="511267"/>
            <a:ext cx="131033" cy="364347"/>
          </a:xfrm>
          <a:prstGeom prst="rightBrace">
            <a:avLst>
              <a:gd name="adj1" fmla="val 8333"/>
              <a:gd name="adj2" fmla="val 51374"/>
            </a:avLst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8" name="Picture 6" descr="Image result for christ crush satan he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5" b="13102"/>
          <a:stretch/>
        </p:blipFill>
        <p:spPr bwMode="auto">
          <a:xfrm>
            <a:off x="5755434" y="1320153"/>
            <a:ext cx="3269513" cy="179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795" y="3138487"/>
            <a:ext cx="5456982" cy="253915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犹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1:6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又有不守本位、离开自己住处的天使，主用锁鍊把他们永远拘留在黑暗里，等候大日的审判</a:t>
            </a:r>
            <a:r>
              <a:rPr lang="zh-CN" altLang="en-US" sz="1600" b="1" dirty="0" smtClean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1600" b="1" dirty="0" smtClean="0">
              <a:ln w="15875">
                <a:noFill/>
              </a:ln>
              <a:solidFill>
                <a:schemeClr val="bg2">
                  <a:lumMod val="9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西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1:13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他救了我们脱离黑暗的权势，把我们迁到他爱子的国里</a:t>
            </a:r>
            <a:r>
              <a:rPr lang="zh-CN" altLang="en-US" sz="16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endParaRPr lang="en-US" altLang="zh-CN" sz="1600" b="1" dirty="0" smtClean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林后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6:14 </a:t>
            </a:r>
            <a:r>
              <a:rPr lang="zh-CN" altLang="en-US" sz="16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光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明和黑暗有甚么相通呢？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6:15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基督和彼列（彼列就是撒但的别名）有甚么相和呢</a:t>
            </a:r>
            <a:r>
              <a:rPr lang="zh-CN" altLang="en-US" sz="16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？</a:t>
            </a:r>
            <a:endParaRPr lang="en-US" altLang="zh-CN" sz="1600" b="1" dirty="0" smtClean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6:12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因我们并不是与属血气的争战（原文作摔跤；下同），乃是与那些执政的、掌权的、管辖这幽暗世界的，以及天空属灵气的恶魔争战。</a:t>
            </a:r>
            <a:endParaRPr lang="en-US" altLang="zh-CN" sz="16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5" name="Right Brace 14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07637" y="0"/>
            <a:ext cx="42931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亚当堕落的后果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0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神对蛇说：你既作了这事，就必受咒诅，比一切的牲畜野兽更甚。你必用肚子行走，终身吃土。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我又要叫你和女人彼此为仇；你的后裔和女人的后裔也彼此为仇。女人的后裔要伤你的头；你要伤他的脚跟。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又对女人说：我必多多加增你怀胎的苦楚；你生产儿女必多受苦楚。你必恋慕你丈夫；你丈夫必管辖你。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8915402" y="511267"/>
            <a:ext cx="131033" cy="364347"/>
          </a:xfrm>
          <a:prstGeom prst="rightBrace">
            <a:avLst>
              <a:gd name="adj1" fmla="val 8333"/>
              <a:gd name="adj2" fmla="val 51374"/>
            </a:avLst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8" name="Picture 6" descr="Image result for christ crush satan he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5" b="13102"/>
          <a:stretch/>
        </p:blipFill>
        <p:spPr bwMode="auto">
          <a:xfrm>
            <a:off x="5755434" y="1320153"/>
            <a:ext cx="3269513" cy="179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795" y="3138487"/>
            <a:ext cx="5456982" cy="2215991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弗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2:1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你们死在过犯罪恶之中，他叫你们活过来。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2:2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那时，你们在其中行事为人，随从今世的风俗，顺服空中掌权者的首领，就是现今在悖逆之子心中运行的邪灵</a:t>
            </a:r>
            <a:r>
              <a:rPr lang="zh-CN" altLang="en-US" sz="1600" b="1" dirty="0" smtClean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1600" b="1" dirty="0" smtClean="0">
              <a:ln w="15875">
                <a:noFill/>
              </a:ln>
              <a:solidFill>
                <a:schemeClr val="bg2">
                  <a:lumMod val="9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彼前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5:8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务要谨守，儆醒。因为你们的仇敌魔鬼，如同吼叫的狮子，遍地游行，寻找可吞吃的人</a:t>
            </a:r>
            <a:r>
              <a:rPr lang="zh-CN" altLang="en-US" sz="16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600" b="1" dirty="0" smtClean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提后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2:25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用温柔劝戒那抵挡的人；或者神给他们悔改的心，可以明白真道，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2:26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叫他们这已经被魔鬼任意掳去的，可以醒悟，脱离他的网罗。</a:t>
            </a:r>
            <a:endParaRPr lang="en-US" altLang="zh-CN" sz="16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5" name="Right Brace 14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07637" y="0"/>
            <a:ext cx="42931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亚当堕落的后果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71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3:14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神对蛇说：你既作了这事，就必受咒诅，比一切的牲畜野兽更甚。你必用肚子行走，终身吃土。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3:15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我又要叫你和女人彼此为仇；你的后裔和女人的后裔也彼此为仇。女人的后裔要伤你的头；你要伤他的脚跟。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3:16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又对女人说：我必多多加增你怀胎的苦楚；你生产儿女必多受苦楚。你必恋慕你丈夫；你丈夫必管辖你。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ight Brace 13"/>
          <p:cNvSpPr/>
          <p:nvPr/>
        </p:nvSpPr>
        <p:spPr>
          <a:xfrm>
            <a:off x="8915402" y="511267"/>
            <a:ext cx="131033" cy="364347"/>
          </a:xfrm>
          <a:prstGeom prst="rightBrace">
            <a:avLst>
              <a:gd name="adj1" fmla="val 8333"/>
              <a:gd name="adj2" fmla="val 51374"/>
            </a:avLst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8" name="Picture 6" descr="Image result for christ crush satan hea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5" b="13102"/>
          <a:stretch/>
        </p:blipFill>
        <p:spPr bwMode="auto">
          <a:xfrm>
            <a:off x="5755434" y="1320153"/>
            <a:ext cx="3269513" cy="179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795" y="3162300"/>
            <a:ext cx="5456982" cy="2308324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600" b="1" dirty="0" smtClean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启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12:7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在天上就有了争战。米迦勒同他的使者与龙争战，龙也同他的使者去争战， 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12:8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并没有得胜，天上再没有他们的地方。 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12:9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大龙就是那古蛇，名叫魔鬼，又叫撒但，是迷惑普天下的。他被摔在地上，他的使者也一同被摔下去。 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12:10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我听见在天上有大声音说：我神的救恩、能力、国度、并他基督的权柄，现在都来到了！因为那在我们神面前昼夜控告我们弟兄的，已经被摔下去了。 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12:11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弟兄胜过他，是因羔羊的血和自己所见證的道。他们虽至于死，也不爱惜性命。 </a:t>
            </a:r>
            <a:endParaRPr lang="en-US" altLang="zh-CN" sz="1600" b="1" dirty="0" smtClean="0">
              <a:ln w="15875">
                <a:noFill/>
              </a:ln>
              <a:solidFill>
                <a:schemeClr val="bg2">
                  <a:lumMod val="9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5" name="Right Brace 14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07637" y="0"/>
            <a:ext cx="42931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亚当堕落的后果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又对亚当说：你既听从妻子的话，吃了我所吩咐你不可吃的那树上的果子，地必为你的缘故受咒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诅</a:t>
            </a:r>
            <a:r>
              <a:rPr lang="en-US" altLang="zh-CN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2000" b="1" dirty="0" smtClean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Cursed </a:t>
            </a:r>
            <a:r>
              <a:rPr lang="en-US" altLang="zh-CN" sz="2000" b="1" i="1" dirty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is</a:t>
            </a:r>
            <a:r>
              <a:rPr lang="en-US" altLang="zh-CN" sz="2000" b="1" dirty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the ground for your </a:t>
            </a:r>
            <a:r>
              <a:rPr lang="en-US" altLang="zh-CN" sz="2000" b="1" dirty="0" smtClean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sake</a:t>
            </a:r>
            <a:r>
              <a:rPr lang="en-US" altLang="zh-CN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你必终身劳苦纔能从地里得吃的。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地必给你长出荆棘和蒺藜来；你也要吃田间的菜蔬。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你必汗流满面纔得糊口，直到你归了土，因为你是从土而出的。你本是尘土，仍要归于尘土。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3:20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亚当给他妻子起名叫夏娃，因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她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众生之母。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å°å¿ç»ä½ é¿åºèæ£åèºèæ¥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62295"/>
            <a:ext cx="2743200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795" y="3462397"/>
            <a:ext cx="545698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雅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1:14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但各人被试探，乃是被自己的</a:t>
            </a:r>
            <a:r>
              <a:rPr lang="zh-CN" altLang="en-US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私慾（</a:t>
            </a:r>
            <a:r>
              <a:rPr lang="en-US" altLang="zh-CN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lust</a:t>
            </a:r>
            <a:r>
              <a:rPr lang="zh-CN" altLang="en-US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，缺乏感）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牵引诱惑的。 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1:15</a:t>
            </a:r>
            <a:r>
              <a:rPr lang="zh-CN" altLang="en-US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私慾（</a:t>
            </a:r>
            <a:r>
              <a:rPr lang="en-US" altLang="zh-CN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lust</a:t>
            </a:r>
            <a:r>
              <a:rPr lang="zh-CN" altLang="en-US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，缺乏感）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既怀了胎，就生出罪来；罪既长成，就生出死来。</a:t>
            </a:r>
            <a:endParaRPr lang="en-US" altLang="zh-CN" sz="16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5:12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这就如罪是从一人入了世界，死又是从罪来的；于是死就临到众人，因为众人都犯了罪。 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5:13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没有律法之先，罪已经在世上；但没有律法，罪也不算罪。 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5:14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然而从亚当到摩西，死就作了王，连那些不与亚当犯一样罪过的，也在他的权下。亚当乃是那以后要来之人的豫象。</a:t>
            </a:r>
            <a:endParaRPr lang="en-US" altLang="zh-CN" sz="16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07637" y="0"/>
            <a:ext cx="42931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亚当堕落的后果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6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又对亚当说：你既听从妻子的话，吃了我所吩咐你不可吃的那树上的果子，地必为你的缘故受咒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诅</a:t>
            </a:r>
            <a:r>
              <a:rPr lang="en-US" altLang="zh-CN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2000" b="1" dirty="0" smtClean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Cursed </a:t>
            </a:r>
            <a:r>
              <a:rPr lang="en-US" altLang="zh-CN" sz="2000" b="1" i="1" dirty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is</a:t>
            </a:r>
            <a:r>
              <a:rPr lang="en-US" altLang="zh-CN" sz="2000" b="1" dirty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the ground for your </a:t>
            </a:r>
            <a:r>
              <a:rPr lang="en-US" altLang="zh-CN" sz="2000" b="1" dirty="0" smtClean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sake</a:t>
            </a:r>
            <a:r>
              <a:rPr lang="en-US" altLang="zh-CN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你必终身劳苦纔能从地里得吃的。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地必给你长出荆棘和蒺藜来；你也要吃田间的菜蔬。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你必汗流满面纔得糊口，直到你归了土，因为你是从土而出的。你本是尘土，仍要归于尘土。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3:20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亚当给他妻子起名叫夏娃，因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她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众生之母。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å°å¿ç»ä½ é¿åºèæ£åèºèæ¥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62295"/>
            <a:ext cx="2743200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795" y="3462397"/>
            <a:ext cx="545698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启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6:5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揭开第叁印的时候，我听见第叁个活物说：你来！我就观看，见有一匹黑马；骑在马上的，手里拿着天平。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6:6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我听见在四活物中似乎有声音说：一钱银子买一升麦子，一钱银子买叁升大麦；油和酒不可蹧蹋。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6:7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揭开第四印的时候，我听见第四个活物说：你来！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6:8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我就观看，见有一匹灰色马；骑在马上的，名字叫作死，阴府也随着他；有权柄赐给他们，可以用刀剑、饑荒、瘟疫（或作：死亡）、野兽，杀害地上四分之一的人。</a:t>
            </a:r>
            <a:endParaRPr lang="en-US" altLang="zh-CN" sz="16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07637" y="0"/>
            <a:ext cx="42931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亚当堕落的后果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2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13174" y="2646045"/>
            <a:ext cx="5449426" cy="2508379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 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6:3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耶和华说：人既属乎血气，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我的灵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就不永远住在他里面；然而他的日子还可到一百二十年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en-US" altLang="zh-CN" sz="1900" b="1" i="0" u="none" strike="noStrike" kern="1200" cap="none" spc="0" normalizeH="0" baseline="0" noProof="0" dirty="0" smtClean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西</a:t>
            </a:r>
            <a:r>
              <a:rPr kumimoji="0" lang="en-US" altLang="zh-CN" sz="19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1:15 </a:t>
            </a:r>
            <a:r>
              <a:rPr kumimoji="0" lang="zh-CN" altLang="en-US" sz="19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爱子是那不能看见之神的象，是首生的，在一切被造的以先。</a:t>
            </a:r>
            <a:r>
              <a:rPr kumimoji="0" lang="en-US" altLang="zh-CN" sz="19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1:16 </a:t>
            </a:r>
            <a:r>
              <a:rPr kumimoji="0" lang="zh-CN" altLang="en-US" sz="19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因为万有都是靠他造的，无论是天上的，地上的；能看见的，不能看见的；或是有位的，主治的，执政的，掌权的；一概都是藉着他造的，又是为他造的。</a:t>
            </a:r>
            <a:r>
              <a:rPr kumimoji="0" lang="en-US" altLang="zh-CN" sz="19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1:17 </a:t>
            </a:r>
            <a:r>
              <a:rPr kumimoji="0" lang="zh-CN" altLang="en-US" sz="1900" b="1" i="0" u="none" strike="noStrike" kern="1200" cap="none" spc="0" normalizeH="0" baseline="0" noProof="0" dirty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他在万有之先；万有也靠他而立</a:t>
            </a:r>
            <a:r>
              <a:rPr kumimoji="0" lang="zh-CN" altLang="en-US" sz="1900" b="1" i="0" u="none" strike="noStrike" kern="1200" cap="none" spc="0" normalizeH="0" baseline="0" noProof="0" dirty="0" smtClean="0">
                <a:ln w="15875"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。</a:t>
            </a:r>
            <a:endParaRPr kumimoji="0" lang="en-US" altLang="zh-CN" sz="1900" b="1" i="0" u="none" strike="noStrike" kern="1200" cap="none" spc="0" normalizeH="0" baseline="0" noProof="0" dirty="0" smtClean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199" y="876300"/>
            <a:ext cx="8778842" cy="2246418"/>
            <a:chOff x="76199" y="876300"/>
            <a:chExt cx="8778842" cy="2246418"/>
          </a:xfrm>
        </p:grpSpPr>
        <p:sp>
          <p:nvSpPr>
            <p:cNvPr id="4" name="Rectangle 3"/>
            <p:cNvSpPr/>
            <p:nvPr/>
          </p:nvSpPr>
          <p:spPr>
            <a:xfrm>
              <a:off x="76199" y="876300"/>
              <a:ext cx="5715001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创</a:t>
              </a:r>
              <a:r>
                <a:rPr kumimoji="0" lang="en-US" altLang="zh-C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2:7 </a:t>
              </a: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耶和华　神用地上的尘土造人，将生气吹在他鼻孔里，他就成了有灵的活人 </a:t>
              </a:r>
              <a:r>
                <a:rPr kumimoji="0" lang="en-US" altLang="zh-C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(a living soul)</a:t>
              </a: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，名叫亚当。</a:t>
              </a:r>
              <a:r>
                <a:rPr kumimoji="0" lang="en-US" altLang="zh-C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2:8 </a:t>
              </a:r>
              <a:r>
                <a:rPr kumimoji="0" lang="zh-CN" alt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耶和华　神在东方的伊甸立了一个园子，把所造的人安置在那里。</a:t>
              </a:r>
              <a:endPara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6872" y="975998"/>
              <a:ext cx="2858169" cy="214672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107795" y="0"/>
            <a:ext cx="9036205" cy="800219"/>
            <a:chOff x="107795" y="0"/>
            <a:chExt cx="9036205" cy="800219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07795" y="800100"/>
              <a:ext cx="9036205" cy="0"/>
            </a:xfrm>
            <a:prstGeom prst="line">
              <a:avLst/>
            </a:prstGeom>
            <a:ln>
              <a:solidFill>
                <a:srgbClr val="66FF99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821388" y="0"/>
              <a:ext cx="5493812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6FF9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属灵人的创造和组成</a:t>
              </a:r>
              <a:endParaRPr kumimoji="0" lang="zh-CN" alt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87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又对亚当说：你既听从妻子的话，吃了我所吩咐你不可吃的那树上的果子，地必为你的缘故受咒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诅</a:t>
            </a:r>
            <a:r>
              <a:rPr lang="en-US" altLang="zh-CN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2000" b="1" dirty="0" smtClean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Cursed </a:t>
            </a:r>
            <a:r>
              <a:rPr lang="en-US" altLang="zh-CN" sz="2000" b="1" i="1" dirty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is</a:t>
            </a:r>
            <a:r>
              <a:rPr lang="en-US" altLang="zh-CN" sz="2000" b="1" dirty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the ground for your </a:t>
            </a:r>
            <a:r>
              <a:rPr lang="en-US" altLang="zh-CN" sz="2000" b="1" dirty="0" smtClean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sake</a:t>
            </a:r>
            <a:r>
              <a:rPr lang="en-US" altLang="zh-CN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你必终身劳苦纔能从地里得吃的。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地必给你长出荆棘和蒺藜来；你也要吃田间的菜蔬。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你必汗流满面纔得糊口，直到你归了土，因为你是从土而出的。你本是尘土，仍要归于尘土。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3:20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亚当给他妻子起名叫夏娃，因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她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众生之母。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å°å¿ç»ä½ é¿åºèæ£åèºèæ¥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62295"/>
            <a:ext cx="2743200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795" y="3462397"/>
            <a:ext cx="5456982" cy="1815882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启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8:3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另有一位天使，拿着金香炉来，站在祭坛旁边。有许多香赐给他，要和众圣徒的祈祷一同献在宝座前的金坛上。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8:4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那香的烟和众圣徒的祈祷从天使的手中一同升到神面前。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8:5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天使拿着香炉，盛满了坛上的火，倒在地上；随有雷轰、大声、闪电、地震。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8:6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拿着七枝号的七位天使就预备要吹。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8:7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第一位天使吹号，就有雹子与火搀着血丢在地上；地的叁分之一和树的叁分之一被烧了，一切的青草也被烧了。</a:t>
            </a:r>
            <a:endParaRPr lang="en-US" altLang="zh-CN" sz="16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07637" y="0"/>
            <a:ext cx="42931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亚当堕落的后果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85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又对亚当说：你既听从妻子的话，吃了我所吩咐你不可吃的那树上的果子，地必为你的缘故受咒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诅</a:t>
            </a:r>
            <a:r>
              <a:rPr lang="en-US" altLang="zh-CN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2000" b="1" dirty="0" smtClean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Cursed </a:t>
            </a:r>
            <a:r>
              <a:rPr lang="en-US" altLang="zh-CN" sz="2000" b="1" i="1" dirty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is</a:t>
            </a:r>
            <a:r>
              <a:rPr lang="en-US" altLang="zh-CN" sz="2000" b="1" dirty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the ground for your </a:t>
            </a:r>
            <a:r>
              <a:rPr lang="en-US" altLang="zh-CN" sz="2000" b="1" dirty="0" smtClean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sake</a:t>
            </a:r>
            <a:r>
              <a:rPr lang="en-US" altLang="zh-CN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你必终身劳苦纔能从地里得吃的。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地必给你长出荆棘和蒺藜来；你也要吃田间的菜蔬。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你必汗流满面纔得糊口，直到你归了土，因为你是从土而出的。你本是尘土，仍要归于尘土。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3:20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亚当给他妻子起名叫夏娃，因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她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众生之母。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å°å¿ç»ä½ é¿åºèæ£åèºèæ¥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62295"/>
            <a:ext cx="2743200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795" y="3462397"/>
            <a:ext cx="5456982" cy="2062103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启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第五位天使吹号，我就看见一个星从天落到地上，有无底坑的钥匙赐给他。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他开了无底坑，便有烟从坑里往上冒，好象大火炉的烟；日头和天空都因这烟昏暗了。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9:3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有蝗虫从烟中出来，飞到地上；有能力赐给他们，好象地上蝎子的能力一样，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9:4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并且吩咐他们说，不可伤害地上的草和各样青物，并一切树木，惟独要伤害额上没有神印记的人。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9:5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但不许蝗虫害死他们，只叫他们受痛苦五个月。这痛苦就象蝎子螫人的痛苦一样。</a:t>
            </a:r>
            <a:endParaRPr lang="en-US" altLang="zh-CN" sz="16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07637" y="0"/>
            <a:ext cx="42931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亚当堕落的后果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96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又对亚当说：你既听从妻子的话，吃了我所吩咐你不可吃的那树上的果子，地必为你的缘故受咒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诅</a:t>
            </a:r>
            <a:r>
              <a:rPr lang="en-US" altLang="zh-CN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2000" b="1" dirty="0" smtClean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Cursed </a:t>
            </a:r>
            <a:r>
              <a:rPr lang="en-US" altLang="zh-CN" sz="2000" b="1" i="1" dirty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is</a:t>
            </a:r>
            <a:r>
              <a:rPr lang="en-US" altLang="zh-CN" sz="2000" b="1" dirty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the ground for your </a:t>
            </a:r>
            <a:r>
              <a:rPr lang="en-US" altLang="zh-CN" sz="2000" b="1" dirty="0" smtClean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sake</a:t>
            </a:r>
            <a:r>
              <a:rPr lang="en-US" altLang="zh-CN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你必终身劳苦纔能从地里得吃的。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地必给你长出荆棘和蒺藜来；你也要吃田间的菜蔬。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你必汗流满面纔得糊口，直到你归了土，因为你是从土而出的。你本是尘土，仍要归于尘土。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3:20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亚当给他妻子起名叫夏娃，因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她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众生之母。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å°å¿ç»ä½ é¿åºèæ£åèºèæ¥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62295"/>
            <a:ext cx="2743200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795" y="3462397"/>
            <a:ext cx="5456982" cy="2308324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55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启</a:t>
            </a:r>
            <a:r>
              <a:rPr lang="en-US" altLang="zh-CN" sz="155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9:14 </a:t>
            </a:r>
            <a:r>
              <a:rPr lang="zh-CN" altLang="en-US" sz="155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吩咐那吹号的第六位天使，说：把那捆绑在伯拉大河的四个使者释放了。</a:t>
            </a:r>
            <a:r>
              <a:rPr lang="en-US" altLang="zh-CN" sz="155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9:15 </a:t>
            </a:r>
            <a:r>
              <a:rPr lang="zh-CN" altLang="en-US" sz="155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那四个使者就被释放；他们原是预备好了，到某年某月某日某时，要杀人的叁分之一。</a:t>
            </a:r>
            <a:r>
              <a:rPr lang="en-US" altLang="zh-CN" sz="155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9:16 </a:t>
            </a:r>
            <a:r>
              <a:rPr lang="zh-CN" altLang="en-US" sz="155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马军有二万万；他们的数目我听见了。</a:t>
            </a:r>
            <a:r>
              <a:rPr lang="en-US" altLang="zh-CN" sz="155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9:17 </a:t>
            </a:r>
            <a:r>
              <a:rPr lang="zh-CN" altLang="en-US" sz="155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我在异象中看见那些马和骑马的，骑马的胸前有甲如火，与紫玛瑙并硫磺。马的头好象狮子头，有火、有烟、有硫磺从马的口中出来。</a:t>
            </a:r>
            <a:r>
              <a:rPr lang="en-US" altLang="zh-CN" sz="155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9:18 </a:t>
            </a:r>
            <a:r>
              <a:rPr lang="zh-CN" altLang="en-US" sz="155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口中所出来的火与烟并硫磺，这叁样灾杀了人的叁分之一。</a:t>
            </a:r>
            <a:r>
              <a:rPr lang="en-US" altLang="zh-CN" sz="155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9:19 </a:t>
            </a:r>
            <a:r>
              <a:rPr lang="zh-CN" altLang="en-US" sz="155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这马的能力是在口里和尾巴上；因这尾巴象蛇，并且有头用以害人</a:t>
            </a:r>
            <a:r>
              <a:rPr lang="zh-CN" altLang="en-US" sz="1550" b="1" dirty="0" smtClean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1550" b="1" dirty="0" smtClean="0">
              <a:ln w="15875">
                <a:noFill/>
              </a:ln>
              <a:solidFill>
                <a:schemeClr val="bg2">
                  <a:lumMod val="90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07637" y="0"/>
            <a:ext cx="42931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亚当堕落的后果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6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又对亚当说：你既听从妻子的话，吃了我所吩咐你不可吃的那树上的果子，地必为你的缘故受咒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诅</a:t>
            </a:r>
            <a:r>
              <a:rPr lang="en-US" altLang="zh-CN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2000" b="1" dirty="0" smtClean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Cursed </a:t>
            </a:r>
            <a:r>
              <a:rPr lang="en-US" altLang="zh-CN" sz="2000" b="1" i="1" dirty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is</a:t>
            </a:r>
            <a:r>
              <a:rPr lang="en-US" altLang="zh-CN" sz="2000" b="1" dirty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the ground for your </a:t>
            </a:r>
            <a:r>
              <a:rPr lang="en-US" altLang="zh-CN" sz="2000" b="1" dirty="0" smtClean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sake</a:t>
            </a:r>
            <a:r>
              <a:rPr lang="en-US" altLang="zh-CN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你必终身劳苦纔能从地里得吃的。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地必给你长出荆棘和蒺藜来；你也要吃田间的菜蔬。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你必汗流满面纔得糊口，直到你归了土，因为你是从土而出的。你本是尘土，仍要归于尘土。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3:20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亚当给他妻子起名叫夏娃，因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她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众生之母。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å°å¿ç»ä½ é¿åºèæ£åèºèæ¥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62295"/>
            <a:ext cx="2743200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795" y="3462397"/>
            <a:ext cx="5456982" cy="1261884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900" b="1" dirty="0" smtClean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启</a:t>
            </a:r>
            <a:r>
              <a:rPr lang="en-US" altLang="zh-CN" sz="1900" b="1" dirty="0" smtClean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9:20 </a:t>
            </a:r>
            <a:r>
              <a:rPr lang="zh-CN" altLang="en-US" sz="1900" b="1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其余未曾被这些灾所杀的人仍旧不悔改自己手所做的，还是去拜鬼魔和那些不能看、不能听、不能走，金、银、铜、木、石的偶象，</a:t>
            </a:r>
            <a:r>
              <a:rPr lang="en-US" altLang="zh-CN" sz="1900" b="1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9:21 </a:t>
            </a:r>
            <a:r>
              <a:rPr lang="zh-CN" altLang="en-US" sz="1900" b="1" dirty="0">
                <a:ln w="15875"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又不悔改他们那些凶杀、邪术、姦淫、偷窃的事。</a:t>
            </a:r>
            <a:endParaRPr lang="en-US" altLang="zh-CN" sz="1900" b="1" dirty="0">
              <a:solidFill>
                <a:schemeClr val="accent6">
                  <a:lumMod val="60000"/>
                  <a:lumOff val="4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07637" y="0"/>
            <a:ext cx="42931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亚当堕落的后果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2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3:17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又对亚当说：你既听从妻子的话，吃了我所吩咐你不可吃的那树上的果子，地必为你的缘故受咒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诅</a:t>
            </a:r>
            <a:r>
              <a:rPr lang="en-US" altLang="zh-CN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2000" b="1" dirty="0" smtClean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Cursed </a:t>
            </a:r>
            <a:r>
              <a:rPr lang="en-US" altLang="zh-CN" sz="2000" b="1" i="1" dirty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is</a:t>
            </a:r>
            <a:r>
              <a:rPr lang="en-US" altLang="zh-CN" sz="2000" b="1" dirty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the ground for your </a:t>
            </a:r>
            <a:r>
              <a:rPr lang="en-US" altLang="zh-CN" sz="2000" b="1" dirty="0" smtClean="0">
                <a:solidFill>
                  <a:srgbClr val="00FFFF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sake</a:t>
            </a:r>
            <a:r>
              <a:rPr lang="en-US" altLang="zh-CN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；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你必终身劳苦纔能从地里得吃的。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3:18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地必给你长出荆棘和蒺藜来；你也要吃田间的菜蔬。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3:19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你必汗流满面纔得糊口，直到你归了土，因为你是从土而出的。你本是尘土，仍要归于尘土。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3:20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亚当给他妻子起名叫夏娃，因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为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她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众生之母。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å°å¿ç»ä½ é¿åºèæ£åèºèæ¥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62295"/>
            <a:ext cx="2743200" cy="182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795" y="3462397"/>
            <a:ext cx="5456982" cy="1554272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9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罗</a:t>
            </a:r>
            <a:r>
              <a:rPr lang="en-US" altLang="zh-CN" sz="19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8:19 </a:t>
            </a:r>
            <a:r>
              <a:rPr lang="zh-CN" altLang="en-US" sz="19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受造之物切望等候神的众子显出来。</a:t>
            </a:r>
            <a:r>
              <a:rPr lang="en-US" altLang="zh-CN" sz="19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8:20 </a:t>
            </a:r>
            <a:r>
              <a:rPr lang="zh-CN" altLang="en-US" sz="19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因为受造之物服在虚空之下，不是自己愿意，乃是因那叫他如此的。</a:t>
            </a:r>
            <a:r>
              <a:rPr lang="en-US" altLang="zh-CN" sz="19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8:21 </a:t>
            </a:r>
            <a:r>
              <a:rPr lang="zh-CN" altLang="en-US" sz="19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但受造之物仍然指望脱离败坏的辖制，得享（享：原文是入）神儿女自由的荣耀</a:t>
            </a:r>
            <a:r>
              <a:rPr lang="zh-CN" altLang="en-US" sz="1900" b="1" dirty="0" smtClean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sz="19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07637" y="0"/>
            <a:ext cx="42931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亚当堕落的后果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29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199" y="0"/>
            <a:ext cx="9067801" cy="4015621"/>
            <a:chOff x="76199" y="0"/>
            <a:chExt cx="9067801" cy="401562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07795" y="800100"/>
              <a:ext cx="9036205" cy="0"/>
            </a:xfrm>
            <a:prstGeom prst="line">
              <a:avLst/>
            </a:prstGeom>
            <a:ln>
              <a:solidFill>
                <a:srgbClr val="66FF99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954093" y="0"/>
              <a:ext cx="490390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6FF9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属灵人的生死抉择</a:t>
              </a:r>
              <a:endParaRPr kumimoji="0" lang="zh-CN" alt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6199" y="876300"/>
              <a:ext cx="8904877" cy="3139321"/>
              <a:chOff x="76199" y="876300"/>
              <a:chExt cx="8904877" cy="3139321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76199" y="876300"/>
                <a:ext cx="5715001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创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2:9 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耶和华　神使各样的树从地里长出来，可以悦人的眼目，其上的果子好作食物。园子当中又有生命树和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分别善恶的树 （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Arial" panose="020B0604020202020204" pitchFamily="34" charset="0"/>
                  </a:rPr>
                  <a:t>the tree of the knowledge of good and evil</a:t>
                </a:r>
                <a:r>
                  <a:rPr kumimoji="0" lang="zh-CN" alt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）</a:t>
                </a:r>
                <a:r>
                  <a:rPr kumimoji="0" lang="zh-CN" altLang="en-US" sz="2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。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。。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2:15 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耶和华　神将那人安置在伊甸园，使他修理，看守。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2:16 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耶和华　神吩咐他说：园中各样树上的果子，你可以随意吃，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2:17 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只是分别善恶树上的果子，你不可吃，因为你吃的日子必定死！</a:t>
                </a:r>
                <a:endParaRPr kumimoji="0" lang="en-US" altLang="zh-C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1026" name="Picture 2" descr="Related imag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4731" y="985401"/>
                <a:ext cx="3176345" cy="2194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190499" y="4015621"/>
            <a:ext cx="5486400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人不能选择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自己</a:t>
            </a:r>
            <a:r>
              <a:rPr kumimoji="0" lang="zh-CN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的本质，却可以选择自己的经历</a:t>
            </a:r>
            <a:endParaRPr kumimoji="0" lang="zh-CN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5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199" y="0"/>
            <a:ext cx="9067801" cy="4015621"/>
            <a:chOff x="76199" y="0"/>
            <a:chExt cx="9067801" cy="4015621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07795" y="800100"/>
              <a:ext cx="9036205" cy="0"/>
            </a:xfrm>
            <a:prstGeom prst="line">
              <a:avLst/>
            </a:prstGeom>
            <a:ln>
              <a:solidFill>
                <a:srgbClr val="66FF99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954093" y="0"/>
              <a:ext cx="4903907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6FF9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属灵人的生死抉择</a:t>
              </a:r>
              <a:endParaRPr kumimoji="0" lang="zh-CN" alt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6199" y="876300"/>
              <a:ext cx="8904877" cy="3139321"/>
              <a:chOff x="76199" y="876300"/>
              <a:chExt cx="8904877" cy="3139321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76199" y="876300"/>
                <a:ext cx="5715001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创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2:9 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耶和华　神使各样的树从地里长出来，可以悦人的眼目，其上的果子好作食物。园子当中又有生命树和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分别善恶的树 （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Calibri"/>
                    <a:ea typeface="微软雅黑" panose="020B0503020204020204" pitchFamily="34" charset="-122"/>
                    <a:cs typeface="Arial" panose="020B0604020202020204" pitchFamily="34" charset="0"/>
                  </a:rPr>
                  <a:t>the tree of the knowledge of good and evil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）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。。。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2:15 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耶和华　神将那人安置在伊甸园，使他修理，看守。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2:16 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耶和华　神吩咐他说：园中各样树上的果子，你可以随意吃，</a:t>
                </a:r>
                <a:r>
                  <a:rPr kumimoji="0" lang="en-US" altLang="zh-CN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2:17 </a:t>
                </a:r>
                <a:r>
                  <a:rPr kumimoji="0" lang="zh-CN" altLang="en-US" sz="2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rPr>
                  <a:t>只是分别善恶树上的果子，你不可吃，因为你吃的日子必定死！</a:t>
                </a:r>
                <a:endParaRPr kumimoji="0" lang="en-US" altLang="zh-CN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1026" name="Picture 2" descr="Related image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4731" y="985401"/>
                <a:ext cx="3176345" cy="2194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" name="TextBox 11"/>
          <p:cNvSpPr txBox="1"/>
          <p:nvPr/>
        </p:nvSpPr>
        <p:spPr>
          <a:xfrm>
            <a:off x="647699" y="4015621"/>
            <a:ext cx="4229101" cy="156966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人的经历取决于他是否接受关于自己生命本质的真理（真相）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4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 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2:21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神使他沉睡，他就睡了；于是取下他的一条肋骨，又把肉合起来。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2:22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神就用那人身上所取的肋骨造成一个女人，领她到那人跟前。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2:23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那人说：这是我骨中的骨，肉中的肉，可以称她为女人，因为她是从男人身上取出来的。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2:24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因此，人要离开父母，与妻子连合，二人成为一体。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7" name="Picture 2" descr="Image result for adam sees ev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4"/>
          <a:stretch/>
        </p:blipFill>
        <p:spPr bwMode="auto">
          <a:xfrm>
            <a:off x="5803877" y="1045461"/>
            <a:ext cx="3184179" cy="20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7529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属灵人的合一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8660" y="3390900"/>
            <a:ext cx="4610101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圣经意义上的接受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真理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就是与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真理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合一或结合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8660" y="4533900"/>
            <a:ext cx="4610101" cy="107721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32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圣经意义上的接受</a:t>
            </a:r>
            <a:r>
              <a:rPr lang="zh-CN" altLang="en-US" sz="3200" b="1" noProof="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谎言</a:t>
            </a:r>
            <a:r>
              <a:rPr lang="zh-CN" altLang="en-US" sz="32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就是与</a:t>
            </a:r>
            <a:r>
              <a:rPr lang="zh-CN" altLang="en-US" sz="32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谎言</a:t>
            </a:r>
            <a:r>
              <a:rPr lang="zh-CN" altLang="en-US" sz="32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合一或结合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05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2:18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神说：那人独居不好，我要为他造一个配偶帮助他。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2:19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神用土所造成的野地各样走兽和空中各样飞鸟都带到那人面前，看他叫甚么。那人怎样叫各样的活物，那就是他的名字。</a:t>
            </a:r>
            <a:r>
              <a:rPr kumimoji="0" lang="en-US" altLang="zh-CN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2:20 </a:t>
            </a: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那人便给一切牲畜和空中飞鸟、野地走兽都起了名；只是那人没有遇见配偶帮助他</a:t>
            </a:r>
            <a:r>
              <a:rPr kumimoji="0" lang="zh-CN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en-US" altLang="zh-CN" sz="22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2904" y="0"/>
            <a:ext cx="382348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属灵人的运</a:t>
            </a:r>
            <a:r>
              <a:rPr kumimoji="0" lang="zh-CN" alt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作</a:t>
            </a:r>
          </a:p>
        </p:txBody>
      </p:sp>
      <p:pic>
        <p:nvPicPr>
          <p:cNvPr id="1026" name="Picture 2" descr="Image result for adam names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531" y="947673"/>
            <a:ext cx="2991241" cy="224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Image result for faucet and water t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017991"/>
            <a:ext cx="2096925" cy="139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ater tower am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3" y="3451832"/>
            <a:ext cx="2571751" cy="192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240407" y="3306099"/>
            <a:ext cx="2159566" cy="857728"/>
            <a:chOff x="3240407" y="3306099"/>
            <a:chExt cx="2159566" cy="857728"/>
          </a:xfrm>
        </p:grpSpPr>
        <p:cxnSp>
          <p:nvCxnSpPr>
            <p:cNvPr id="5" name="Straight Arrow Connector 4"/>
            <p:cNvCxnSpPr/>
            <p:nvPr/>
          </p:nvCxnSpPr>
          <p:spPr>
            <a:xfrm flipH="1">
              <a:off x="3491923" y="3715307"/>
              <a:ext cx="533004" cy="448520"/>
            </a:xfrm>
            <a:prstGeom prst="straightConnector1">
              <a:avLst/>
            </a:prstGeom>
            <a:ln w="92075">
              <a:solidFill>
                <a:srgbClr val="66FF99"/>
              </a:solidFill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240407" y="3306099"/>
              <a:ext cx="215956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6FF9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与神合一的意愿</a:t>
              </a:r>
              <a:endPara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471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神所造的，唯有蛇比田野一切的活物更狡猾。蛇对女人说：　神岂是真说不许你们吃园中所有树上的果子么？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3:2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女人对蛇说：园中树上的果子，我们可以吃，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3:3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唯有园当中那棵树上的果子，　神曾说：你们不可吃，也不可摸，免得你们死。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蛇对女人说：你们不一定死；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　神知道，你们吃的日子眼睛就明亮了，你们便如神能知道善恶。 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29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属灵人的堕落</a:t>
            </a:r>
          </a:p>
        </p:txBody>
      </p:sp>
      <p:pic>
        <p:nvPicPr>
          <p:cNvPr id="12" name="Picture 2" descr="Image result for eve temp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52500"/>
            <a:ext cx="2895600" cy="21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7" name="TextBox 16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</a:t>
              </a: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但的本性：</a:t>
              </a:r>
              <a:endPara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8" name="Right Brace 17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04800" y="3467100"/>
            <a:ext cx="5105400" cy="20621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撒但的目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的是要人通过接受他的谎言（缺乏感）与其合一，引人关注外在的东西（所谓属肉体）是其手段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78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3:6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于是女人见那棵树的果子好作食物，也悦人的眼目，且是可喜爱的，能使人有智慧，就摘下果子来吃了，又给他丈夫，他丈夫也吃了。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3:7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他们二人的眼睛就明亮了，纔知道自己是赤身露体，便拿无花果树的叶子为自己编作裙子。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3:8 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天起了凉风，耶和华　神在园中行走。那人和他妻子听见　神的声音，就藏在园里的树木中，躲避耶和华　神的面。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2904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600" b="1" i="0" u="none" strike="noStrike" kern="120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属灵人的堕落</a:t>
            </a:r>
          </a:p>
        </p:txBody>
      </p:sp>
      <p:pic>
        <p:nvPicPr>
          <p:cNvPr id="15" name="Picture 2" descr="Image result for eve temp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52500"/>
            <a:ext cx="2895600" cy="217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dam and eve hide from g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33209"/>
            <a:ext cx="2591563" cy="197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3" name="TextBox 12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4" name="Right Brace 13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7795" y="3462397"/>
            <a:ext cx="545698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雅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1:14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但各人被试探，乃是被自己的</a:t>
            </a:r>
            <a:r>
              <a:rPr lang="zh-CN" altLang="en-US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私慾（</a:t>
            </a:r>
            <a:r>
              <a:rPr lang="en-US" altLang="zh-CN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lust</a:t>
            </a:r>
            <a:r>
              <a:rPr lang="zh-CN" altLang="en-US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，缺乏感）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牵引诱惑的。 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1:15</a:t>
            </a:r>
            <a:r>
              <a:rPr lang="zh-CN" altLang="en-US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私慾（</a:t>
            </a:r>
            <a:r>
              <a:rPr lang="en-US" altLang="zh-CN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lust</a:t>
            </a:r>
            <a:r>
              <a:rPr lang="zh-CN" altLang="en-US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，缺乏感）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既怀了胎，就生出罪来；罪既长成，就生出死来。</a:t>
            </a:r>
            <a:endParaRPr lang="en-US" altLang="zh-CN" sz="16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6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5:12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这就如罪是从一人入了世界，死又是从罪来的；于是死就临到众人，因为众人都犯了罪。 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5:13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没有律法之先，罪已经在世上；但没有律法，罪也不算罪。 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5:14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然而从亚当到摩西，死就作了王，连那些不与亚当犯一样罪过的，也在他的权下。亚当乃是那以后要来之人的豫象</a:t>
            </a:r>
            <a:r>
              <a:rPr lang="zh-CN" altLang="en-US" sz="1600" b="1" dirty="0" smtClean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600" b="1" dirty="0" smtClean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876300"/>
            <a:ext cx="57150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神呼唤那人，对他说：你在那里？ 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3:10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他说：我在园中听见你的声音，我就害怕；因为我赤身露体，我便藏了。 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3:11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耶和华说：谁告诉你赤身露体呢？莫非你吃了我吩咐你不可吃的那树上的果子吗？ 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3:12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那人说：你所赐给我与我同居的女人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她</a:t>
            </a:r>
            <a:r>
              <a:rPr lang="zh-CN" altLang="en-US" sz="20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把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那树上的果子给我，我就吃了。 </a:t>
            </a:r>
            <a:r>
              <a:rPr lang="en-US" altLang="zh-CN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3:13 </a:t>
            </a:r>
            <a:r>
              <a:rPr lang="zh-CN" altLang="en-US" sz="20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耶和华　神对女人说：你作的是甚么事呢？女人说：那蛇引诱我，我就吃了。 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795" y="3462397"/>
            <a:ext cx="545698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>
              <a:spcAft>
                <a:spcPts val="600"/>
              </a:spcAft>
              <a:defRPr/>
            </a:pP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雅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1:14 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但各人被试探，乃是被自己的</a:t>
            </a:r>
            <a:r>
              <a:rPr lang="zh-CN" altLang="en-US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私慾（</a:t>
            </a:r>
            <a:r>
              <a:rPr lang="en-US" altLang="zh-CN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lust</a:t>
            </a:r>
            <a:r>
              <a:rPr lang="zh-CN" altLang="en-US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，缺乏感）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牵引诱惑的。 </a:t>
            </a:r>
            <a:r>
              <a:rPr lang="en-US" altLang="zh-CN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1:15</a:t>
            </a:r>
            <a:r>
              <a:rPr lang="zh-CN" altLang="en-US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私慾（</a:t>
            </a:r>
            <a:r>
              <a:rPr lang="en-US" altLang="zh-CN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lust</a:t>
            </a:r>
            <a:r>
              <a:rPr lang="zh-CN" altLang="en-US" sz="1600" b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，缺乏感）</a:t>
            </a:r>
            <a:r>
              <a:rPr lang="zh-CN" altLang="en-US" sz="1600" b="1" dirty="0">
                <a:ln w="15875">
                  <a:noFill/>
                </a:ln>
                <a:solidFill>
                  <a:schemeClr val="bg2">
                    <a:lumMod val="9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既怀了胎，就生出罪来；罪既长成，就生出死来。</a:t>
            </a:r>
            <a:endParaRPr lang="en-US" altLang="zh-CN" sz="16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罗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5:12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这就如罪是从一人入了世界，死又是从罪来的；于是死就临到众人，因为众人都犯了罪。 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5:13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没有律法之先，罪已经在世上；但没有律法，罪也不算罪。 </a:t>
            </a:r>
            <a:r>
              <a:rPr lang="en-US" altLang="zh-CN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5:14 </a:t>
            </a:r>
            <a:r>
              <a:rPr lang="zh-CN" altLang="en-US" sz="16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然而从亚当到摩西，死就作了王，连那些不与亚当犯一样罪过的，也在他的权下。亚当乃是那以后要来之人的豫象。</a:t>
            </a:r>
            <a:endParaRPr lang="en-US" altLang="zh-CN" sz="1600" b="1" dirty="0">
              <a:solidFill>
                <a:schemeClr val="bg2">
                  <a:lumMod val="9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2" name="Picture 4" descr="Image result for adam and eve hide from g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33209"/>
            <a:ext cx="2591563" cy="197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adam blames ev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4"/>
          <a:stretch/>
        </p:blipFill>
        <p:spPr bwMode="auto">
          <a:xfrm>
            <a:off x="5767362" y="1291798"/>
            <a:ext cx="3317190" cy="187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400800" y="190500"/>
            <a:ext cx="2743200" cy="954107"/>
            <a:chOff x="467075" y="3895644"/>
            <a:chExt cx="3190525" cy="954107"/>
          </a:xfrm>
        </p:grpSpPr>
        <p:sp>
          <p:nvSpPr>
            <p:cNvPr id="14" name="TextBox 13"/>
            <p:cNvSpPr txBox="1"/>
            <p:nvPr/>
          </p:nvSpPr>
          <p:spPr>
            <a:xfrm>
              <a:off x="467075" y="3895644"/>
              <a:ext cx="3190525" cy="954107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撒但的本性：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贪恋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=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充满缺乏感（</a:t>
              </a:r>
              <a:r>
                <a:rPr kumimoji="0" lang="en-US" altLang="zh-CN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lust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自我中心（骄傲）</a:t>
              </a:r>
              <a:endPara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marL="274320" marR="0" lvl="0" indent="-27432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Wingdings 3" panose="05040102010807070707" pitchFamily="18" charset="2"/>
                </a:rPr>
                <a:t></a:t>
              </a:r>
              <a:r>
                <a: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靠自己（律法主义）</a:t>
              </a:r>
            </a:p>
          </p:txBody>
        </p:sp>
        <p:sp>
          <p:nvSpPr>
            <p:cNvPr id="15" name="Right Brace 14"/>
            <p:cNvSpPr/>
            <p:nvPr/>
          </p:nvSpPr>
          <p:spPr>
            <a:xfrm>
              <a:off x="3391722" y="4216411"/>
              <a:ext cx="152400" cy="364347"/>
            </a:xfrm>
            <a:prstGeom prst="rightBrace">
              <a:avLst>
                <a:gd name="adj1" fmla="val 8333"/>
                <a:gd name="adj2" fmla="val 51374"/>
              </a:avLst>
            </a:prstGeom>
            <a:ln w="444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107637" y="0"/>
            <a:ext cx="4293163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亚当堕落的后果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91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3192CEE-5900-482E-BE20-28652FF1739B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18410</TotalTime>
  <Words>7188</Words>
  <Application>Microsoft Office PowerPoint</Application>
  <PresentationFormat>On-screen Show (16:10)</PresentationFormat>
  <Paragraphs>178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Microsoft YaHei</vt:lpstr>
      <vt:lpstr>Microsoft YaHei</vt:lpstr>
      <vt:lpstr>Arial</vt:lpstr>
      <vt:lpstr>Calibri</vt:lpstr>
      <vt:lpstr>Wingdings 3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888</cp:revision>
  <dcterms:created xsi:type="dcterms:W3CDTF">2011-09-04T18:01:24Z</dcterms:created>
  <dcterms:modified xsi:type="dcterms:W3CDTF">2019-09-29T22:12:22Z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