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823" r:id="rId5"/>
    <p:sldId id="824" r:id="rId6"/>
    <p:sldId id="825" r:id="rId7"/>
    <p:sldId id="807" r:id="rId8"/>
    <p:sldId id="821" r:id="rId9"/>
    <p:sldId id="826" r:id="rId10"/>
    <p:sldId id="822" r:id="rId11"/>
    <p:sldId id="827" r:id="rId12"/>
    <p:sldId id="810" r:id="rId13"/>
    <p:sldId id="828" r:id="rId14"/>
    <p:sldId id="813" r:id="rId15"/>
    <p:sldId id="816" r:id="rId16"/>
    <p:sldId id="814" r:id="rId17"/>
    <p:sldId id="815" r:id="rId18"/>
    <p:sldId id="829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4" autoAdjust="0"/>
    <p:restoredTop sz="87995" autoAdjust="0"/>
  </p:normalViewPr>
  <p:slideViewPr>
    <p:cSldViewPr>
      <p:cViewPr varScale="1">
        <p:scale>
          <a:sx n="83" d="100"/>
          <a:sy n="83" d="100"/>
        </p:scale>
        <p:origin x="1232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神使各样的树从地里长出来，可以悦人的眼目，其上的果子好作食物。园子当中又有生命树和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分别善恶的树 （</a:t>
            </a:r>
            <a:r>
              <a:rPr lang="en-US" altLang="zh-CN" sz="2200" b="1" dirty="0">
                <a:solidFill>
                  <a:srgbClr val="FFFF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tree of the knowledge of good and evil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神将那人安置在伊甸园，使他修理，看守。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神吩咐他说：园中各样树上的果子，你可以随意吃，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只是分别善恶树上的果子，你不可吃，因为你吃的日子必定死！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74" y="4072979"/>
            <a:ext cx="5449426" cy="126188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31:1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耶和华晓谕摩西说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31:2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看哪，犹大支派中，户珥的孙子、乌利的儿子比撒列，我已经题他的名召他。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我也以我的灵充满了他，使他有智慧，有聪明，有</a:t>
            </a:r>
            <a:r>
              <a:rPr lang="zh-CN" alt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知识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，能做各样的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工。。。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40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属灵人的生死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抉择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31" y="985401"/>
            <a:ext cx="3176345" cy="21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神使各样的树从地里长出来，可以悦人的眼目，其上的果子好作食物。园子当中又有生命树和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分别善恶的树 （</a:t>
            </a:r>
            <a:r>
              <a:rPr lang="en-US" altLang="zh-CN" sz="2200" b="1" dirty="0">
                <a:solidFill>
                  <a:srgbClr val="FFFF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tree of the knowledge of good and evil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神将那人安置在伊甸园，使他修理，看守。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神吩咐他说：园中各样树上的果子，你可以随意吃，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只是分别善恶树上的果子，你不可吃，因为你吃的日子必定死！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74" y="4072979"/>
            <a:ext cx="5449426" cy="1554272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从耶西的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本必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发一条；从他根生的枝子必结果实。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耶和华的灵必住在他身上，就是使他有智慧和聪明的灵，谋略和能力的灵，</a:t>
            </a:r>
            <a:r>
              <a:rPr lang="zh-CN" alt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知识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和敬畏耶和华的灵。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他必以敬畏耶和华为乐；行审判不凭眼见，断是非也不凭耳闻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31" y="985401"/>
            <a:ext cx="3176345" cy="21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540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属灵人的生死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抉择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神使各样的树从地里长出来，可以悦人的眼目，其上的果子好作食物。园子当中又有生命树和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分别善恶的树 （</a:t>
            </a:r>
            <a:r>
              <a:rPr lang="en-US" altLang="zh-CN" sz="2200" b="1" dirty="0">
                <a:solidFill>
                  <a:srgbClr val="FFFF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tree of the knowledge of good and evil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神将那人安置在伊甸园，使他修理，看守。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神吩咐他说：园中各样树上的果子，你可以随意吃，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只是分别善恶树上的果子，你不可吃，因为你吃的日子必定死！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74" y="4072979"/>
            <a:ext cx="5449426" cy="126188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智慧在街市上呼喊，在宽阔处发声，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在热闹街头喊叫，在城门口，在城中发出言语，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说：你们愚昧人喜爱愚昧，亵慢人喜欢亵慢，愚顽人恨恶</a:t>
            </a:r>
            <a:r>
              <a:rPr lang="zh-CN" alt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知识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，要到几时呢？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31" y="985401"/>
            <a:ext cx="3176345" cy="21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540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属灵人的生死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抉择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神使各样的树从地里长出来，可以悦人的眼目，其上的果子好作食物。园子当中又有生命树和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分别善恶的树 （</a:t>
            </a:r>
            <a:r>
              <a:rPr lang="en-US" altLang="zh-CN" sz="2200" b="1" dirty="0">
                <a:solidFill>
                  <a:srgbClr val="FFFF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tree of the knowledge of good and evil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神将那人安置在伊甸园，使他修理，看守。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神吩咐他说：园中各样树上的果子，你可以随意吃，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只是分别善恶树上的果子，你不可吃，因为你吃的日子必定死！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74" y="4072979"/>
            <a:ext cx="5449426" cy="1554272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我儿，你若领受我的言语，存记我的命令，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侧耳听智慧，专心求聪明，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呼求明哲，扬声求聪明，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找她，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如寻找银子，搜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如搜求隐藏的珍宝，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你就明白敬畏耶和华，得以</a:t>
            </a:r>
            <a:r>
              <a:rPr lang="zh-CN" alt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认识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　神。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31" y="985401"/>
            <a:ext cx="3176345" cy="21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540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属灵人的生死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抉择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神使各样的树从地里长出来，可以悦人的眼目，其上的果子好作食物。园子当中又有生命树和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分别善恶的树 （</a:t>
            </a:r>
            <a:r>
              <a:rPr lang="en-US" altLang="zh-CN" sz="2200" b="1" dirty="0">
                <a:solidFill>
                  <a:srgbClr val="FFFF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tree of the knowledge of good and evil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神将那人安置在伊甸园，使他修理，看守。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神吩咐他说：园中各样树上的果子，你可以随意吃，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只是分别善恶树上的果子，你不可吃，因为你吃的日子必定死！</a:t>
            </a:r>
            <a:endParaRPr lang="en-US" altLang="zh-CN" sz="2200" b="1" dirty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74" y="4072979"/>
            <a:ext cx="5449426" cy="151580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箴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因为，耶和华赐人智慧；</a:t>
            </a:r>
            <a:r>
              <a:rPr lang="zh-CN" altLang="en-US" sz="185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知识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和聪明都由他口而出。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他给正直人存留真智慧，给行为纯正的人作盾牌，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为要保守公平人的路，护庇虔敬人的道。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你也必明白仁义、公平、正直、一切的善道。</a:t>
            </a:r>
            <a:r>
              <a:rPr lang="en-US" altLang="zh-CN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智慧必入你心；你的灵要以</a:t>
            </a:r>
            <a:r>
              <a:rPr lang="zh-CN" altLang="en-US" sz="185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知识</a:t>
            </a:r>
            <a:r>
              <a:rPr lang="zh-CN" altLang="en-US" sz="185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为美。</a:t>
            </a:r>
            <a:endParaRPr lang="en-US" altLang="zh-CN" sz="185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31" y="985401"/>
            <a:ext cx="3176345" cy="21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54093" y="0"/>
            <a:ext cx="4903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属灵人的生死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抉择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0"/>
            <a:ext cx="9067801" cy="4015621"/>
            <a:chOff x="76199" y="0"/>
            <a:chExt cx="9067801" cy="40156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54093" y="0"/>
              <a:ext cx="49039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属灵人的生死</a:t>
              </a:r>
              <a:r>
                <a:rPr lang="zh-CN" altLang="en-US" sz="46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抉择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904877" cy="3139321"/>
              <a:chOff x="76199" y="876300"/>
              <a:chExt cx="8904877" cy="313932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2:9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神使各样的树从地里长出来，可以悦人的眼目，其上的果子好作食物。园子当中又有生命树和</a:t>
                </a:r>
                <a:r>
                  <a:rPr lang="zh-CN" altLang="en-US" sz="22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分别善恶的树 （</a:t>
                </a:r>
                <a:r>
                  <a:rPr lang="en-US" altLang="zh-CN" sz="2200" b="1" dirty="0">
                    <a:solidFill>
                      <a:srgbClr val="FFFF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the tree of the knowledge of good and evil</a:t>
                </a:r>
                <a:r>
                  <a:rPr lang="zh-CN" altLang="en-US" sz="22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。。。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2:15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神将那人安置在伊甸园，使他修理，看守。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2:16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神吩咐他说：园中各样树上的果子，你可以随意吃，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2:17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只是分别善恶树上的果子，你不可吃，因为你吃的日子必定死！</a:t>
                </a:r>
                <a:endPara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731" y="985401"/>
                <a:ext cx="3176345" cy="219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647699" y="4015621"/>
            <a:ext cx="4229101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人的经历取决于他是否接受关于自己生命本质的真理（真相）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42900"/>
            <a:ext cx="4800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A teenager in Ohio has always impressed his mother with his kindness, but his latest act made her realize that she did "something right" when she raised him.</a:t>
            </a:r>
          </a:p>
          <a:p>
            <a:endParaRPr lang="en-US" dirty="0">
              <a:solidFill>
                <a:srgbClr val="00FFFF"/>
              </a:solidFill>
              <a:ea typeface="Microsoft YaHei" panose="020B0503020204020204" pitchFamily="34" charset="-122"/>
            </a:endParaRPr>
          </a:p>
          <a:p>
            <a:r>
              <a:rPr lang="en-US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Treston</a:t>
            </a:r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 Harris, a 15-year-old in Wooster, Ohio, spent every weekday of his summer vacation working as a camp counselor at his city's Salvation Army. But instead of spending his paychecks on himself, he saved them to purchase a vehicle for his mother, Laurie </a:t>
            </a:r>
            <a:r>
              <a:rPr lang="en-US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Ramsier</a:t>
            </a:r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.</a:t>
            </a:r>
          </a:p>
          <a:p>
            <a:endParaRPr lang="en-US" dirty="0">
              <a:solidFill>
                <a:srgbClr val="00FFFF"/>
              </a:solidFill>
              <a:ea typeface="Microsoft YaHei" panose="020B0503020204020204" pitchFamily="34" charset="-122"/>
            </a:endParaRPr>
          </a:p>
          <a:p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Over a year ago, </a:t>
            </a:r>
            <a:r>
              <a:rPr lang="en-US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Ramsier's</a:t>
            </a:r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 car broke down.</a:t>
            </a:r>
          </a:p>
          <a:p>
            <a:endParaRPr lang="en-US" dirty="0">
              <a:solidFill>
                <a:srgbClr val="00FFFF"/>
              </a:solidFill>
              <a:ea typeface="Microsoft YaHei" panose="020B0503020204020204" pitchFamily="34" charset="-122"/>
            </a:endParaRPr>
          </a:p>
          <a:p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"We spent all last winter pretty much walking to the store or relying on my mom for doctors appointments, grocery store, you know anything we needed to do," </a:t>
            </a:r>
            <a:r>
              <a:rPr lang="en-US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Ramsier</a:t>
            </a:r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 told News 5 Cleveland.</a:t>
            </a:r>
          </a:p>
        </p:txBody>
      </p:sp>
      <p:pic>
        <p:nvPicPr>
          <p:cNvPr id="1028" name="Picture 4" descr="A 15-year-old in Ohio purchased his mother a car using the money he earned at his summer job. (Photo: News5Clevelan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20" y="571500"/>
            <a:ext cx="3534899" cy="19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9200" y="2786777"/>
            <a:ext cx="403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At the end of the camp season, Harris spent $1,800 on a used Jeep.</a:t>
            </a:r>
          </a:p>
          <a:p>
            <a:endParaRPr lang="en-US" dirty="0">
              <a:solidFill>
                <a:srgbClr val="00FFFF"/>
              </a:solidFill>
              <a:ea typeface="Microsoft YaHei" panose="020B0503020204020204" pitchFamily="34" charset="-122"/>
            </a:endParaRPr>
          </a:p>
          <a:p>
            <a:r>
              <a:rPr lang="en-US" dirty="0">
                <a:solidFill>
                  <a:srgbClr val="00FFFF"/>
                </a:solidFill>
                <a:ea typeface="Microsoft YaHei" panose="020B0503020204020204" pitchFamily="34" charset="-122"/>
              </a:rPr>
              <a:t>"My mom was telling me like buy normal things like what kids would do, video games and all that," Harris told News 5 Cleveland. "I was like 'I would rather buy a car for the family.'"</a:t>
            </a:r>
          </a:p>
          <a:p>
            <a:endParaRPr lang="en-US" dirty="0">
              <a:solidFill>
                <a:srgbClr val="00FFFF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7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at is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"/>
            <a:ext cx="2286000" cy="260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42900"/>
            <a:ext cx="480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诗 8:1 耶和华</a:t>
            </a: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―我们的主啊，你的名在全地何其美！你将你的荣耀彰显于天。8:2 你因敌人的缘故，从婴孩和吃奶的口中，建立了能力，使仇敌和报仇的闭口无言。8:3 我观看你指头所造的天，并你所陈设的月亮星宿，8:4 便说：</a:t>
            </a:r>
            <a:r>
              <a:rPr lang="en-US" sz="2200" b="1" dirty="0">
                <a:solidFill>
                  <a:srgbClr val="66FF99"/>
                </a:solidFill>
                <a:ea typeface="Microsoft YaHei" panose="020B0503020204020204" pitchFamily="34" charset="-122"/>
              </a:rPr>
              <a:t>人算甚么，你竟顾念他？世人算甚么，你竟眷顾他？</a:t>
            </a: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8:5</a:t>
            </a:r>
            <a:r>
              <a:rPr lang="en-US" sz="2200" b="1" dirty="0">
                <a:solidFill>
                  <a:srgbClr val="66FF99"/>
                </a:solidFill>
                <a:ea typeface="Microsoft YaHei" panose="020B0503020204020204" pitchFamily="34" charset="-122"/>
              </a:rPr>
              <a:t> </a:t>
            </a:r>
            <a:r>
              <a:rPr lang="en-US" sz="2200" b="1" dirty="0" err="1">
                <a:solidFill>
                  <a:srgbClr val="66FF99"/>
                </a:solidFill>
                <a:ea typeface="Microsoft YaHei" panose="020B0503020204020204" pitchFamily="34" charset="-122"/>
              </a:rPr>
              <a:t>你叫他比天使（或译</a:t>
            </a:r>
            <a:r>
              <a:rPr lang="en-US" sz="2200" b="1" dirty="0">
                <a:solidFill>
                  <a:srgbClr val="66FF99"/>
                </a:solidFill>
                <a:ea typeface="Microsoft YaHei" panose="020B0503020204020204" pitchFamily="34" charset="-122"/>
              </a:rPr>
              <a:t>：　神）微小一点，并赐他荣耀尊贵为冠冕。</a:t>
            </a:r>
            <a:r>
              <a:rPr lang="en-US" sz="22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8:6</a:t>
            </a:r>
            <a:r>
              <a:rPr lang="en-US" altLang="zh-CN" sz="22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-8</a:t>
            </a:r>
            <a:r>
              <a:rPr lang="en-US" sz="22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 </a:t>
            </a: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你派他管理你手所造的，使万物，就是一切的牛羊、田野的兽、空中的鸟、海里的鱼，凡经行海道的，都服在他的脚下</a:t>
            </a:r>
            <a:r>
              <a:rPr lang="en-US" sz="22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。8:9 </a:t>
            </a:r>
            <a:r>
              <a:rPr lang="en-US" sz="2200" b="1" dirty="0" err="1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耶和华―我们的主啊，你的名在全地何其美</a:t>
            </a:r>
            <a:r>
              <a:rPr lang="en-US" sz="22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！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9140" y="3086100"/>
            <a:ext cx="39424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伯 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25:1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书亚人比勒达回答说：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25:2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神有治理之权，有威严可畏；他在高处施行和平。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25:3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他的诸军岂能数算？他的光亮一发，谁不蒙照呢？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25:4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这样在神面前，人怎能称义？妇人所生的怎能洁净？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25:5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在神眼前，月亮也无光亮，星宿也不清洁。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Microsoft YaHei" panose="020B0503020204020204" pitchFamily="34" charset="-122"/>
              </a:rPr>
              <a:t>25:6 </a:t>
            </a:r>
            <a:r>
              <a:rPr lang="zh-CN" altLang="en-US" sz="1900" b="1" dirty="0">
                <a:solidFill>
                  <a:srgbClr val="FFC000"/>
                </a:solidFill>
                <a:ea typeface="Microsoft YaHei" panose="020B0503020204020204" pitchFamily="34" charset="-122"/>
              </a:rPr>
              <a:t>何况如虫的人，如蛆的世人呢！</a:t>
            </a:r>
            <a:endParaRPr lang="en-US" sz="1900" b="1" dirty="0">
              <a:solidFill>
                <a:srgbClr val="FFC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6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74" y="2646045"/>
            <a:ext cx="5449426" cy="266226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 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104:28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你给它们，它们便拾起来；你张手，它们饱得美食。 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29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你掩面，它们便惊惶；你收回它们的气，它们就死亡，归于尘土。 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你发出你的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，它们便受造；你使地面更换为新。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耶和华说：人既属乎血气，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我的灵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就不永远住在他里面；然而他的日子还可到一百二十年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传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尘土仍归于地，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仍归于赐灵的　神。 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伯 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32:8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但在人里面有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；全能者的气使人有聪明。 </a:t>
            </a:r>
            <a:endParaRPr lang="en-US" altLang="zh-CN" sz="19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神用地上的尘土造人，将</a:t>
              </a:r>
              <a:r>
                <a:rPr lang="zh-CN" altLang="en-US" sz="2200" b="1" dirty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吹在他鼻孔里，他就成了有灵的活人 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lang="zh-CN" altLang="en-US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7795" y="0"/>
            <a:ext cx="9036205" cy="800219"/>
            <a:chOff x="107795" y="0"/>
            <a:chExt cx="9036205" cy="80021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1388" y="0"/>
              <a:ext cx="54938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</a:t>
              </a:r>
              <a:r>
                <a:rPr lang="zh-CN" altLang="en-US" sz="46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创造和组成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3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74" y="2838152"/>
            <a:ext cx="5449426" cy="2000548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 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zh-CN" altLang="en-US" sz="19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9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灵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民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27:15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摩西对耶和华说：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27:16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愿耶和华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万人之灵的　神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，立一个人治理会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众。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12:9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再者，我们曾有生身的父管教我们，我们尚且敬重他，何况</a:t>
            </a:r>
            <a:r>
              <a:rPr lang="zh-CN" altLang="en-US" sz="1900" b="1" dirty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万灵的父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，我们岂不更当顺服他得生么？</a:t>
            </a:r>
            <a:endParaRPr lang="en-US" altLang="zh-CN" sz="19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神用地上的尘土造人，将</a:t>
              </a:r>
              <a:r>
                <a:rPr lang="zh-CN" altLang="en-US" sz="22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生气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吹在他鼻孔里，他就成了有灵的活人 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21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创造和组成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74" y="2838152"/>
            <a:ext cx="5449426" cy="280076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爱子是那不能看见之神的象，是首生的，在一切被造的以先。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因为万有都是靠他造的，无论是天上的，地上的；能看见的，不能看见的；或是有位的，主治的，执政的，掌权的；一概都是藉着他造的，又是为他造的。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他在万有之先；万有也靠他而立。</a:t>
            </a:r>
            <a:endParaRPr lang="en-US" altLang="zh-CN" sz="19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</a:t>
              </a:r>
              <a:r>
                <a:rPr lang="zh-CN" altLang="en-US" sz="22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尘土造人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，将生气吹在他鼻孔里，他就成了有灵的活人 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21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创造和组成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795" y="2628900"/>
            <a:ext cx="5449426" cy="301621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15:44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所种的是血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气（</a:t>
            </a:r>
            <a:r>
              <a:rPr lang="en-US" altLang="zh-CN" sz="1900" b="1" dirty="0" err="1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psuchikos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，属魂）的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身体，复活的是灵性的身体。若有血气的身体，也必有灵性的身体。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15:45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经上也是这样记着说：首先的人亚当成了有灵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living 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soul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的活人；末后的亚当成了叫人活的灵。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但属灵的不在先，属血气的在先，以后纔有属灵的。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头一个人是出于地，乃属土；第二个人是出于天。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15:48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那属土的怎样，凡属土的也就怎样；属天的怎样，凡属天的也就怎样。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15:49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我们既有属土的形状，将来也必有属天的形状。</a:t>
            </a:r>
            <a:endParaRPr lang="en-US" altLang="zh-CN" sz="19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神用地上的尘土造人，将生气吹在他鼻孔里，他就成了</a:t>
              </a:r>
              <a:r>
                <a:rPr lang="zh-CN" altLang="en-US" sz="22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有灵的活人 </a:t>
              </a:r>
              <a:r>
                <a:rPr lang="en-US" altLang="zh-CN" sz="22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lang="en-US" altLang="zh-CN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lang="zh-CN" altLang="en-US" sz="2200" b="1" dirty="0" smtClean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21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创造和组成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795" y="2628900"/>
            <a:ext cx="5449426" cy="272382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因为随从肉体的人体贴肉体的事，随从圣灵的人体贴圣灵的事。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体贴肉体的，就是死；体贴圣灵的，乃是生命、平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 （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YLT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: the mind of the flesh </a:t>
            </a:r>
            <a:r>
              <a:rPr lang="en-US" altLang="zh-CN" sz="1900" b="1" i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death, and the mind of the Spirit--life and peace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原来体贴肉体的，就是与神为仇；因为不服神的律法，也是不能服，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8:8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而且属肉体的人不能得神的喜欢。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8:9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如果神的灵住在你们心里，你们就不属肉体，乃属圣灵了。人若没有基督的灵，就不是属基督的。</a:t>
            </a:r>
            <a:endParaRPr lang="en-US" altLang="zh-CN" sz="19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6199" y="876300"/>
            <a:ext cx="8984514" cy="4561362"/>
            <a:chOff x="76199" y="876300"/>
            <a:chExt cx="8984514" cy="4561362"/>
          </a:xfrm>
        </p:grpSpPr>
        <p:sp>
          <p:nvSpPr>
            <p:cNvPr id="8" name="TextBox 7"/>
            <p:cNvSpPr txBox="1"/>
            <p:nvPr/>
          </p:nvSpPr>
          <p:spPr>
            <a:xfrm>
              <a:off x="5731221" y="3298615"/>
              <a:ext cx="3329492" cy="2139047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  <a:sp3d contourW="12700" prstMaterial="plastic">
                <a:extrusionClr>
                  <a:srgbClr val="66FF99"/>
                </a:extrusionClr>
                <a:contourClr>
                  <a:schemeClr val="bg1"/>
                </a:contourClr>
              </a:sp3d>
            </a:bodyPr>
            <a:lstStyle/>
            <a:p>
              <a:pPr lvl="0">
                <a:spcAft>
                  <a:spcPts val="1800"/>
                </a:spcAft>
              </a:pPr>
              <a:r>
                <a:rPr lang="zh-CN" altLang="en-US" sz="1900" b="1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lang="en-US" altLang="zh-CN" sz="1900" b="1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1:26 </a:t>
              </a:r>
              <a:r>
                <a:rPr lang="zh-CN" altLang="en-US" sz="1900" b="1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神说：我们要照着我们的形象、按着我们的样式造人，使他们管理海里的鱼、空中的鸟、地上的牲畜，和全地，并地上所爬的一切昆虫</a:t>
              </a:r>
              <a:r>
                <a:rPr lang="zh-CN" altLang="en-US" sz="1900" b="1" dirty="0" smtClean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。</a:t>
              </a:r>
              <a:r>
                <a:rPr lang="en-US" altLang="zh-CN" sz="1900" b="1" dirty="0" smtClean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1:27 </a:t>
              </a:r>
              <a:r>
                <a:rPr lang="zh-CN" altLang="en-US" sz="1900" b="1" dirty="0">
                  <a:solidFill>
                    <a:schemeClr val="bg2">
                      <a:lumMod val="9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神就照着自己的形象造人，乃是照着他的形象造男造女。</a:t>
              </a:r>
              <a:endPara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778842" cy="2246418"/>
              <a:chOff x="76199" y="876300"/>
              <a:chExt cx="8778842" cy="224641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zh-CN" altLang="en-US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</a:t>
                </a:r>
                <a:r>
                  <a:rPr lang="en-US" altLang="zh-CN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2:7 </a:t>
                </a:r>
                <a:r>
                  <a:rPr lang="zh-CN" altLang="en-US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神用地上的尘土造人，将生气吹在他鼻孔里，他就成了</a:t>
                </a:r>
                <a:r>
                  <a:rPr lang="zh-CN" altLang="en-US" sz="2200" b="1" dirty="0" smtClean="0">
                    <a:solidFill>
                      <a:srgbClr val="66FF9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有灵的活人 </a:t>
                </a:r>
                <a:r>
                  <a:rPr lang="en-US" altLang="zh-CN" sz="2200" b="1" dirty="0" smtClean="0">
                    <a:solidFill>
                      <a:srgbClr val="66FF9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(a living soul)</a:t>
                </a:r>
                <a:r>
                  <a:rPr lang="zh-CN" altLang="en-US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，名叫亚当。</a:t>
                </a:r>
                <a:r>
                  <a:rPr lang="en-US" altLang="zh-CN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2:8 </a:t>
                </a:r>
                <a:r>
                  <a:rPr lang="zh-CN" altLang="en-US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神在东方的伊甸立了一个园子，把所造的人安置在那里。</a:t>
                </a:r>
                <a:endPara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872" y="975998"/>
                <a:ext cx="2858169" cy="2146720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1821388" y="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</a:t>
            </a: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创造和组成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lvl="0">
              <a:spcAft>
                <a:spcPts val="1800"/>
              </a:spcAft>
            </a:pP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lang="zh-CN" altLang="en-US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0"/>
            <a:ext cx="9067801" cy="4015621"/>
            <a:chOff x="76199" y="0"/>
            <a:chExt cx="9067801" cy="40156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54093" y="0"/>
              <a:ext cx="49039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属灵人的生死</a:t>
              </a:r>
              <a:r>
                <a:rPr lang="zh-CN" altLang="en-US" sz="4600" b="1" dirty="0" smtClean="0">
                  <a:solidFill>
                    <a:srgbClr val="66FF9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抉择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904877" cy="3139321"/>
              <a:chOff x="76199" y="876300"/>
              <a:chExt cx="8904877" cy="313932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2:9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神使各样的树从地里长出来，可以悦人的眼目，其上的果子好作食物。园子当中又有生命树和</a:t>
                </a:r>
                <a:r>
                  <a:rPr lang="zh-CN" altLang="en-US" sz="22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分别善恶的树 （</a:t>
                </a:r>
                <a:r>
                  <a:rPr lang="en-US" altLang="zh-CN" sz="2200" b="1" dirty="0">
                    <a:solidFill>
                      <a:srgbClr val="FFFF00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the tree of the knowledge of good and evil</a:t>
                </a:r>
                <a:r>
                  <a:rPr lang="zh-CN" altLang="en-US" sz="22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lang="zh-CN" altLang="en-US" sz="22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。。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2:15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神将那人安置在伊甸园，使他修理，看守。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2:16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神吩咐他说：园中各样树上的果子，你可以随意吃，</a:t>
                </a:r>
                <a:r>
                  <a:rPr lang="en-US" altLang="zh-CN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2:17 </a:t>
                </a:r>
                <a:r>
                  <a:rPr lang="zh-CN" altLang="en-US" sz="2200" b="1" dirty="0">
                    <a:solidFill>
                      <a:srgbClr val="00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只是分别善恶树上的果子，你不可吃，因为你吃的日子必定死！</a:t>
                </a:r>
                <a:endParaRPr lang="en-US" altLang="zh-CN" sz="2200" b="1" dirty="0">
                  <a:solidFill>
                    <a:srgbClr val="00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731" y="985401"/>
                <a:ext cx="3176345" cy="219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190499" y="4015621"/>
            <a:ext cx="5486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人不能选择</a:t>
            </a:r>
            <a:r>
              <a:rPr lang="zh-CN" altLang="en-US" sz="40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lang="zh-CN" altLang="en-US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的本质，却可以选择自己的经历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18065</TotalTime>
  <Words>2753</Words>
  <Application>Microsoft Office PowerPoint</Application>
  <PresentationFormat>On-screen Show (16:10)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微软雅黑</vt:lpstr>
      <vt:lpstr>微软雅黑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841</cp:revision>
  <dcterms:created xsi:type="dcterms:W3CDTF">2011-09-04T18:01:24Z</dcterms:created>
  <dcterms:modified xsi:type="dcterms:W3CDTF">2019-09-01T20:53:46Z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