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notesMasterIdLst>
    <p:notesMasterId r:id="rId16"/>
  </p:notesMasterIdLst>
  <p:sldIdLst>
    <p:sldId id="451" r:id="rId5"/>
    <p:sldId id="503" r:id="rId6"/>
    <p:sldId id="504" r:id="rId7"/>
    <p:sldId id="483" r:id="rId8"/>
    <p:sldId id="493" r:id="rId9"/>
    <p:sldId id="501" r:id="rId10"/>
    <p:sldId id="495" r:id="rId11"/>
    <p:sldId id="496" r:id="rId12"/>
    <p:sldId id="502" r:id="rId13"/>
    <p:sldId id="497" r:id="rId14"/>
    <p:sldId id="499" r:id="rId15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  <a:srgbClr val="00FF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87995" autoAdjust="0"/>
  </p:normalViewPr>
  <p:slideViewPr>
    <p:cSldViewPr>
      <p:cViewPr varScale="1">
        <p:scale>
          <a:sx n="73" d="100"/>
          <a:sy n="73" d="100"/>
        </p:scale>
        <p:origin x="1449" y="62"/>
      </p:cViewPr>
      <p:guideLst>
        <p:guide orient="horz" pos="180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DF0BC0-C258-4143-80A7-62AF4EC59403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647654-ACFE-458A-85AD-C598074A1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807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647654-ACFE-458A-85AD-C598074A1F6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72442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647654-ACFE-458A-85AD-C598074A1F6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672313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647654-ACFE-458A-85AD-C598074A1F6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95628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647654-ACFE-458A-85AD-C598074A1F6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561614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647654-ACFE-458A-85AD-C598074A1F6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54928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647654-ACFE-458A-85AD-C598074A1F6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57447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647654-ACFE-458A-85AD-C598074A1F6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78920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647654-ACFE-458A-85AD-C598074A1F6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76796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647654-ACFE-458A-85AD-C598074A1F6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27938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647654-ACFE-458A-85AD-C598074A1F6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46450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647654-ACFE-458A-85AD-C598074A1F6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7400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8A81-1217-4603-BECF-21BE9C9D1DB8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579-F5D8-4740-994C-2EEFAA7C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973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8A81-1217-4603-BECF-21BE9C9D1DB8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579-F5D8-4740-994C-2EEFAA7C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580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8A81-1217-4603-BECF-21BE9C9D1DB8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579-F5D8-4740-994C-2EEFAA7C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847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8A81-1217-4603-BECF-21BE9C9D1DB8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579-F5D8-4740-994C-2EEFAA7C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928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8A81-1217-4603-BECF-21BE9C9D1DB8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579-F5D8-4740-994C-2EEFAA7C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301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8A81-1217-4603-BECF-21BE9C9D1DB8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579-F5D8-4740-994C-2EEFAA7C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364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8A81-1217-4603-BECF-21BE9C9D1DB8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579-F5D8-4740-994C-2EEFAA7C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903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8A81-1217-4603-BECF-21BE9C9D1DB8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579-F5D8-4740-994C-2EEFAA7C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069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8A81-1217-4603-BECF-21BE9C9D1DB8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579-F5D8-4740-994C-2EEFAA7C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582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8A81-1217-4603-BECF-21BE9C9D1DB8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579-F5D8-4740-994C-2EEFAA7C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663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8A81-1217-4603-BECF-21BE9C9D1DB8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579-F5D8-4740-994C-2EEFAA7C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767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48A81-1217-4603-BECF-21BE9C9D1DB8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AE579-F5D8-4740-994C-2EEFAA7C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2106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13121" y="1104900"/>
            <a:ext cx="8648521" cy="2123658"/>
          </a:xfrm>
          <a:prstGeom prst="rect">
            <a:avLst/>
          </a:prstGeom>
          <a:noFill/>
          <a:scene3d>
            <a:camera prst="orthographicFront"/>
            <a:lightRig rig="soft" dir="t"/>
          </a:scene3d>
          <a:sp3d>
            <a:bevelT/>
          </a:sp3d>
        </p:spPr>
        <p:txBody>
          <a:bodyPr wrap="none" rtlCol="0">
            <a:spAutoFit/>
            <a:sp3d extrusionH="57150" contourW="12700" prstMaterial="plastic">
              <a:bevelT prst="coolSlant"/>
              <a:extrusionClr>
                <a:srgbClr val="66FF99"/>
              </a:extrusionClr>
              <a:contourClr>
                <a:schemeClr val="bg1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神</a:t>
            </a:r>
            <a:r>
              <a:rPr kumimoji="0" lang="zh-CN" alt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的儿子，福音的起头</a:t>
            </a:r>
            <a:endParaRPr kumimoji="0" lang="en-US" altLang="zh-CN" sz="6600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（</a:t>
            </a:r>
            <a:r>
              <a:rPr kumimoji="0" lang="en-US" altLang="zh-CN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35</a:t>
            </a:r>
            <a:r>
              <a:rPr kumimoji="0" lang="zh-CN" alt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）</a:t>
            </a:r>
            <a:endParaRPr kumimoji="0" lang="en-US" altLang="zh-CN" sz="6600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22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6198" y="773044"/>
            <a:ext cx="9036205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071642" y="65158"/>
            <a:ext cx="68531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如何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从福音的角度看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福音书？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" y="800100"/>
            <a:ext cx="4648199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1200"/>
              </a:spcAft>
              <a:defRPr/>
            </a:pPr>
            <a:r>
              <a:rPr lang="zh-CN" altLang="en-US" sz="2050" b="1" dirty="0">
                <a:solidFill>
                  <a:prstClr val="black"/>
                </a:solidFill>
                <a:ea typeface="Microsoft YaHei" panose="020B0503020204020204" pitchFamily="34" charset="-122"/>
              </a:rPr>
              <a:t>可</a:t>
            </a:r>
            <a:r>
              <a:rPr lang="en-US" altLang="zh-CN" sz="2050" b="1" dirty="0">
                <a:solidFill>
                  <a:prstClr val="black"/>
                </a:solidFill>
                <a:ea typeface="Microsoft YaHei" panose="020B0503020204020204" pitchFamily="34" charset="-122"/>
              </a:rPr>
              <a:t>12:28 </a:t>
            </a:r>
            <a:r>
              <a:rPr lang="zh-CN" altLang="en-US" sz="2050" b="1" dirty="0">
                <a:solidFill>
                  <a:prstClr val="black"/>
                </a:solidFill>
                <a:ea typeface="Microsoft YaHei" panose="020B0503020204020204" pitchFamily="34" charset="-122"/>
              </a:rPr>
              <a:t>有一个文士来，听见他们辩论，晓得耶稣回答的好，就问他说：诫命中那是第一要紧的呢？</a:t>
            </a:r>
            <a:r>
              <a:rPr lang="en-US" altLang="zh-CN" sz="2050" b="1" dirty="0">
                <a:solidFill>
                  <a:prstClr val="black"/>
                </a:solidFill>
                <a:ea typeface="Microsoft YaHei" panose="020B0503020204020204" pitchFamily="34" charset="-122"/>
              </a:rPr>
              <a:t>12:29 </a:t>
            </a:r>
            <a:r>
              <a:rPr lang="zh-CN" altLang="en-US" sz="2050" b="1" dirty="0">
                <a:solidFill>
                  <a:prstClr val="black"/>
                </a:solidFill>
                <a:ea typeface="Microsoft YaHei" panose="020B0503020204020204" pitchFamily="34" charset="-122"/>
              </a:rPr>
              <a:t>耶稣回答说：第一要紧的就是说：以色列阿，你要听，主</a:t>
            </a:r>
            <a:r>
              <a:rPr lang="en-US" altLang="zh-CN" sz="2050" b="1" dirty="0">
                <a:solidFill>
                  <a:prstClr val="black"/>
                </a:solidFill>
                <a:ea typeface="Microsoft YaHei" panose="020B0503020204020204" pitchFamily="34" charset="-122"/>
              </a:rPr>
              <a:t>―</a:t>
            </a:r>
            <a:r>
              <a:rPr lang="zh-CN" altLang="en-US" sz="2050" b="1" dirty="0">
                <a:solidFill>
                  <a:prstClr val="black"/>
                </a:solidFill>
                <a:ea typeface="Microsoft YaHei" panose="020B0503020204020204" pitchFamily="34" charset="-122"/>
              </a:rPr>
              <a:t>我们神是独一的主。</a:t>
            </a:r>
            <a:r>
              <a:rPr lang="en-US" altLang="zh-CN" sz="2050" b="1" dirty="0">
                <a:solidFill>
                  <a:prstClr val="black"/>
                </a:solidFill>
                <a:ea typeface="Microsoft YaHei" panose="020B0503020204020204" pitchFamily="34" charset="-122"/>
              </a:rPr>
              <a:t>12:30 </a:t>
            </a:r>
            <a:r>
              <a:rPr lang="zh-CN" altLang="en-US" sz="2050" b="1" dirty="0">
                <a:solidFill>
                  <a:prstClr val="black"/>
                </a:solidFill>
                <a:ea typeface="Microsoft YaHei" panose="020B0503020204020204" pitchFamily="34" charset="-122"/>
              </a:rPr>
              <a:t>你要尽心、尽性、尽意、尽力爱主</a:t>
            </a:r>
            <a:r>
              <a:rPr lang="en-US" altLang="zh-CN" sz="2050" b="1" dirty="0">
                <a:solidFill>
                  <a:prstClr val="black"/>
                </a:solidFill>
                <a:ea typeface="Microsoft YaHei" panose="020B0503020204020204" pitchFamily="34" charset="-122"/>
              </a:rPr>
              <a:t>―</a:t>
            </a:r>
            <a:r>
              <a:rPr lang="zh-CN" altLang="en-US" sz="2050" b="1" dirty="0">
                <a:solidFill>
                  <a:prstClr val="black"/>
                </a:solidFill>
                <a:ea typeface="Microsoft YaHei" panose="020B0503020204020204" pitchFamily="34" charset="-122"/>
              </a:rPr>
              <a:t>你的神。</a:t>
            </a:r>
            <a:r>
              <a:rPr lang="en-US" altLang="zh-CN" sz="2050" b="1" dirty="0">
                <a:solidFill>
                  <a:prstClr val="black"/>
                </a:solidFill>
                <a:ea typeface="Microsoft YaHei" panose="020B0503020204020204" pitchFamily="34" charset="-122"/>
              </a:rPr>
              <a:t>12:31 </a:t>
            </a:r>
            <a:r>
              <a:rPr lang="zh-CN" altLang="en-US" sz="2050" b="1" dirty="0">
                <a:solidFill>
                  <a:prstClr val="black"/>
                </a:solidFill>
                <a:ea typeface="Microsoft YaHei" panose="020B0503020204020204" pitchFamily="34" charset="-122"/>
              </a:rPr>
              <a:t>其次就是说：要爱人如己。再没有比这两条诫命更大的了。</a:t>
            </a:r>
            <a:r>
              <a:rPr lang="en-US" altLang="zh-CN" sz="2050" b="1" dirty="0">
                <a:solidFill>
                  <a:prstClr val="black"/>
                </a:solidFill>
                <a:ea typeface="Microsoft YaHei" panose="020B0503020204020204" pitchFamily="34" charset="-122"/>
              </a:rPr>
              <a:t>12:32 </a:t>
            </a:r>
            <a:r>
              <a:rPr lang="zh-CN" altLang="en-US" sz="2050" b="1" dirty="0">
                <a:solidFill>
                  <a:prstClr val="black"/>
                </a:solidFill>
                <a:ea typeface="Microsoft YaHei" panose="020B0503020204020204" pitchFamily="34" charset="-122"/>
              </a:rPr>
              <a:t>那文士对耶稣说：夫子说，神是一位，实在不错；除了他以外，再没有别的神；</a:t>
            </a:r>
            <a:r>
              <a:rPr lang="en-US" altLang="zh-CN" sz="2050" b="1" dirty="0">
                <a:solidFill>
                  <a:prstClr val="black"/>
                </a:solidFill>
                <a:ea typeface="Microsoft YaHei" panose="020B0503020204020204" pitchFamily="34" charset="-122"/>
              </a:rPr>
              <a:t>12:33 </a:t>
            </a:r>
            <a:r>
              <a:rPr lang="zh-CN" altLang="en-US" sz="2050" b="1" dirty="0">
                <a:solidFill>
                  <a:prstClr val="black"/>
                </a:solidFill>
                <a:ea typeface="Microsoft YaHei" panose="020B0503020204020204" pitchFamily="34" charset="-122"/>
              </a:rPr>
              <a:t>并且尽心、尽智、尽力爱他，又爱人如己，就比一切燔祭和各样祭祀好的多。</a:t>
            </a:r>
            <a:r>
              <a:rPr lang="en-US" altLang="zh-CN" sz="2050" b="1" dirty="0">
                <a:solidFill>
                  <a:prstClr val="black"/>
                </a:solidFill>
                <a:ea typeface="Microsoft YaHei" panose="020B0503020204020204" pitchFamily="34" charset="-122"/>
              </a:rPr>
              <a:t>12:34 </a:t>
            </a:r>
            <a:r>
              <a:rPr lang="zh-CN" altLang="en-US" sz="2050" b="1" dirty="0">
                <a:solidFill>
                  <a:prstClr val="black"/>
                </a:solidFill>
                <a:ea typeface="Microsoft YaHei" panose="020B0503020204020204" pitchFamily="34" charset="-122"/>
              </a:rPr>
              <a:t>耶稣见他回答的有智慧，就对他说：你离神的国不远了。从此以后，没有人敢再问他甚么</a:t>
            </a:r>
            <a:r>
              <a:rPr lang="zh-CN" altLang="en-US" sz="2050" b="1" dirty="0" smtClean="0">
                <a:solidFill>
                  <a:prstClr val="black"/>
                </a:solidFill>
                <a:ea typeface="Microsoft YaHei" panose="020B0503020204020204" pitchFamily="34" charset="-122"/>
              </a:rPr>
              <a:t>。</a:t>
            </a:r>
            <a:endParaRPr lang="en-US" altLang="zh-CN" sz="2050" b="1" dirty="0" smtClean="0">
              <a:solidFill>
                <a:prstClr val="black"/>
              </a:solidFill>
              <a:ea typeface="Microsoft YaHei" panose="020B0503020204020204" pitchFamily="34" charset="-122"/>
            </a:endParaRPr>
          </a:p>
          <a:p>
            <a:pPr lvl="0">
              <a:spcAft>
                <a:spcPts val="1200"/>
              </a:spcAft>
              <a:defRPr/>
            </a:pPr>
            <a:endParaRPr kumimoji="0" lang="zh-CN" altLang="en-US" sz="205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Microsoft YaHei" panose="020B0503020204020204" pitchFamily="34" charset="-122"/>
            </a:endParaRPr>
          </a:p>
        </p:txBody>
      </p:sp>
      <p:pic>
        <p:nvPicPr>
          <p:cNvPr id="1026" name="Picture 2" descr="Image result for jesus talks to the scribes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421"/>
          <a:stretch/>
        </p:blipFill>
        <p:spPr bwMode="auto">
          <a:xfrm>
            <a:off x="4724400" y="1181100"/>
            <a:ext cx="4276825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487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6198" y="773044"/>
            <a:ext cx="9036205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071642" y="65158"/>
            <a:ext cx="68531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如何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从福音的角度看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福音书？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6199" y="800100"/>
            <a:ext cx="9036204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  <a:defRPr/>
            </a:pPr>
            <a:r>
              <a:rPr lang="zh-CN" altLang="en-US" sz="24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可</a:t>
            </a:r>
            <a:r>
              <a:rPr lang="en-US" altLang="zh-CN" sz="24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12:35 </a:t>
            </a:r>
            <a:r>
              <a:rPr lang="zh-CN" altLang="en-US" sz="24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耶稣在殿里教训人，就问他们说：文士怎么说基督是大卫的子孙呢？</a:t>
            </a:r>
            <a:r>
              <a:rPr lang="en-US" altLang="zh-CN" sz="24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12:36 </a:t>
            </a:r>
            <a:r>
              <a:rPr lang="zh-CN" altLang="en-US" sz="24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大卫被圣灵感动，说：主对我主说，你坐在我的右边，等我使你仇敌作你的脚凳。</a:t>
            </a:r>
            <a:r>
              <a:rPr lang="en-US" altLang="zh-CN" sz="24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12:37 </a:t>
            </a:r>
            <a:r>
              <a:rPr lang="zh-CN" altLang="en-US" sz="24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大卫既自己称他为主，他怎么又是大卫的子孙呢？众人都喜欢听他。</a:t>
            </a:r>
            <a:r>
              <a:rPr lang="en-US" altLang="zh-CN" sz="24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12:38 </a:t>
            </a:r>
            <a:r>
              <a:rPr lang="zh-CN" altLang="en-US" sz="24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耶稣在教训之间，说：你们要防备文士；他们好穿长衣游行，喜爱人在街市上问他们的安，</a:t>
            </a:r>
            <a:r>
              <a:rPr lang="en-US" altLang="zh-CN" sz="24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12:39 </a:t>
            </a:r>
            <a:r>
              <a:rPr lang="zh-CN" altLang="en-US" sz="24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又喜爱会堂里的高位，筵席上的首座。</a:t>
            </a:r>
            <a:r>
              <a:rPr lang="en-US" altLang="zh-CN" sz="24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12:40 </a:t>
            </a:r>
            <a:r>
              <a:rPr lang="zh-CN" altLang="en-US" sz="24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他们侵吞寡妇的家产，假意作很长的祷告。这些人要受更重的刑罚！</a:t>
            </a:r>
          </a:p>
          <a:p>
            <a:pPr lvl="0">
              <a:spcAft>
                <a:spcPts val="1200"/>
              </a:spcAft>
              <a:defRPr/>
            </a:pPr>
            <a:r>
              <a:rPr lang="zh-CN" altLang="en-US" sz="2400" b="1" dirty="0" smtClean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可</a:t>
            </a:r>
            <a:r>
              <a:rPr lang="en-US" altLang="zh-CN" sz="24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12:41 </a:t>
            </a:r>
            <a:r>
              <a:rPr lang="zh-CN" altLang="en-US" sz="24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耶稣对银库坐着，看众人怎样投钱入库。有好些财主往里投了若干的钱。</a:t>
            </a:r>
            <a:r>
              <a:rPr lang="en-US" altLang="zh-CN" sz="24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12:42 </a:t>
            </a:r>
            <a:r>
              <a:rPr lang="zh-CN" altLang="en-US" sz="24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有一个穷寡妇来，往里投了两个小钱，就是一个大钱。</a:t>
            </a:r>
            <a:r>
              <a:rPr lang="en-US" altLang="zh-CN" sz="24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12:43 </a:t>
            </a:r>
            <a:r>
              <a:rPr lang="zh-CN" altLang="en-US" sz="24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耶稣叫门徒来，说：我实在告诉你们，这穷寡妇投入库里的，比众人所投的更多。</a:t>
            </a:r>
            <a:r>
              <a:rPr lang="en-US" altLang="zh-CN" sz="24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12:44 </a:t>
            </a:r>
            <a:r>
              <a:rPr lang="zh-CN" altLang="en-US" sz="24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因为，他们都是自己有余，拿出来投在里头；但这寡妇是自己不足，</a:t>
            </a:r>
            <a:r>
              <a:rPr lang="zh-CN" altLang="en-US" sz="2400" b="1" dirty="0" smtClean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把她一</a:t>
            </a:r>
            <a:r>
              <a:rPr lang="zh-CN" altLang="en-US" sz="24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切养生的都投上了。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27546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6198" y="773044"/>
            <a:ext cx="9036205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194129" y="65158"/>
            <a:ext cx="27494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4000" b="1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</a:t>
            </a:r>
            <a:r>
              <a:rPr lang="zh-CN" altLang="en-US" sz="4000" b="1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断与判断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6198" y="773044"/>
            <a:ext cx="4267201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  <a:defRPr/>
            </a:pPr>
            <a:r>
              <a:rPr lang="zh-CN" altLang="en-US" sz="2000" b="1" dirty="0">
                <a:solidFill>
                  <a:srgbClr val="00B0F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太</a:t>
            </a:r>
            <a:r>
              <a:rPr lang="en-US" altLang="zh-CN" sz="2000" b="1" dirty="0" smtClean="0">
                <a:solidFill>
                  <a:srgbClr val="00B0F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7:1-2 </a:t>
            </a:r>
            <a:r>
              <a:rPr lang="zh-CN" altLang="en-US" sz="2000" b="1" dirty="0">
                <a:solidFill>
                  <a:srgbClr val="00B0F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你们不要论断人，免得你们被论断。</a:t>
            </a:r>
            <a:r>
              <a:rPr lang="en-US" altLang="zh-CN" sz="2000" b="1" dirty="0" smtClean="0">
                <a:solidFill>
                  <a:srgbClr val="00B0F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7:2 </a:t>
            </a:r>
            <a:r>
              <a:rPr lang="zh-CN" altLang="en-US" sz="2000" b="1" dirty="0" smtClean="0">
                <a:solidFill>
                  <a:srgbClr val="00B0F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因</a:t>
            </a:r>
            <a:r>
              <a:rPr lang="zh-CN" altLang="en-US" sz="2000" b="1" dirty="0">
                <a:solidFill>
                  <a:srgbClr val="00B0F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为你们怎样论断人，也必怎样被论断；你们用甚么量器量给人，也必用甚么量器量给你们。 </a:t>
            </a:r>
            <a:r>
              <a:rPr lang="en-US" altLang="zh-CN" sz="2000" b="1" dirty="0" smtClean="0">
                <a:solidFill>
                  <a:srgbClr val="00B0F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Judge </a:t>
            </a:r>
            <a:r>
              <a:rPr lang="en-US" altLang="zh-CN" sz="2000" b="1" dirty="0">
                <a:solidFill>
                  <a:srgbClr val="00B0F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(</a:t>
            </a:r>
            <a:r>
              <a:rPr lang="en-US" altLang="zh-CN" sz="2000" b="1" dirty="0" err="1">
                <a:solidFill>
                  <a:srgbClr val="00B0F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krino</a:t>
            </a:r>
            <a:r>
              <a:rPr lang="en-US" altLang="zh-CN" sz="2000" b="1" dirty="0" smtClean="0">
                <a:solidFill>
                  <a:srgbClr val="00B0F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) not</a:t>
            </a:r>
            <a:r>
              <a:rPr lang="en-US" altLang="zh-CN" sz="2000" b="1" dirty="0">
                <a:solidFill>
                  <a:srgbClr val="00B0F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, that you be not </a:t>
            </a:r>
            <a:r>
              <a:rPr lang="en-US" altLang="zh-CN" sz="2000" b="1" dirty="0" smtClean="0">
                <a:solidFill>
                  <a:srgbClr val="00B0F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judged (</a:t>
            </a:r>
            <a:r>
              <a:rPr lang="en-US" altLang="zh-CN" sz="2000" b="1" dirty="0" err="1" smtClean="0">
                <a:solidFill>
                  <a:srgbClr val="00B0F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krino</a:t>
            </a:r>
            <a:r>
              <a:rPr lang="en-US" altLang="zh-CN" sz="2000" b="1" dirty="0" smtClean="0">
                <a:solidFill>
                  <a:srgbClr val="00B0F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). For </a:t>
            </a:r>
            <a:r>
              <a:rPr lang="en-US" altLang="zh-CN" sz="2000" b="1" dirty="0">
                <a:solidFill>
                  <a:srgbClr val="00B0F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with what judgment you </a:t>
            </a:r>
            <a:r>
              <a:rPr lang="en-US" altLang="zh-CN" sz="2000" b="1" dirty="0" smtClean="0">
                <a:solidFill>
                  <a:srgbClr val="00B0F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judge </a:t>
            </a:r>
            <a:r>
              <a:rPr lang="en-US" altLang="zh-CN" sz="2000" b="1" dirty="0">
                <a:solidFill>
                  <a:srgbClr val="00B0F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(</a:t>
            </a:r>
            <a:r>
              <a:rPr lang="en-US" altLang="zh-CN" sz="2000" b="1" dirty="0" err="1">
                <a:solidFill>
                  <a:srgbClr val="00B0F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krino</a:t>
            </a:r>
            <a:r>
              <a:rPr lang="en-US" altLang="zh-CN" sz="2000" b="1" dirty="0">
                <a:solidFill>
                  <a:srgbClr val="00B0F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)</a:t>
            </a:r>
            <a:r>
              <a:rPr lang="en-US" altLang="zh-CN" sz="2000" b="1" dirty="0" smtClean="0">
                <a:solidFill>
                  <a:srgbClr val="00B0F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, </a:t>
            </a:r>
            <a:r>
              <a:rPr lang="en-US" altLang="zh-CN" sz="2000" b="1" dirty="0">
                <a:solidFill>
                  <a:srgbClr val="00B0F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you will be </a:t>
            </a:r>
            <a:r>
              <a:rPr lang="en-US" altLang="zh-CN" sz="2000" b="1" dirty="0" smtClean="0">
                <a:solidFill>
                  <a:srgbClr val="00B0F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judged </a:t>
            </a:r>
            <a:r>
              <a:rPr lang="en-US" altLang="zh-CN" sz="2000" b="1" dirty="0">
                <a:solidFill>
                  <a:srgbClr val="00B0F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(</a:t>
            </a:r>
            <a:r>
              <a:rPr lang="en-US" altLang="zh-CN" sz="2000" b="1" dirty="0" err="1">
                <a:solidFill>
                  <a:srgbClr val="00B0F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krino</a:t>
            </a:r>
            <a:r>
              <a:rPr lang="en-US" altLang="zh-CN" sz="2000" b="1" dirty="0">
                <a:solidFill>
                  <a:srgbClr val="00B0F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)</a:t>
            </a:r>
            <a:r>
              <a:rPr lang="en-US" altLang="zh-CN" sz="2000" b="1" dirty="0" smtClean="0">
                <a:solidFill>
                  <a:srgbClr val="00B0F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; </a:t>
            </a:r>
            <a:r>
              <a:rPr lang="en-US" altLang="zh-CN" sz="2000" b="1" dirty="0">
                <a:solidFill>
                  <a:srgbClr val="00B0F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and with the measure you use, it will be measured back to you</a:t>
            </a:r>
            <a:r>
              <a:rPr lang="en-US" altLang="zh-CN" sz="2000" b="1" dirty="0" smtClean="0">
                <a:solidFill>
                  <a:srgbClr val="00B0F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4724400" y="773044"/>
            <a:ext cx="426720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  <a:defRPr/>
            </a:pPr>
            <a:r>
              <a:rPr lang="zh-CN" altLang="en-US" sz="2000" b="1" dirty="0" smtClean="0">
                <a:solidFill>
                  <a:srgbClr val="66FF99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约</a:t>
            </a:r>
            <a:r>
              <a:rPr lang="en-US" altLang="zh-CN" sz="2000" b="1" dirty="0" smtClean="0">
                <a:solidFill>
                  <a:srgbClr val="66FF99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7:23-24 </a:t>
            </a:r>
            <a:r>
              <a:rPr lang="zh-CN" altLang="en-US" sz="2000" b="1" dirty="0">
                <a:solidFill>
                  <a:srgbClr val="66FF99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人若在安息日受割礼，免得违背摩西的律法，我在安息日叫一个人全然好了，你们就向我生气么</a:t>
            </a:r>
            <a:r>
              <a:rPr lang="zh-CN" altLang="en-US" sz="2000" b="1" dirty="0" smtClean="0">
                <a:solidFill>
                  <a:srgbClr val="66FF99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？</a:t>
            </a:r>
            <a:r>
              <a:rPr lang="en-US" altLang="zh-CN" sz="2000" b="1" dirty="0" smtClean="0">
                <a:solidFill>
                  <a:srgbClr val="66FF99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zh-CN" altLang="en-US" sz="2000" b="1" dirty="0">
                <a:solidFill>
                  <a:srgbClr val="66FF99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不可按外貌断定是非，总要按公平断定是非。 </a:t>
            </a:r>
            <a:r>
              <a:rPr lang="en-US" altLang="zh-CN" sz="2000" b="1" dirty="0" smtClean="0">
                <a:solidFill>
                  <a:srgbClr val="66FF99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Do </a:t>
            </a:r>
            <a:r>
              <a:rPr lang="en-US" altLang="zh-CN" sz="2000" b="1" dirty="0">
                <a:solidFill>
                  <a:srgbClr val="66FF99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not </a:t>
            </a:r>
            <a:r>
              <a:rPr lang="en-US" altLang="zh-CN" sz="2000" b="1" dirty="0" smtClean="0">
                <a:solidFill>
                  <a:srgbClr val="66FF99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judge </a:t>
            </a:r>
            <a:r>
              <a:rPr lang="en-US" altLang="zh-CN" sz="2000" b="1" dirty="0">
                <a:solidFill>
                  <a:srgbClr val="66FF99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(</a:t>
            </a:r>
            <a:r>
              <a:rPr lang="en-US" altLang="zh-CN" sz="2000" b="1" dirty="0" err="1">
                <a:solidFill>
                  <a:srgbClr val="66FF99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krino</a:t>
            </a:r>
            <a:r>
              <a:rPr lang="en-US" altLang="zh-CN" sz="2000" b="1" dirty="0">
                <a:solidFill>
                  <a:srgbClr val="66FF99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)</a:t>
            </a:r>
            <a:r>
              <a:rPr lang="en-US" altLang="zh-CN" sz="2000" b="1" dirty="0" smtClean="0">
                <a:solidFill>
                  <a:srgbClr val="66FF99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en-US" altLang="zh-CN" sz="2000" b="1" dirty="0">
                <a:solidFill>
                  <a:srgbClr val="66FF99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according to appearance, but </a:t>
            </a:r>
            <a:r>
              <a:rPr lang="en-US" altLang="zh-CN" sz="2000" b="1" dirty="0" smtClean="0">
                <a:solidFill>
                  <a:srgbClr val="66FF99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judge </a:t>
            </a:r>
            <a:r>
              <a:rPr lang="en-US" altLang="zh-CN" sz="2000" b="1" dirty="0">
                <a:solidFill>
                  <a:srgbClr val="66FF99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(</a:t>
            </a:r>
            <a:r>
              <a:rPr lang="en-US" altLang="zh-CN" sz="2000" b="1" dirty="0" err="1">
                <a:solidFill>
                  <a:srgbClr val="66FF99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krino</a:t>
            </a:r>
            <a:r>
              <a:rPr lang="en-US" altLang="zh-CN" sz="2000" b="1" dirty="0">
                <a:solidFill>
                  <a:srgbClr val="66FF99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)</a:t>
            </a:r>
            <a:r>
              <a:rPr lang="en-US" altLang="zh-CN" sz="2000" b="1" dirty="0" smtClean="0">
                <a:solidFill>
                  <a:srgbClr val="66FF99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en-US" altLang="zh-CN" sz="2000" b="1" dirty="0">
                <a:solidFill>
                  <a:srgbClr val="66FF99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with righteous judgment</a:t>
            </a:r>
            <a:r>
              <a:rPr lang="en-US" altLang="zh-CN" sz="2000" b="1" dirty="0" smtClean="0">
                <a:solidFill>
                  <a:srgbClr val="66FF99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.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66FF99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68714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6198" y="773044"/>
            <a:ext cx="9036205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194129" y="65158"/>
            <a:ext cx="27494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4000" b="1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</a:t>
            </a:r>
            <a:r>
              <a:rPr lang="zh-CN" altLang="en-US" sz="4000" b="1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断与判断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6198" y="773044"/>
            <a:ext cx="4267201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  <a:defRPr/>
            </a:pPr>
            <a:r>
              <a:rPr lang="zh-CN" altLang="en-US" sz="2000" b="1" dirty="0">
                <a:solidFill>
                  <a:srgbClr val="00B0F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罗</a:t>
            </a:r>
            <a:r>
              <a:rPr lang="en-US" altLang="zh-CN" sz="2000" b="1" dirty="0">
                <a:solidFill>
                  <a:srgbClr val="00B0F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2:1 </a:t>
            </a:r>
            <a:r>
              <a:rPr lang="zh-CN" altLang="en-US" sz="2000" b="1" dirty="0">
                <a:solidFill>
                  <a:srgbClr val="00B0F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你这论断人的，无论你是谁，也无可推诿。你在甚么事上论断人，就在甚么事上定自己的罪；因你这论断人的，自己所行却和别人一样</a:t>
            </a:r>
            <a:r>
              <a:rPr lang="zh-CN" altLang="en-US" sz="2000" b="1" dirty="0" smtClean="0">
                <a:solidFill>
                  <a:srgbClr val="00B0F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。</a:t>
            </a:r>
            <a:r>
              <a:rPr lang="en-US" altLang="zh-CN" sz="2000" b="1" dirty="0" smtClean="0">
                <a:solidFill>
                  <a:srgbClr val="00B0F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en-US" altLang="zh-CN" sz="2000" b="1" dirty="0">
                <a:solidFill>
                  <a:srgbClr val="00B0F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Therefore you are inexcusable, O man, whoever you are who </a:t>
            </a:r>
            <a:r>
              <a:rPr lang="en-US" altLang="zh-CN" sz="2000" b="1" dirty="0" smtClean="0">
                <a:solidFill>
                  <a:srgbClr val="00B0F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judge </a:t>
            </a:r>
            <a:r>
              <a:rPr lang="en-US" altLang="zh-CN" sz="2000" b="1" dirty="0">
                <a:solidFill>
                  <a:srgbClr val="00B0F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(</a:t>
            </a:r>
            <a:r>
              <a:rPr lang="en-US" altLang="zh-CN" sz="2000" b="1" dirty="0" err="1">
                <a:solidFill>
                  <a:srgbClr val="00B0F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krino</a:t>
            </a:r>
            <a:r>
              <a:rPr lang="en-US" altLang="zh-CN" sz="2000" b="1" dirty="0">
                <a:solidFill>
                  <a:srgbClr val="00B0F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)</a:t>
            </a:r>
            <a:r>
              <a:rPr lang="en-US" altLang="zh-CN" sz="2000" b="1" dirty="0" smtClean="0">
                <a:solidFill>
                  <a:srgbClr val="00B0F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, </a:t>
            </a:r>
            <a:r>
              <a:rPr lang="en-US" altLang="zh-CN" sz="2000" b="1" dirty="0">
                <a:solidFill>
                  <a:srgbClr val="00B0F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for in whatever you </a:t>
            </a:r>
            <a:r>
              <a:rPr lang="en-US" altLang="zh-CN" sz="2000" b="1" dirty="0" smtClean="0">
                <a:solidFill>
                  <a:srgbClr val="00B0F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judge </a:t>
            </a:r>
            <a:r>
              <a:rPr lang="en-US" altLang="zh-CN" sz="2000" b="1" dirty="0">
                <a:solidFill>
                  <a:srgbClr val="00B0F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(</a:t>
            </a:r>
            <a:r>
              <a:rPr lang="en-US" altLang="zh-CN" sz="2000" b="1" dirty="0" err="1">
                <a:solidFill>
                  <a:srgbClr val="00B0F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krino</a:t>
            </a:r>
            <a:r>
              <a:rPr lang="en-US" altLang="zh-CN" sz="2000" b="1" dirty="0">
                <a:solidFill>
                  <a:srgbClr val="00B0F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)</a:t>
            </a:r>
            <a:r>
              <a:rPr lang="en-US" altLang="zh-CN" sz="2000" b="1" dirty="0" smtClean="0">
                <a:solidFill>
                  <a:srgbClr val="00B0F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en-US" altLang="zh-CN" sz="2000" b="1" dirty="0">
                <a:solidFill>
                  <a:srgbClr val="00B0F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another you condemn yourself; for you who </a:t>
            </a:r>
            <a:r>
              <a:rPr lang="en-US" altLang="zh-CN" sz="2000" b="1" dirty="0" smtClean="0">
                <a:solidFill>
                  <a:srgbClr val="00B0F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judge </a:t>
            </a:r>
            <a:r>
              <a:rPr lang="en-US" altLang="zh-CN" sz="2000" b="1" dirty="0">
                <a:solidFill>
                  <a:srgbClr val="00B0F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(</a:t>
            </a:r>
            <a:r>
              <a:rPr lang="en-US" altLang="zh-CN" sz="2000" b="1" dirty="0" err="1">
                <a:solidFill>
                  <a:srgbClr val="00B0F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krino</a:t>
            </a:r>
            <a:r>
              <a:rPr lang="en-US" altLang="zh-CN" sz="2000" b="1" dirty="0">
                <a:solidFill>
                  <a:srgbClr val="00B0F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)</a:t>
            </a:r>
            <a:r>
              <a:rPr lang="en-US" altLang="zh-CN" sz="2000" b="1" dirty="0" smtClean="0">
                <a:solidFill>
                  <a:srgbClr val="00B0F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en-US" altLang="zh-CN" sz="2000" b="1" dirty="0">
                <a:solidFill>
                  <a:srgbClr val="00B0F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practice the same things.</a:t>
            </a:r>
            <a:endParaRPr lang="en-US" altLang="zh-CN" sz="2000" b="1" dirty="0" smtClean="0">
              <a:solidFill>
                <a:srgbClr val="00B0F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1999" y="773044"/>
            <a:ext cx="454040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  <a:defRPr/>
            </a:pPr>
            <a:r>
              <a:rPr lang="zh-CN" altLang="en-US" sz="2000" b="1" dirty="0" smtClean="0">
                <a:solidFill>
                  <a:srgbClr val="66FF99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林</a:t>
            </a:r>
            <a:r>
              <a:rPr lang="zh-CN" altLang="en-US" sz="2000" b="1" dirty="0">
                <a:solidFill>
                  <a:srgbClr val="66FF99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前</a:t>
            </a:r>
            <a:r>
              <a:rPr lang="en-US" altLang="zh-CN" sz="2000" b="1" dirty="0">
                <a:solidFill>
                  <a:srgbClr val="66FF99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6:1 </a:t>
            </a:r>
            <a:r>
              <a:rPr lang="zh-CN" altLang="en-US" sz="2000" b="1" dirty="0">
                <a:solidFill>
                  <a:srgbClr val="66FF99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你们中间有彼此相争的事，怎敢在不义的人面前求</a:t>
            </a:r>
            <a:r>
              <a:rPr lang="zh-CN" altLang="en-US" sz="2000" b="1" dirty="0" smtClean="0">
                <a:solidFill>
                  <a:srgbClr val="66FF99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审 </a:t>
            </a:r>
            <a:r>
              <a:rPr lang="en-US" altLang="zh-CN" sz="2000" b="1" dirty="0">
                <a:solidFill>
                  <a:srgbClr val="66FF99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(</a:t>
            </a:r>
            <a:r>
              <a:rPr lang="en-US" altLang="zh-CN" sz="2000" b="1" dirty="0" err="1">
                <a:solidFill>
                  <a:srgbClr val="66FF99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krino</a:t>
            </a:r>
            <a:r>
              <a:rPr lang="en-US" altLang="zh-CN" sz="2000" b="1" dirty="0">
                <a:solidFill>
                  <a:srgbClr val="66FF99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) </a:t>
            </a:r>
            <a:r>
              <a:rPr lang="zh-CN" altLang="en-US" sz="2000" b="1" dirty="0" smtClean="0">
                <a:solidFill>
                  <a:srgbClr val="66FF99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，</a:t>
            </a:r>
            <a:r>
              <a:rPr lang="zh-CN" altLang="en-US" sz="2000" b="1" dirty="0">
                <a:solidFill>
                  <a:srgbClr val="66FF99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不在圣徒面前求审呢？</a:t>
            </a:r>
            <a:r>
              <a:rPr lang="en-US" altLang="zh-CN" sz="2000" b="1" dirty="0">
                <a:solidFill>
                  <a:srgbClr val="66FF99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6:2 </a:t>
            </a:r>
            <a:r>
              <a:rPr lang="zh-CN" altLang="en-US" sz="2000" b="1" dirty="0">
                <a:solidFill>
                  <a:srgbClr val="66FF99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岂不知圣徒要审</a:t>
            </a:r>
            <a:r>
              <a:rPr lang="zh-CN" altLang="en-US" sz="2000" b="1" dirty="0" smtClean="0">
                <a:solidFill>
                  <a:srgbClr val="66FF99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判 </a:t>
            </a:r>
            <a:r>
              <a:rPr lang="en-US" altLang="zh-CN" sz="2000" b="1" dirty="0">
                <a:solidFill>
                  <a:srgbClr val="66FF99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(</a:t>
            </a:r>
            <a:r>
              <a:rPr lang="en-US" altLang="zh-CN" sz="2000" b="1" dirty="0" err="1">
                <a:solidFill>
                  <a:srgbClr val="66FF99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krino</a:t>
            </a:r>
            <a:r>
              <a:rPr lang="en-US" altLang="zh-CN" sz="2000" b="1" dirty="0" smtClean="0">
                <a:solidFill>
                  <a:srgbClr val="66FF99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) </a:t>
            </a:r>
            <a:r>
              <a:rPr lang="zh-CN" altLang="en-US" sz="2000" b="1" dirty="0" smtClean="0">
                <a:solidFill>
                  <a:srgbClr val="66FF99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世</a:t>
            </a:r>
            <a:r>
              <a:rPr lang="zh-CN" altLang="en-US" sz="2000" b="1" dirty="0">
                <a:solidFill>
                  <a:srgbClr val="66FF99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界么？若世界为你们所</a:t>
            </a:r>
            <a:r>
              <a:rPr lang="zh-CN" altLang="en-US" sz="2000" b="1" dirty="0" smtClean="0">
                <a:solidFill>
                  <a:srgbClr val="66FF99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审 </a:t>
            </a:r>
            <a:r>
              <a:rPr lang="en-US" altLang="zh-CN" sz="2000" b="1" dirty="0">
                <a:solidFill>
                  <a:srgbClr val="66FF99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(</a:t>
            </a:r>
            <a:r>
              <a:rPr lang="en-US" altLang="zh-CN" sz="2000" b="1" dirty="0" err="1">
                <a:solidFill>
                  <a:srgbClr val="66FF99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krino</a:t>
            </a:r>
            <a:r>
              <a:rPr lang="en-US" altLang="zh-CN" sz="2000" b="1" dirty="0">
                <a:solidFill>
                  <a:srgbClr val="66FF99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) </a:t>
            </a:r>
            <a:r>
              <a:rPr lang="zh-CN" altLang="en-US" sz="2000" b="1" dirty="0" smtClean="0">
                <a:solidFill>
                  <a:srgbClr val="66FF99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，</a:t>
            </a:r>
            <a:r>
              <a:rPr lang="zh-CN" altLang="en-US" sz="2000" b="1" dirty="0">
                <a:solidFill>
                  <a:srgbClr val="66FF99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难道你们不配审判这最小的事么？</a:t>
            </a:r>
            <a:r>
              <a:rPr lang="en-US" altLang="zh-CN" sz="2000" b="1" dirty="0">
                <a:solidFill>
                  <a:srgbClr val="66FF99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6:3 </a:t>
            </a:r>
            <a:r>
              <a:rPr lang="zh-CN" altLang="en-US" sz="2000" b="1" dirty="0">
                <a:solidFill>
                  <a:srgbClr val="66FF99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岂不知我们要审</a:t>
            </a:r>
            <a:r>
              <a:rPr lang="zh-CN" altLang="en-US" sz="2000" b="1" dirty="0" smtClean="0">
                <a:solidFill>
                  <a:srgbClr val="66FF99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判 </a:t>
            </a:r>
            <a:r>
              <a:rPr lang="en-US" altLang="zh-CN" sz="2000" b="1" dirty="0">
                <a:solidFill>
                  <a:srgbClr val="66FF99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(</a:t>
            </a:r>
            <a:r>
              <a:rPr lang="en-US" altLang="zh-CN" sz="2000" b="1" dirty="0" err="1">
                <a:solidFill>
                  <a:srgbClr val="66FF99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krino</a:t>
            </a:r>
            <a:r>
              <a:rPr lang="en-US" altLang="zh-CN" sz="2000" b="1" dirty="0" smtClean="0">
                <a:solidFill>
                  <a:srgbClr val="66FF99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) </a:t>
            </a:r>
            <a:r>
              <a:rPr lang="zh-CN" altLang="en-US" sz="2000" b="1" dirty="0" smtClean="0">
                <a:solidFill>
                  <a:srgbClr val="66FF99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天</a:t>
            </a:r>
            <a:r>
              <a:rPr lang="zh-CN" altLang="en-US" sz="2000" b="1" dirty="0">
                <a:solidFill>
                  <a:srgbClr val="66FF99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使么？何况今生的事呢？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66FF99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7275" y="4204753"/>
            <a:ext cx="485086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rgbClr val="FFFF00"/>
                </a:solidFill>
              </a:rPr>
              <a:t>G2919 </a:t>
            </a:r>
            <a:r>
              <a:rPr lang="el-GR" sz="2000" dirty="0">
                <a:solidFill>
                  <a:srgbClr val="FFFF00"/>
                </a:solidFill>
              </a:rPr>
              <a:t>κρίνω </a:t>
            </a:r>
            <a:r>
              <a:rPr lang="en-US" sz="2000" b="1" dirty="0" err="1" smtClean="0">
                <a:solidFill>
                  <a:srgbClr val="FFFF00"/>
                </a:solidFill>
              </a:rPr>
              <a:t>krino</a:t>
            </a:r>
            <a:r>
              <a:rPr lang="zh-CN" altLang="en-US" sz="2000" b="1" dirty="0" smtClean="0">
                <a:solidFill>
                  <a:srgbClr val="FFFF00"/>
                </a:solidFill>
              </a:rPr>
              <a:t>：</a:t>
            </a:r>
            <a:endParaRPr lang="en-US" altLang="zh-CN" sz="2000" b="1" dirty="0" smtClean="0">
              <a:solidFill>
                <a:srgbClr val="FFFF00"/>
              </a:solidFill>
            </a:endParaRPr>
          </a:p>
          <a:p>
            <a:r>
              <a:rPr lang="en-US" sz="2000" b="1" dirty="0">
                <a:solidFill>
                  <a:srgbClr val="FFFF00"/>
                </a:solidFill>
              </a:rPr>
              <a:t>1. </a:t>
            </a:r>
            <a:r>
              <a:rPr lang="en-US" sz="2000" i="1" dirty="0">
                <a:solidFill>
                  <a:srgbClr val="FFFF00"/>
                </a:solidFill>
              </a:rPr>
              <a:t>(properly)</a:t>
            </a:r>
            <a:r>
              <a:rPr lang="en-US" sz="2000" b="1" dirty="0">
                <a:solidFill>
                  <a:srgbClr val="FFFF00"/>
                </a:solidFill>
              </a:rPr>
              <a:t> to distinguish, i.e. decide </a:t>
            </a:r>
            <a:r>
              <a:rPr lang="en-US" sz="2000" dirty="0">
                <a:solidFill>
                  <a:srgbClr val="FFFF00"/>
                </a:solidFill>
              </a:rPr>
              <a:t>(mentally or judicially)</a:t>
            </a:r>
            <a:r>
              <a:rPr lang="en-US" sz="2000" b="1" dirty="0">
                <a:solidFill>
                  <a:srgbClr val="FFFF00"/>
                </a:solidFill>
              </a:rPr>
              <a:t>.</a:t>
            </a:r>
          </a:p>
          <a:p>
            <a:r>
              <a:rPr lang="en-US" sz="2000" b="1" dirty="0">
                <a:solidFill>
                  <a:srgbClr val="FFFF00"/>
                </a:solidFill>
              </a:rPr>
              <a:t>2. </a:t>
            </a:r>
            <a:r>
              <a:rPr lang="en-US" sz="2000" i="1" dirty="0">
                <a:solidFill>
                  <a:srgbClr val="FFFF00"/>
                </a:solidFill>
              </a:rPr>
              <a:t>(by implication)</a:t>
            </a:r>
            <a:r>
              <a:rPr lang="en-US" sz="2000" b="1" dirty="0">
                <a:solidFill>
                  <a:srgbClr val="FFFF00"/>
                </a:solidFill>
              </a:rPr>
              <a:t> to try, condemn, punish.</a:t>
            </a:r>
          </a:p>
          <a:p>
            <a:pPr>
              <a:defRPr/>
            </a:pPr>
            <a:endParaRPr lang="en-US" altLang="zh-CN" sz="2000" b="1" dirty="0" smtClean="0">
              <a:solidFill>
                <a:srgbClr val="FFFF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708600" y="3112145"/>
            <a:ext cx="4267201" cy="218521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700" b="1" dirty="0">
                <a:solidFill>
                  <a:schemeClr val="bg1"/>
                </a:solidFill>
              </a:rPr>
              <a:t>林前</a:t>
            </a:r>
            <a:r>
              <a:rPr lang="en-US" sz="1700" b="1" dirty="0" smtClean="0">
                <a:solidFill>
                  <a:schemeClr val="bg1"/>
                </a:solidFill>
              </a:rPr>
              <a:t>2:15-16 </a:t>
            </a:r>
            <a:r>
              <a:rPr lang="en-US" sz="1700" b="1" dirty="0" err="1" smtClean="0">
                <a:solidFill>
                  <a:schemeClr val="bg1"/>
                </a:solidFill>
              </a:rPr>
              <a:t>属灵的人能看透</a:t>
            </a:r>
            <a:r>
              <a:rPr lang="en-US" sz="1700" b="1" dirty="0" smtClean="0">
                <a:solidFill>
                  <a:schemeClr val="bg1"/>
                </a:solidFill>
              </a:rPr>
              <a:t> (</a:t>
            </a:r>
            <a:r>
              <a:rPr lang="en-US" sz="1700" b="1" dirty="0" err="1">
                <a:solidFill>
                  <a:schemeClr val="bg1"/>
                </a:solidFill>
              </a:rPr>
              <a:t>anakrino</a:t>
            </a:r>
            <a:r>
              <a:rPr lang="en-US" sz="1700" b="1" dirty="0" smtClean="0">
                <a:solidFill>
                  <a:schemeClr val="bg1"/>
                </a:solidFill>
              </a:rPr>
              <a:t>) </a:t>
            </a:r>
            <a:r>
              <a:rPr lang="en-US" sz="1700" b="1" dirty="0" err="1" smtClean="0">
                <a:solidFill>
                  <a:schemeClr val="bg1"/>
                </a:solidFill>
              </a:rPr>
              <a:t>万事</a:t>
            </a:r>
            <a:r>
              <a:rPr lang="en-US" sz="1700" b="1" dirty="0" err="1">
                <a:solidFill>
                  <a:schemeClr val="bg1"/>
                </a:solidFill>
              </a:rPr>
              <a:t>，</a:t>
            </a:r>
            <a:r>
              <a:rPr lang="en-US" sz="1700" b="1" dirty="0" err="1" smtClean="0">
                <a:solidFill>
                  <a:schemeClr val="bg1"/>
                </a:solidFill>
              </a:rPr>
              <a:t>却没有一人能看透</a:t>
            </a:r>
            <a:r>
              <a:rPr lang="en-US" sz="1700" b="1" dirty="0" smtClean="0">
                <a:solidFill>
                  <a:schemeClr val="bg1"/>
                </a:solidFill>
              </a:rPr>
              <a:t> </a:t>
            </a:r>
            <a:r>
              <a:rPr lang="en-US" sz="1700" b="1" dirty="0">
                <a:solidFill>
                  <a:schemeClr val="bg1"/>
                </a:solidFill>
              </a:rPr>
              <a:t>(</a:t>
            </a:r>
            <a:r>
              <a:rPr lang="en-US" sz="1700" b="1" dirty="0" err="1">
                <a:solidFill>
                  <a:schemeClr val="bg1"/>
                </a:solidFill>
              </a:rPr>
              <a:t>anakrino</a:t>
            </a:r>
            <a:r>
              <a:rPr lang="en-US" sz="1700" b="1" dirty="0">
                <a:solidFill>
                  <a:schemeClr val="bg1"/>
                </a:solidFill>
              </a:rPr>
              <a:t>) </a:t>
            </a:r>
            <a:r>
              <a:rPr lang="en-US" sz="1700" b="1" dirty="0" smtClean="0">
                <a:solidFill>
                  <a:schemeClr val="bg1"/>
                </a:solidFill>
              </a:rPr>
              <a:t>了他</a:t>
            </a:r>
            <a:r>
              <a:rPr lang="en-US" sz="1700" b="1" dirty="0">
                <a:solidFill>
                  <a:schemeClr val="bg1"/>
                </a:solidFill>
              </a:rPr>
              <a:t>。2:16 </a:t>
            </a:r>
            <a:r>
              <a:rPr lang="en-US" sz="1700" b="1" dirty="0" err="1">
                <a:solidFill>
                  <a:schemeClr val="bg1"/>
                </a:solidFill>
              </a:rPr>
              <a:t>谁曾知道主的心去教导他呢？但我们是有基督的心了</a:t>
            </a:r>
            <a:r>
              <a:rPr lang="en-US" sz="1700" b="1" dirty="0">
                <a:solidFill>
                  <a:schemeClr val="bg1"/>
                </a:solidFill>
              </a:rPr>
              <a:t>。 </a:t>
            </a:r>
            <a:r>
              <a:rPr lang="en-US" sz="1700" b="1" dirty="0" smtClean="0">
                <a:solidFill>
                  <a:schemeClr val="bg1"/>
                </a:solidFill>
              </a:rPr>
              <a:t>But </a:t>
            </a:r>
            <a:r>
              <a:rPr lang="en-US" sz="1700" b="1" dirty="0">
                <a:solidFill>
                  <a:schemeClr val="bg1"/>
                </a:solidFill>
              </a:rPr>
              <a:t>he who is spiritual judges all things, yet he himself is rightly judged by no one</a:t>
            </a:r>
            <a:r>
              <a:rPr lang="en-US" sz="1700" b="1" dirty="0" smtClean="0">
                <a:solidFill>
                  <a:schemeClr val="bg1"/>
                </a:solidFill>
              </a:rPr>
              <a:t>.  </a:t>
            </a:r>
            <a:r>
              <a:rPr lang="en-US" sz="1700" b="1" dirty="0">
                <a:solidFill>
                  <a:schemeClr val="bg1"/>
                </a:solidFill>
              </a:rPr>
              <a:t>For “who has known the mind of the LORD that he may instruct Him?” But we have the mind of Christ.</a:t>
            </a:r>
          </a:p>
        </p:txBody>
      </p:sp>
    </p:spTree>
    <p:extLst>
      <p:ext uri="{BB962C8B-B14F-4D97-AF65-F5344CB8AC3E}">
        <p14:creationId xmlns:p14="http://schemas.microsoft.com/office/powerpoint/2010/main" val="196416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6198" y="773044"/>
            <a:ext cx="9036205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071642" y="65158"/>
            <a:ext cx="68531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如何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从福音的角度看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福音书？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6199" y="800100"/>
            <a:ext cx="5486401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1200"/>
              </a:spcAft>
              <a:defRPr/>
            </a:pP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可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11:27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他们又来到耶路撒冷。耶稣在殿里行走的时候，</a:t>
            </a:r>
            <a:r>
              <a:rPr lang="zh-CN" altLang="en-US" sz="2200" b="1" dirty="0">
                <a:solidFill>
                  <a:schemeClr val="accent6">
                    <a:lumMod val="75000"/>
                  </a:schemeClr>
                </a:solidFill>
                <a:effectLst>
                  <a:glow rad="88900">
                    <a:schemeClr val="bg1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祭司长和文士并长老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进前来，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11:28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问他说：你仗着甚么权柄作这些事？给你这权柄的是谁呢？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11:29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耶稣对他们说：我要问你们一句话，你们回答我，我就告诉你们我仗着甚么权柄作这些事。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11:30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约翰的洗礼是从天上来的？是从人间来的呢？你们可以回答我。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11:31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他们彼此商议说：我们若说从天上来，他必说：这样，你们为甚么不信他呢？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11:32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若说从人间来，却又怕百姓，因为众人真以约翰为先知。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11:33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于是回答耶稣说：我们不知道。耶稣说：我也不告诉你们我仗着甚么权柄作这些事。</a:t>
            </a:r>
            <a:endParaRPr kumimoji="0" lang="zh-CN" altLang="en-US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86400" y="911543"/>
            <a:ext cx="335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zh-CN" altLang="en-US" sz="4000" b="1" dirty="0" smtClean="0">
                <a:ln w="34925"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glow rad="127000">
                    <a:schemeClr val="bg1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抵挡基督之人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>
                <a:glow rad="127000">
                  <a:schemeClr val="bg1"/>
                </a:glow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62081" y="1619429"/>
            <a:ext cx="33528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760" lvl="0" indent="-365760">
              <a:buFont typeface="Arial" panose="020B0604020202020204" pitchFamily="34" charset="0"/>
              <a:buChar char="•"/>
              <a:defRPr/>
            </a:pPr>
            <a:r>
              <a:rPr lang="zh-CN" altLang="en-US" sz="3000" b="1" dirty="0" smtClean="0">
                <a:ln w="34925"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glow rad="127000">
                    <a:schemeClr val="bg1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最看重的总是自己在人眼中的权威和形象</a:t>
            </a:r>
            <a:endParaRPr lang="en-US" altLang="zh-CN" sz="3000" b="1" dirty="0" smtClean="0">
              <a:ln w="34925">
                <a:noFill/>
              </a:ln>
              <a:solidFill>
                <a:schemeClr val="accent6">
                  <a:lumMod val="75000"/>
                </a:schemeClr>
              </a:solidFill>
              <a:effectLst>
                <a:glow rad="127000">
                  <a:schemeClr val="bg1"/>
                </a:glo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65760" lvl="0" indent="-365760">
              <a:buFont typeface="Arial" panose="020B0604020202020204" pitchFamily="34" charset="0"/>
              <a:buChar char="•"/>
              <a:defRPr/>
            </a:pPr>
            <a:r>
              <a:rPr lang="zh-CN" altLang="en-US" sz="3000" b="1" dirty="0">
                <a:solidFill>
                  <a:schemeClr val="accent6">
                    <a:lumMod val="75000"/>
                  </a:schemeClr>
                </a:solidFill>
                <a:effectLst>
                  <a:glow rad="127000">
                    <a:schemeClr val="bg1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自</a:t>
            </a:r>
            <a:r>
              <a:rPr lang="zh-CN" altLang="en-US" sz="3000" b="1" dirty="0" smtClean="0">
                <a:solidFill>
                  <a:schemeClr val="accent6">
                    <a:lumMod val="75000"/>
                  </a:schemeClr>
                </a:solidFill>
                <a:effectLst>
                  <a:glow rad="127000">
                    <a:schemeClr val="bg1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己的名</a:t>
            </a:r>
            <a:r>
              <a:rPr lang="zh-CN" altLang="en-US" sz="3000" b="1" dirty="0">
                <a:solidFill>
                  <a:schemeClr val="accent6">
                    <a:lumMod val="75000"/>
                  </a:schemeClr>
                </a:solidFill>
                <a:effectLst>
                  <a:glow rad="127000">
                    <a:schemeClr val="bg1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声和利</a:t>
            </a:r>
            <a:r>
              <a:rPr lang="zh-CN" altLang="en-US" sz="3000" b="1" dirty="0" smtClean="0">
                <a:solidFill>
                  <a:schemeClr val="accent6">
                    <a:lumMod val="75000"/>
                  </a:schemeClr>
                </a:solidFill>
                <a:effectLst>
                  <a:glow rad="127000">
                    <a:schemeClr val="bg1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益是</a:t>
            </a:r>
            <a:r>
              <a:rPr kumimoji="0" lang="zh-CN" alt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glow rad="127000">
                    <a:schemeClr val="bg1"/>
                  </a:glo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行事为人</a:t>
            </a:r>
            <a:r>
              <a:rPr lang="zh-CN" altLang="en-US" sz="3000" b="1" dirty="0">
                <a:solidFill>
                  <a:schemeClr val="accent6">
                    <a:lumMod val="75000"/>
                  </a:schemeClr>
                </a:solidFill>
                <a:effectLst>
                  <a:glow rad="127000">
                    <a:schemeClr val="bg1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唯</a:t>
            </a:r>
            <a:r>
              <a:rPr lang="zh-CN" altLang="en-US" sz="3000" b="1" dirty="0" smtClean="0">
                <a:solidFill>
                  <a:schemeClr val="accent6">
                    <a:lumMod val="75000"/>
                  </a:schemeClr>
                </a:solidFill>
                <a:effectLst>
                  <a:glow rad="127000">
                    <a:schemeClr val="bg1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一的原</a:t>
            </a:r>
            <a:r>
              <a:rPr kumimoji="0" lang="zh-CN" alt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glow rad="127000">
                    <a:schemeClr val="bg1"/>
                  </a:glo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则</a:t>
            </a:r>
            <a:endParaRPr kumimoji="0" lang="en-US" altLang="zh-CN" sz="30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>
                <a:glow rad="127000">
                  <a:schemeClr val="bg1"/>
                </a:glow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65760" lvl="0" indent="-365760">
              <a:buFont typeface="Arial" panose="020B0604020202020204" pitchFamily="34" charset="0"/>
              <a:buChar char="•"/>
              <a:defRPr/>
            </a:pPr>
            <a:r>
              <a:rPr lang="zh-CN" altLang="en-US" sz="3000" b="1" noProof="0" dirty="0" smtClean="0">
                <a:solidFill>
                  <a:schemeClr val="accent6">
                    <a:lumMod val="75000"/>
                  </a:schemeClr>
                </a:solidFill>
                <a:effectLst>
                  <a:glow rad="127000">
                    <a:schemeClr val="bg1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用属世的方法维持自己的权柄</a:t>
            </a:r>
            <a:endParaRPr kumimoji="0" lang="en-US" altLang="zh-CN" sz="30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>
                <a:glow rad="127000">
                  <a:schemeClr val="bg1"/>
                </a:glow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65760" lvl="0" indent="-365760">
              <a:buFont typeface="Arial" panose="020B0604020202020204" pitchFamily="34" charset="0"/>
              <a:buChar char="•"/>
              <a:defRPr/>
            </a:pP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>
                <a:glow rad="127000">
                  <a:schemeClr val="bg1"/>
                </a:glow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54437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6198" y="773044"/>
            <a:ext cx="9036205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071642" y="65158"/>
            <a:ext cx="68531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如何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从福音的角度看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福音书？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6199" y="800100"/>
            <a:ext cx="4800601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  <a:defRPr/>
            </a:pP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可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12:1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耶稣就用比喻对他们说：有人栽了一个葡萄园，周围圈上篱笆，挖了一个压酒池，盖了一座楼，租给园户，就往外国去了。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12:2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到了时候，打发一个仆人到园户那里，要从园户收葡萄园的果子。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12:3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园户拿住他，打了他，叫他空手回去。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12:4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再打发一个仆人到他们那里。他们打伤他的头，并且凌辱他。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12:5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又打发一个仆人去，他们就杀了他。后又打发好些仆人去，有被他们打的，有被他们杀的。</a:t>
            </a:r>
          </a:p>
        </p:txBody>
      </p:sp>
      <p:sp>
        <p:nvSpPr>
          <p:cNvPr id="5" name="Rectangle 4"/>
          <p:cNvSpPr/>
          <p:nvPr/>
        </p:nvSpPr>
        <p:spPr>
          <a:xfrm>
            <a:off x="4852481" y="876300"/>
            <a:ext cx="4191000" cy="492442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spcAft>
                <a:spcPts val="1200"/>
              </a:spcAft>
              <a:defRPr/>
            </a:pPr>
            <a:r>
              <a:rPr lang="zh-CN" altLang="en-US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赛</a:t>
            </a:r>
            <a:r>
              <a:rPr lang="en-US" altLang="zh-CN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5:1 </a:t>
            </a:r>
            <a:r>
              <a:rPr lang="zh-CN" altLang="en-US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我要为我所亲爱的唱歌，是我所爱者的歌，论他葡萄园的事：我所亲爱的有葡萄园在肥美的山岗上。</a:t>
            </a:r>
            <a:r>
              <a:rPr lang="en-US" altLang="zh-CN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5:2 </a:t>
            </a:r>
            <a:r>
              <a:rPr lang="zh-CN" altLang="en-US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他刨挖园子，捡去石头，栽种上等的葡萄树，在园中盖了一座楼，又凿出压酒池；指望结好葡萄，反倒结了野葡萄。</a:t>
            </a:r>
            <a:r>
              <a:rPr lang="en-US" altLang="zh-CN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5:3 </a:t>
            </a:r>
            <a:r>
              <a:rPr lang="zh-CN" altLang="en-US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耶路撒冷的居民和犹大人哪，请你们现今在我与我的葡萄园中，断定是非。</a:t>
            </a:r>
            <a:r>
              <a:rPr lang="en-US" altLang="zh-CN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5:4 </a:t>
            </a:r>
            <a:r>
              <a:rPr lang="zh-CN" altLang="en-US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我为我葡萄园所做之外，还有甚么可做的呢？我指望结好葡萄，怎么倒结了野葡萄呢</a:t>
            </a:r>
            <a:r>
              <a:rPr lang="zh-CN" altLang="en-US" sz="1900" b="1" dirty="0" smtClean="0">
                <a:solidFill>
                  <a:prstClr val="black"/>
                </a:solidFill>
                <a:ea typeface="Microsoft YaHei" panose="020B0503020204020204" pitchFamily="34" charset="-122"/>
              </a:rPr>
              <a:t>？。。。</a:t>
            </a:r>
            <a:endParaRPr lang="en-US" altLang="zh-CN" sz="1900" b="1" dirty="0" smtClean="0">
              <a:solidFill>
                <a:prstClr val="black"/>
              </a:solidFill>
              <a:ea typeface="Microsoft YaHei" panose="020B0503020204020204" pitchFamily="34" charset="-122"/>
            </a:endParaRPr>
          </a:p>
          <a:p>
            <a:pPr lvl="0">
              <a:spcAft>
                <a:spcPts val="1200"/>
              </a:spcAft>
              <a:defRPr/>
            </a:pPr>
            <a:r>
              <a:rPr lang="en-US" altLang="zh-CN" sz="1900" b="1" dirty="0" smtClean="0">
                <a:solidFill>
                  <a:prstClr val="black"/>
                </a:solidFill>
                <a:ea typeface="Microsoft YaHei" panose="020B0503020204020204" pitchFamily="34" charset="-122"/>
              </a:rPr>
              <a:t>5:7 </a:t>
            </a:r>
            <a:r>
              <a:rPr lang="zh-CN" altLang="en-US" sz="1900" b="1" dirty="0">
                <a:solidFill>
                  <a:srgbClr val="C00000"/>
                </a:solidFill>
                <a:ea typeface="Microsoft YaHei" panose="020B0503020204020204" pitchFamily="34" charset="-122"/>
              </a:rPr>
              <a:t>万军之耶和华的葡萄园就是以色列家；他所喜爱的树就是犹大人。他指望的是公平，谁知倒有暴虐（或译：倒流人血）；指望的是公义，谁知倒有冤声。</a:t>
            </a:r>
            <a:endParaRPr kumimoji="0" lang="en-US" altLang="zh-CN" sz="19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10692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6198" y="773044"/>
            <a:ext cx="9036205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071642" y="65158"/>
            <a:ext cx="68531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如何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从福音的角度看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福音书？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6199" y="800100"/>
            <a:ext cx="4800601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  <a:defRPr/>
            </a:pPr>
            <a:r>
              <a:rPr lang="zh-CN" altLang="en-US" sz="2200" b="1" dirty="0" smtClean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可</a:t>
            </a:r>
            <a:r>
              <a:rPr lang="en-US" altLang="zh-CN" sz="2200" b="1" dirty="0" smtClean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12:6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园主还有一位是他的爱子，末后又打发他去，意思说：他们必尊敬我的儿子</a:t>
            </a:r>
            <a:r>
              <a:rPr lang="zh-CN" altLang="en-US" sz="2200" b="1" dirty="0" smtClean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。</a:t>
            </a:r>
            <a:r>
              <a:rPr lang="en-US" altLang="zh-CN" sz="2200" b="1" dirty="0" smtClean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12:7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不料，那些园户彼此说：这是承受产业的。来罢，我们杀他，产业就归我们了！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12:8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于是拿住他，杀了他，把他丢在园外。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12:9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这样，葡萄园的主人要怎么办呢？他要来除灭那些园户，将葡萄园转给别人。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12:10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经上写着说：匠人所弃的石头，已作了房角的头块石头。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12:11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这是主所作的，在我们眼中看为希奇。这经你们没有念过么？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12:12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他们看出这比喻是指着他们说的，就想要捉拿他，只是惧怕百姓，于是离开他走了。</a:t>
            </a:r>
          </a:p>
          <a:p>
            <a:pPr lvl="0">
              <a:spcAft>
                <a:spcPts val="1200"/>
              </a:spcAft>
              <a:defRPr/>
            </a:pPr>
            <a:endParaRPr kumimoji="0" lang="zh-CN" altLang="en-US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86400" y="911543"/>
            <a:ext cx="335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zh-CN" altLang="en-US" sz="4000" b="1" dirty="0" smtClean="0">
                <a:ln w="34925"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glow rad="127000">
                    <a:schemeClr val="bg1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抵挡基督之人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>
                <a:glow rad="127000">
                  <a:schemeClr val="bg1"/>
                </a:glow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76800" y="1619429"/>
            <a:ext cx="4235603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760" lvl="0" indent="-365760">
              <a:buFont typeface="Arial" panose="020B0604020202020204" pitchFamily="34" charset="0"/>
              <a:buChar char="•"/>
              <a:defRPr/>
            </a:pPr>
            <a:r>
              <a:rPr lang="zh-CN" altLang="en-US" sz="3000" b="1" dirty="0">
                <a:ln w="34925"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glow rad="127000">
                    <a:schemeClr val="bg1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不</a:t>
            </a:r>
            <a:r>
              <a:rPr lang="zh-CN" altLang="en-US" sz="3000" b="1" dirty="0" smtClean="0">
                <a:ln w="34925"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glow rad="127000">
                    <a:schemeClr val="bg1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能用神的话供应人使人结果子</a:t>
            </a:r>
            <a:endParaRPr lang="en-US" altLang="zh-CN" sz="3000" b="1" dirty="0" smtClean="0">
              <a:ln w="34925">
                <a:noFill/>
              </a:ln>
              <a:solidFill>
                <a:schemeClr val="accent6">
                  <a:lumMod val="75000"/>
                </a:schemeClr>
              </a:solidFill>
              <a:effectLst>
                <a:glow rad="127000">
                  <a:schemeClr val="bg1"/>
                </a:glo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65760" indent="-365760">
              <a:buFont typeface="Arial" panose="020B0604020202020204" pitchFamily="34" charset="0"/>
              <a:buChar char="•"/>
              <a:defRPr/>
            </a:pPr>
            <a:r>
              <a:rPr lang="zh-CN" altLang="en-US" sz="3000" b="1" dirty="0">
                <a:solidFill>
                  <a:schemeClr val="accent6">
                    <a:lumMod val="75000"/>
                  </a:schemeClr>
                </a:solidFill>
                <a:effectLst>
                  <a:glow rad="127000">
                    <a:schemeClr val="bg1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不是牧</a:t>
            </a:r>
            <a:r>
              <a:rPr lang="zh-CN" altLang="en-US" sz="3000" b="1" dirty="0" smtClean="0">
                <a:solidFill>
                  <a:schemeClr val="accent6">
                    <a:lumMod val="75000"/>
                  </a:schemeClr>
                </a:solidFill>
                <a:effectLst>
                  <a:glow rad="127000">
                    <a:schemeClr val="bg1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养神的百姓，</a:t>
            </a:r>
            <a:r>
              <a:rPr lang="zh-CN" altLang="en-US" sz="3000" b="1" dirty="0">
                <a:solidFill>
                  <a:schemeClr val="accent6">
                    <a:lumMod val="75000"/>
                  </a:schemeClr>
                </a:solidFill>
                <a:effectLst>
                  <a:glow rad="127000">
                    <a:schemeClr val="bg1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而是把他们当作自己的财产</a:t>
            </a:r>
            <a:endParaRPr lang="en-US" altLang="zh-CN" sz="3000" b="1" dirty="0">
              <a:solidFill>
                <a:schemeClr val="accent6">
                  <a:lumMod val="75000"/>
                </a:schemeClr>
              </a:solidFill>
              <a:effectLst>
                <a:glow rad="127000">
                  <a:schemeClr val="bg1"/>
                </a:glo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65760" lvl="0" indent="-365760">
              <a:buFont typeface="Arial" panose="020B0604020202020204" pitchFamily="34" charset="0"/>
              <a:buChar char="•"/>
              <a:defRPr/>
            </a:pPr>
            <a:r>
              <a:rPr kumimoji="0" lang="zh-CN" alt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glow rad="127000">
                    <a:schemeClr val="bg1"/>
                  </a:glo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迫害对他们所做所为有所质疑的人</a:t>
            </a:r>
            <a:endParaRPr kumimoji="0" lang="en-US" altLang="zh-CN" sz="30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>
                <a:glow rad="127000">
                  <a:schemeClr val="bg1"/>
                </a:glow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97231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6198" y="773044"/>
            <a:ext cx="9036205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071642" y="65158"/>
            <a:ext cx="68531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如何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从福音的角度看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福音书？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6199" y="800100"/>
            <a:ext cx="5486401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1200"/>
              </a:spcAft>
              <a:defRPr/>
            </a:pP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可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12:13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后来，他们打发几个法利赛人和几个希律党的人到耶稣那里，要就着他的话陷害他。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12:14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他们来了，就对他说：夫子，我们知道你是诚实的，甚么人你都不徇情面；因为你不看人的外貌，乃是诚诚实实传神的道。纳税给该撒可以不可以？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12:15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我们该纳不该纳？耶稣知道他们的假意，就对他们说：你们为甚么试探我？拿一个银钱来给我看！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12:16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他们就拿了来。耶稣说，这像和这号是谁的。他们说，是该撒的。</a:t>
            </a:r>
            <a:r>
              <a:rPr lang="en-US" altLang="zh-CN" sz="2200" b="1" dirty="0" smtClean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12:17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耶稣说：该撒的物当归给该撒，神的物当归给神。他们就很希奇他。</a:t>
            </a:r>
            <a:endParaRPr kumimoji="0" lang="zh-CN" altLang="en-US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86400" y="911543"/>
            <a:ext cx="335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zh-CN" altLang="en-US" sz="4000" b="1" dirty="0" smtClean="0">
                <a:ln w="34925"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glow rad="127000">
                    <a:schemeClr val="bg1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抵挡基督之人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>
                <a:glow rad="127000">
                  <a:schemeClr val="bg1"/>
                </a:glow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62081" y="1619429"/>
            <a:ext cx="3352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760" lvl="0" indent="-365760">
              <a:buFont typeface="Arial" panose="020B0604020202020204" pitchFamily="34" charset="0"/>
              <a:buChar char="•"/>
              <a:defRPr/>
            </a:pPr>
            <a:r>
              <a:rPr lang="zh-CN" altLang="en-US" sz="3000" b="1" dirty="0" smtClean="0">
                <a:ln w="34925"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glow rad="127000">
                    <a:schemeClr val="bg1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做事没有道德底线（正常的良心被宗教麻痹了）</a:t>
            </a:r>
            <a:endParaRPr lang="en-US" altLang="zh-CN" sz="3000" b="1" dirty="0" smtClean="0">
              <a:ln w="34925">
                <a:noFill/>
              </a:ln>
              <a:solidFill>
                <a:schemeClr val="accent6">
                  <a:lumMod val="75000"/>
                </a:schemeClr>
              </a:solidFill>
              <a:effectLst>
                <a:glow rad="127000">
                  <a:schemeClr val="bg1"/>
                </a:glo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65760" lvl="0" indent="-365760">
              <a:buFont typeface="Arial" panose="020B0604020202020204" pitchFamily="34" charset="0"/>
              <a:buChar char="•"/>
              <a:defRPr/>
            </a:pPr>
            <a:r>
              <a:rPr kumimoji="0" lang="zh-CN" alt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glow rad="127000">
                    <a:schemeClr val="bg1"/>
                  </a:glo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总是以自己的心来衡量别人</a:t>
            </a:r>
            <a:endParaRPr kumimoji="0" lang="en-US" altLang="zh-CN" sz="30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>
                <a:glow rad="127000">
                  <a:schemeClr val="bg1"/>
                </a:glow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65760" lvl="0" indent="-365760">
              <a:buFont typeface="Arial" panose="020B0604020202020204" pitchFamily="34" charset="0"/>
              <a:buChar char="•"/>
              <a:defRPr/>
            </a:pPr>
            <a:r>
              <a:rPr lang="zh-CN" altLang="en-US" sz="3000" b="1" dirty="0" smtClean="0">
                <a:solidFill>
                  <a:schemeClr val="accent6">
                    <a:lumMod val="75000"/>
                  </a:schemeClr>
                </a:solidFill>
                <a:effectLst>
                  <a:glow rad="127000">
                    <a:schemeClr val="bg1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想出来害人的伎俩也是对付与自己相似的人</a:t>
            </a: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>
                <a:glow rad="127000">
                  <a:schemeClr val="bg1"/>
                </a:glow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78885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6198" y="773044"/>
            <a:ext cx="9036205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071642" y="65158"/>
            <a:ext cx="68531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如何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从福音的角度看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福音书？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6199" y="800100"/>
            <a:ext cx="5486401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1200"/>
              </a:spcAft>
              <a:defRPr/>
            </a:pPr>
            <a:r>
              <a:rPr lang="zh-CN" altLang="en-US" sz="19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可</a:t>
            </a:r>
            <a:r>
              <a:rPr lang="en-US" altLang="zh-CN" sz="19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12:18 </a:t>
            </a:r>
            <a:r>
              <a:rPr lang="zh-CN" altLang="en-US" sz="19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撒都该人常说没有复活的事。他们来问耶稣说：</a:t>
            </a:r>
            <a:r>
              <a:rPr lang="en-US" altLang="zh-CN" sz="19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12:19 </a:t>
            </a:r>
            <a:r>
              <a:rPr lang="zh-CN" altLang="en-US" sz="19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夫子，摩西为我们写着说：人若死了，撇下妻子，没有孩子，他兄弟当娶他的妻，为哥哥生子立后。</a:t>
            </a:r>
            <a:r>
              <a:rPr lang="en-US" altLang="zh-CN" sz="19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12:20 </a:t>
            </a:r>
            <a:r>
              <a:rPr lang="zh-CN" altLang="en-US" sz="19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有弟兄七人，第一个娶了妻，死了，没有留下孩子。</a:t>
            </a:r>
            <a:r>
              <a:rPr lang="en-US" altLang="zh-CN" sz="19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12:21 </a:t>
            </a:r>
            <a:r>
              <a:rPr lang="zh-CN" altLang="en-US" sz="19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第二个娶了他，也死了，没有留下孩子。第叁个也是这样。</a:t>
            </a:r>
            <a:r>
              <a:rPr lang="en-US" altLang="zh-CN" sz="19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12:22 </a:t>
            </a:r>
            <a:r>
              <a:rPr lang="zh-CN" altLang="en-US" sz="19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那七个人都没有留下孩子；末了，那妇人也死了。</a:t>
            </a:r>
            <a:r>
              <a:rPr lang="en-US" altLang="zh-CN" sz="19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12:23 </a:t>
            </a:r>
            <a:r>
              <a:rPr lang="zh-CN" altLang="en-US" sz="19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当复活的时候，他是那一个的妻子呢？因为他们七个人都娶过他。</a:t>
            </a:r>
            <a:r>
              <a:rPr lang="en-US" altLang="zh-CN" sz="19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12:24 </a:t>
            </a:r>
            <a:r>
              <a:rPr lang="zh-CN" altLang="en-US" sz="19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耶稣说：你们所以错了，岂不是因为不明白圣经，不晓得神的大能么？</a:t>
            </a:r>
            <a:r>
              <a:rPr lang="en-US" altLang="zh-CN" sz="19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12:25 </a:t>
            </a:r>
            <a:r>
              <a:rPr lang="zh-CN" altLang="en-US" sz="19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人从死里复活，也不娶也不嫁，乃象天上的使者一样。</a:t>
            </a:r>
            <a:r>
              <a:rPr lang="en-US" altLang="zh-CN" sz="19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12:26 </a:t>
            </a:r>
            <a:r>
              <a:rPr lang="zh-CN" altLang="en-US" sz="19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论到死人复活，你们没有念过摩西的书荆棘篇上所载的么？神对摩西说：我是亚伯拉罕的神，以撒的神，雅各的神。</a:t>
            </a:r>
            <a:r>
              <a:rPr lang="en-US" altLang="zh-CN" sz="19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12:27 </a:t>
            </a:r>
            <a:r>
              <a:rPr lang="zh-CN" altLang="en-US" sz="19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神不是死人的神，乃是活人的神。你们是大错了。</a:t>
            </a:r>
            <a:endParaRPr kumimoji="0" lang="zh-CN" altLang="en-US" sz="1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3999" y="876300"/>
            <a:ext cx="3709481" cy="478592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spcAft>
                <a:spcPts val="1200"/>
              </a:spcAft>
              <a:defRPr/>
            </a:pPr>
            <a:r>
              <a:rPr lang="zh-CN" altLang="en-US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王下</a:t>
            </a:r>
            <a:r>
              <a:rPr lang="en-US" altLang="zh-CN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13:20 </a:t>
            </a:r>
            <a:r>
              <a:rPr lang="zh-CN" altLang="en-US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以利沙死了，人将他葬埋。到了新年，有一群摩押人犯境，</a:t>
            </a:r>
            <a:r>
              <a:rPr lang="en-US" altLang="zh-CN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13:21 </a:t>
            </a:r>
            <a:r>
              <a:rPr lang="zh-CN" altLang="en-US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有人正葬死人，忽然看见一群人，就把死人抛在以利沙的坟墓里，一碰着以利沙的骸骨，死人就复活，站起来了</a:t>
            </a:r>
            <a:r>
              <a:rPr lang="zh-CN" altLang="en-US" sz="1900" b="1" dirty="0" smtClean="0">
                <a:solidFill>
                  <a:prstClr val="black"/>
                </a:solidFill>
                <a:ea typeface="Microsoft YaHei" panose="020B0503020204020204" pitchFamily="34" charset="-122"/>
              </a:rPr>
              <a:t>。</a:t>
            </a:r>
            <a:endParaRPr lang="en-US" altLang="zh-CN" sz="1900" b="1" dirty="0" smtClean="0">
              <a:solidFill>
                <a:prstClr val="black"/>
              </a:solidFill>
              <a:ea typeface="Microsoft YaHei" panose="020B0503020204020204" pitchFamily="34" charset="-122"/>
            </a:endParaRPr>
          </a:p>
          <a:p>
            <a:pPr lvl="0">
              <a:spcAft>
                <a:spcPts val="1200"/>
              </a:spcAft>
              <a:defRPr/>
            </a:pPr>
            <a:r>
              <a:rPr lang="zh-CN" altLang="en-US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赛</a:t>
            </a:r>
            <a:r>
              <a:rPr lang="en-US" altLang="zh-CN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26:19 </a:t>
            </a:r>
            <a:r>
              <a:rPr lang="zh-CN" altLang="en-US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死</a:t>
            </a:r>
            <a:r>
              <a:rPr lang="zh-CN" altLang="en-US" sz="1900" b="1" dirty="0" smtClean="0">
                <a:solidFill>
                  <a:prstClr val="black"/>
                </a:solidFill>
                <a:ea typeface="Microsoft YaHei" panose="020B0503020204020204" pitchFamily="34" charset="-122"/>
              </a:rPr>
              <a:t>人要</a:t>
            </a:r>
            <a:r>
              <a:rPr lang="zh-CN" altLang="en-US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复活，尸</a:t>
            </a:r>
            <a:r>
              <a:rPr lang="zh-CN" altLang="en-US" sz="1900" b="1" dirty="0" smtClean="0">
                <a:solidFill>
                  <a:prstClr val="black"/>
                </a:solidFill>
                <a:ea typeface="Microsoft YaHei" panose="020B0503020204020204" pitchFamily="34" charset="-122"/>
              </a:rPr>
              <a:t>首要</a:t>
            </a:r>
            <a:r>
              <a:rPr lang="zh-CN" altLang="en-US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兴起。睡在尘埃的啊，要醒起歌唱！因你的甘露好象菜蔬上的甘露，地也要交出死人来</a:t>
            </a:r>
            <a:r>
              <a:rPr lang="zh-CN" altLang="en-US" sz="1900" b="1" dirty="0" smtClean="0">
                <a:solidFill>
                  <a:prstClr val="black"/>
                </a:solidFill>
                <a:ea typeface="Microsoft YaHei" panose="020B0503020204020204" pitchFamily="34" charset="-122"/>
              </a:rPr>
              <a:t>。</a:t>
            </a:r>
            <a:endParaRPr lang="en-US" altLang="zh-CN" sz="1900" b="1" dirty="0" smtClean="0">
              <a:solidFill>
                <a:prstClr val="black"/>
              </a:solidFill>
              <a:ea typeface="Microsoft YaHei" panose="020B0503020204020204" pitchFamily="34" charset="-122"/>
            </a:endParaRPr>
          </a:p>
          <a:p>
            <a:pPr lvl="0">
              <a:spcAft>
                <a:spcPts val="1200"/>
              </a:spcAft>
              <a:defRPr/>
            </a:pPr>
            <a:r>
              <a:rPr lang="zh-CN" altLang="en-US" sz="1900" b="1" dirty="0" smtClean="0">
                <a:solidFill>
                  <a:schemeClr val="bg1"/>
                </a:solidFill>
                <a:ea typeface="Microsoft YaHei" panose="020B0503020204020204" pitchFamily="34" charset="-122"/>
              </a:rPr>
              <a:t>结</a:t>
            </a:r>
            <a:r>
              <a:rPr lang="en-US" altLang="zh-CN" sz="1900" b="1" dirty="0" smtClean="0">
                <a:solidFill>
                  <a:schemeClr val="bg1"/>
                </a:solidFill>
                <a:ea typeface="Microsoft YaHei" panose="020B0503020204020204" pitchFamily="34" charset="-122"/>
              </a:rPr>
              <a:t>37:4 </a:t>
            </a:r>
            <a:r>
              <a:rPr lang="zh-CN" altLang="en-US" sz="1900" b="1" dirty="0">
                <a:solidFill>
                  <a:schemeClr val="bg1"/>
                </a:solidFill>
                <a:ea typeface="Microsoft YaHei" panose="020B0503020204020204" pitchFamily="34" charset="-122"/>
              </a:rPr>
              <a:t>他又对我说：你向这些骸骨发预言说：枯乾的骸骨啊，要听耶和华的话。</a:t>
            </a:r>
            <a:r>
              <a:rPr lang="en-US" altLang="zh-CN" sz="1900" b="1" dirty="0">
                <a:solidFill>
                  <a:schemeClr val="bg1"/>
                </a:solidFill>
                <a:ea typeface="Microsoft YaHei" panose="020B0503020204020204" pitchFamily="34" charset="-122"/>
              </a:rPr>
              <a:t>37:5 </a:t>
            </a:r>
            <a:r>
              <a:rPr lang="zh-CN" altLang="en-US" sz="1900" b="1" dirty="0">
                <a:solidFill>
                  <a:schemeClr val="bg1"/>
                </a:solidFill>
                <a:ea typeface="Microsoft YaHei" panose="020B0503020204020204" pitchFamily="34" charset="-122"/>
              </a:rPr>
              <a:t>主耶和华对这些骸骨如此说：我必使气息进入你们里面，你们就要活了。</a:t>
            </a:r>
            <a:endParaRPr kumimoji="0" lang="en-US" altLang="zh-CN" sz="19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51201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6198" y="773044"/>
            <a:ext cx="9036205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071642" y="65158"/>
            <a:ext cx="68531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如何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从福音的角度看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福音书？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6199" y="800100"/>
            <a:ext cx="5486401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1200"/>
              </a:spcAft>
              <a:defRPr/>
            </a:pPr>
            <a:r>
              <a:rPr lang="zh-CN" altLang="en-US" sz="19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可</a:t>
            </a:r>
            <a:r>
              <a:rPr lang="en-US" altLang="zh-CN" sz="19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12:18 </a:t>
            </a:r>
            <a:r>
              <a:rPr lang="zh-CN" altLang="en-US" sz="19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撒都该人常说没有复活的事。他们来问耶稣说：</a:t>
            </a:r>
            <a:r>
              <a:rPr lang="en-US" altLang="zh-CN" sz="19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12:19 </a:t>
            </a:r>
            <a:r>
              <a:rPr lang="zh-CN" altLang="en-US" sz="19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夫子，摩西为我们写着说：人若死了，撇下妻子，没有孩子，他兄弟当娶他的妻，为哥哥生子立后。</a:t>
            </a:r>
            <a:r>
              <a:rPr lang="en-US" altLang="zh-CN" sz="19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12:20 </a:t>
            </a:r>
            <a:r>
              <a:rPr lang="zh-CN" altLang="en-US" sz="19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有弟兄七人，第一个娶了妻，死了，没有留下孩子。</a:t>
            </a:r>
            <a:r>
              <a:rPr lang="en-US" altLang="zh-CN" sz="19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12:21 </a:t>
            </a:r>
            <a:r>
              <a:rPr lang="zh-CN" altLang="en-US" sz="19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第二个娶了他，也死了，没有留下孩子。第叁个也是这样。</a:t>
            </a:r>
            <a:r>
              <a:rPr lang="en-US" altLang="zh-CN" sz="19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12:22 </a:t>
            </a:r>
            <a:r>
              <a:rPr lang="zh-CN" altLang="en-US" sz="19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那七个人都没有留下孩子；末了，那妇人也死了。</a:t>
            </a:r>
            <a:r>
              <a:rPr lang="en-US" altLang="zh-CN" sz="19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12:23 </a:t>
            </a:r>
            <a:r>
              <a:rPr lang="zh-CN" altLang="en-US" sz="19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当复活的时候，他是那一个的妻子呢？因为他们七个人都娶过他。</a:t>
            </a:r>
            <a:r>
              <a:rPr lang="en-US" altLang="zh-CN" sz="19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12:24 </a:t>
            </a:r>
            <a:r>
              <a:rPr lang="zh-CN" altLang="en-US" sz="19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耶稣说：你们所以错了，岂不是因为不明白圣经，不晓得神的大能么？</a:t>
            </a:r>
            <a:r>
              <a:rPr lang="en-US" altLang="zh-CN" sz="19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12:25 </a:t>
            </a:r>
            <a:r>
              <a:rPr lang="zh-CN" altLang="en-US" sz="19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人从死里复活，也不娶也不嫁，乃象天上的使者一样。</a:t>
            </a:r>
            <a:r>
              <a:rPr lang="en-US" altLang="zh-CN" sz="19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12:26 </a:t>
            </a:r>
            <a:r>
              <a:rPr lang="zh-CN" altLang="en-US" sz="19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论到死人复活，你们没有念过摩西的书荆棘篇上所载的么？神对摩西说：我是亚伯拉罕的神，以撒的神，雅各的神。</a:t>
            </a:r>
            <a:r>
              <a:rPr lang="en-US" altLang="zh-CN" sz="19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12:27 </a:t>
            </a:r>
            <a:r>
              <a:rPr lang="zh-CN" altLang="en-US" sz="19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神不是死人的神，乃是活人的神。你们是大错了。</a:t>
            </a:r>
            <a:endParaRPr kumimoji="0" lang="zh-CN" altLang="en-US" sz="1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62081" y="1619429"/>
            <a:ext cx="3352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760" indent="-365760">
              <a:buFont typeface="Arial" panose="020B0604020202020204" pitchFamily="34" charset="0"/>
              <a:buChar char="•"/>
              <a:defRPr/>
            </a:pPr>
            <a:r>
              <a:rPr lang="zh-CN" altLang="en-US" sz="3000" b="1" dirty="0" smtClean="0">
                <a:solidFill>
                  <a:schemeClr val="accent6">
                    <a:lumMod val="75000"/>
                  </a:schemeClr>
                </a:solidFill>
                <a:effectLst>
                  <a:glow rad="127000">
                    <a:schemeClr val="bg1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信</a:t>
            </a:r>
            <a:r>
              <a:rPr lang="zh-CN" altLang="en-US" sz="3000" b="1" dirty="0">
                <a:solidFill>
                  <a:schemeClr val="accent6">
                    <a:lumMod val="75000"/>
                  </a:schemeClr>
                </a:solidFill>
                <a:effectLst>
                  <a:glow rad="127000">
                    <a:schemeClr val="bg1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仰建立在人对圣</a:t>
            </a:r>
            <a:r>
              <a:rPr lang="zh-CN" altLang="en-US" sz="3000" b="1" dirty="0" smtClean="0">
                <a:solidFill>
                  <a:schemeClr val="accent6">
                    <a:lumMod val="75000"/>
                  </a:schemeClr>
                </a:solidFill>
                <a:effectLst>
                  <a:glow rad="127000">
                    <a:schemeClr val="bg1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经出</a:t>
            </a:r>
            <a:r>
              <a:rPr lang="zh-CN" altLang="en-US" sz="3000" b="1" dirty="0">
                <a:solidFill>
                  <a:schemeClr val="accent6">
                    <a:lumMod val="75000"/>
                  </a:schemeClr>
                </a:solidFill>
                <a:effectLst>
                  <a:glow rad="127000">
                    <a:schemeClr val="bg1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于逻辑</a:t>
            </a:r>
            <a:r>
              <a:rPr lang="zh-CN" altLang="en-US" sz="3000" b="1" dirty="0" smtClean="0">
                <a:solidFill>
                  <a:schemeClr val="accent6">
                    <a:lumMod val="75000"/>
                  </a:schemeClr>
                </a:solidFill>
                <a:effectLst>
                  <a:glow rad="127000">
                    <a:schemeClr val="bg1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的理解</a:t>
            </a:r>
            <a:endParaRPr lang="en-US" altLang="zh-CN" sz="3000" b="1" dirty="0">
              <a:solidFill>
                <a:schemeClr val="accent6">
                  <a:lumMod val="75000"/>
                </a:schemeClr>
              </a:solidFill>
              <a:effectLst>
                <a:glow rad="127000">
                  <a:schemeClr val="bg1"/>
                </a:glo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65760" lvl="0" indent="-365760">
              <a:buFont typeface="Arial" panose="020B0604020202020204" pitchFamily="34" charset="0"/>
              <a:buChar char="•"/>
              <a:defRPr/>
            </a:pPr>
            <a:r>
              <a:rPr lang="zh-CN" altLang="en-US" sz="3000" b="1" dirty="0" smtClean="0">
                <a:ln w="34925"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glow rad="127000">
                    <a:schemeClr val="bg1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没有办法相信神的大能（因为自己没有经历过，也不真心相信圣经）</a:t>
            </a:r>
            <a:endParaRPr lang="en-US" altLang="zh-CN" sz="3000" b="1" dirty="0" smtClean="0">
              <a:ln w="34925">
                <a:noFill/>
              </a:ln>
              <a:solidFill>
                <a:schemeClr val="accent6">
                  <a:lumMod val="75000"/>
                </a:schemeClr>
              </a:solidFill>
              <a:effectLst>
                <a:glow rad="127000">
                  <a:schemeClr val="bg1"/>
                </a:glo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86400" y="911543"/>
            <a:ext cx="335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zh-CN" altLang="en-US" sz="4000" b="1" dirty="0" smtClean="0">
                <a:ln w="34925"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glow rad="127000">
                    <a:schemeClr val="bg1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抵挡基督之人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>
                <a:glow rad="127000">
                  <a:schemeClr val="bg1"/>
                </a:glow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41536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650CF762AE7594886EEB61DBC512435" ma:contentTypeVersion="0" ma:contentTypeDescription="Create a new document." ma:contentTypeScope="" ma:versionID="ac8759a319ee6a20e23f251f52b29d7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3a58bf80af4c871034140dbab71aa97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B81EEF0-C477-4DE5-A8BD-E3E11713BD2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3192CEE-5900-482E-BE20-28652FF1739B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365D0BD-88B8-4028-8150-DE6518ADD3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6273</TotalTime>
  <Words>3299</Words>
  <Application>Microsoft Office PowerPoint</Application>
  <PresentationFormat>On-screen Show (16:10)</PresentationFormat>
  <Paragraphs>60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Microsoft YaHei</vt:lpstr>
      <vt:lpstr>Microsoft YaHei</vt:lpstr>
      <vt:lpstr>宋体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YZ</dc:creator>
  <cp:lastModifiedBy>Zhao, Yan [CHEM]</cp:lastModifiedBy>
  <cp:revision>466</cp:revision>
  <dcterms:created xsi:type="dcterms:W3CDTF">2011-09-04T18:01:24Z</dcterms:created>
  <dcterms:modified xsi:type="dcterms:W3CDTF">2018-12-30T19:29:33Z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0x0101009650CF762AE7594886EEB61DBC512435</vt:lpwstr>
  </property>
</Properties>
</file>