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25"/>
  </p:notesMasterIdLst>
  <p:sldIdLst>
    <p:sldId id="451" r:id="rId6"/>
    <p:sldId id="531" r:id="rId7"/>
    <p:sldId id="539" r:id="rId8"/>
    <p:sldId id="544" r:id="rId9"/>
    <p:sldId id="547" r:id="rId10"/>
    <p:sldId id="548" r:id="rId11"/>
    <p:sldId id="549" r:id="rId12"/>
    <p:sldId id="532" r:id="rId13"/>
    <p:sldId id="533" r:id="rId14"/>
    <p:sldId id="550" r:id="rId15"/>
    <p:sldId id="530" r:id="rId16"/>
    <p:sldId id="517" r:id="rId17"/>
    <p:sldId id="523" r:id="rId18"/>
    <p:sldId id="543" r:id="rId19"/>
    <p:sldId id="526" r:id="rId20"/>
    <p:sldId id="528" r:id="rId21"/>
    <p:sldId id="540" r:id="rId22"/>
    <p:sldId id="511" r:id="rId23"/>
    <p:sldId id="542" r:id="rId2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838" autoAdjust="0"/>
  </p:normalViewPr>
  <p:slideViewPr>
    <p:cSldViewPr>
      <p:cViewPr varScale="1">
        <p:scale>
          <a:sx n="73" d="100"/>
          <a:sy n="73" d="100"/>
        </p:scale>
        <p:origin x="177" y="53"/>
      </p:cViewPr>
      <p:guideLst>
        <p:guide orient="horz" pos="1800"/>
        <p:guide pos="2880"/>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10/21/2018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4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10</a:t>
            </a:fld>
            <a:endParaRPr lang="en-US"/>
          </a:p>
        </p:txBody>
      </p:sp>
    </p:spTree>
    <p:extLst>
      <p:ext uri="{BB962C8B-B14F-4D97-AF65-F5344CB8AC3E}">
        <p14:creationId xmlns:p14="http://schemas.microsoft.com/office/powerpoint/2010/main" val="2998259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11</a:t>
            </a:fld>
            <a:endParaRPr lang="en-US"/>
          </a:p>
        </p:txBody>
      </p:sp>
    </p:spTree>
    <p:extLst>
      <p:ext uri="{BB962C8B-B14F-4D97-AF65-F5344CB8AC3E}">
        <p14:creationId xmlns:p14="http://schemas.microsoft.com/office/powerpoint/2010/main" val="361197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62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712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3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928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78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54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33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19</a:t>
            </a:fld>
            <a:endParaRPr lang="en-US"/>
          </a:p>
        </p:txBody>
      </p:sp>
    </p:spTree>
    <p:extLst>
      <p:ext uri="{BB962C8B-B14F-4D97-AF65-F5344CB8AC3E}">
        <p14:creationId xmlns:p14="http://schemas.microsoft.com/office/powerpoint/2010/main" val="390707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2</a:t>
            </a:fld>
            <a:endParaRPr lang="en-US"/>
          </a:p>
        </p:txBody>
      </p:sp>
    </p:spTree>
    <p:extLst>
      <p:ext uri="{BB962C8B-B14F-4D97-AF65-F5344CB8AC3E}">
        <p14:creationId xmlns:p14="http://schemas.microsoft.com/office/powerpoint/2010/main" val="418238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3</a:t>
            </a:fld>
            <a:endParaRPr lang="en-US"/>
          </a:p>
        </p:txBody>
      </p:sp>
    </p:spTree>
    <p:extLst>
      <p:ext uri="{BB962C8B-B14F-4D97-AF65-F5344CB8AC3E}">
        <p14:creationId xmlns:p14="http://schemas.microsoft.com/office/powerpoint/2010/main" val="2762144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4</a:t>
            </a:fld>
            <a:endParaRPr lang="en-US"/>
          </a:p>
        </p:txBody>
      </p:sp>
    </p:spTree>
    <p:extLst>
      <p:ext uri="{BB962C8B-B14F-4D97-AF65-F5344CB8AC3E}">
        <p14:creationId xmlns:p14="http://schemas.microsoft.com/office/powerpoint/2010/main" val="393692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5</a:t>
            </a:fld>
            <a:endParaRPr lang="en-US"/>
          </a:p>
        </p:txBody>
      </p:sp>
    </p:spTree>
    <p:extLst>
      <p:ext uri="{BB962C8B-B14F-4D97-AF65-F5344CB8AC3E}">
        <p14:creationId xmlns:p14="http://schemas.microsoft.com/office/powerpoint/2010/main" val="151268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6</a:t>
            </a:fld>
            <a:endParaRPr lang="en-US"/>
          </a:p>
        </p:txBody>
      </p:sp>
    </p:spTree>
    <p:extLst>
      <p:ext uri="{BB962C8B-B14F-4D97-AF65-F5344CB8AC3E}">
        <p14:creationId xmlns:p14="http://schemas.microsoft.com/office/powerpoint/2010/main" val="146222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7</a:t>
            </a:fld>
            <a:endParaRPr lang="en-US"/>
          </a:p>
        </p:txBody>
      </p:sp>
    </p:spTree>
    <p:extLst>
      <p:ext uri="{BB962C8B-B14F-4D97-AF65-F5344CB8AC3E}">
        <p14:creationId xmlns:p14="http://schemas.microsoft.com/office/powerpoint/2010/main" val="271695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8</a:t>
            </a:fld>
            <a:endParaRPr lang="en-US"/>
          </a:p>
        </p:txBody>
      </p:sp>
    </p:spTree>
    <p:extLst>
      <p:ext uri="{BB962C8B-B14F-4D97-AF65-F5344CB8AC3E}">
        <p14:creationId xmlns:p14="http://schemas.microsoft.com/office/powerpoint/2010/main" val="427262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47654-ACFE-458A-85AD-C598074A1F60}" type="slidenum">
              <a:rPr lang="en-US" smtClean="0"/>
              <a:t>9</a:t>
            </a:fld>
            <a:endParaRPr lang="en-US"/>
          </a:p>
        </p:txBody>
      </p:sp>
    </p:spTree>
    <p:extLst>
      <p:ext uri="{BB962C8B-B14F-4D97-AF65-F5344CB8AC3E}">
        <p14:creationId xmlns:p14="http://schemas.microsoft.com/office/powerpoint/2010/main" val="6429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1123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76154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49755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23772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2988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57090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292028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73869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2456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414462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20249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10/21/2018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10/21/2018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97584113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jpe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10" Type="http://schemas.openxmlformats.org/officeDocument/2006/relationships/image" Target="../media/image24.png"/><Relationship Id="rId4" Type="http://schemas.microsoft.com/office/2007/relationships/hdphoto" Target="../media/hdphoto3.wdp"/><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807915" y="1104900"/>
            <a:ext cx="7879080" cy="2246769"/>
          </a:xfrm>
          <a:prstGeom prst="rect">
            <a:avLst/>
          </a:prstGeom>
          <a:noFill/>
          <a:scene3d>
            <a:camera prst="orthographicFront"/>
            <a:lightRig rig="soft" dir="t"/>
          </a:scene3d>
          <a:sp3d>
            <a:bevelT/>
          </a:sp3d>
        </p:spPr>
        <p:txBody>
          <a:bodyPr wrap="none" rtlCol="0">
            <a:spAutoFit/>
            <a:sp3d extrusionH="57150" contourW="12700" prstMaterial="plastic">
              <a:bevelT prst="coolSlant"/>
              <a:extrusionClr>
                <a:srgbClr val="66FF99"/>
              </a:extrusionClr>
              <a:contourClr>
                <a:schemeClr val="bg1"/>
              </a:contourClr>
            </a:sp3d>
          </a:bodyPr>
          <a:lstStyle/>
          <a:p>
            <a:pPr algn="ctr">
              <a:defRPr/>
            </a:pPr>
            <a:r>
              <a:rPr lang="zh-CN" altLang="en-US" sz="6000" b="1" dirty="0" smtClean="0">
                <a:solidFill>
                  <a:srgbClr val="00B0F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恩上加恩的婚姻（</a:t>
            </a:r>
            <a:r>
              <a:rPr lang="zh-CN" altLang="en-US" sz="6000" b="1" dirty="0">
                <a:solidFill>
                  <a:srgbClr val="00B0F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一）</a:t>
            </a:r>
            <a:endParaRPr lang="en-US" altLang="zh-CN" sz="6000" b="1" dirty="0">
              <a:solidFill>
                <a:srgbClr val="00B0F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0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神的儿子，福音的起头（</a:t>
            </a:r>
            <a:r>
              <a:rPr kumimoji="0" lang="en-US" altLang="zh-CN" sz="40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29</a:t>
            </a:r>
            <a:r>
              <a:rPr kumimoji="0" lang="zh-CN" altLang="en-US" sz="40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endParaRPr kumimoji="0" lang="en-US" altLang="zh-CN" sz="40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1742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3489680" y="1714500"/>
            <a:ext cx="5511897" cy="1631216"/>
          </a:xfrm>
          <a:prstGeom prst="rect">
            <a:avLst/>
          </a:prstGeom>
        </p:spPr>
        <p:txBody>
          <a:bodyPr wrap="square">
            <a:spAutoFit/>
          </a:bodyPr>
          <a:lstStyle/>
          <a:p>
            <a:pPr latinLnBrk="1"/>
            <a:r>
              <a:rPr lang="en-US" sz="2000" b="1" dirty="0">
                <a:solidFill>
                  <a:srgbClr val="0070C0"/>
                </a:solidFill>
                <a:latin typeface="Arial" panose="020B0604020202020204" pitchFamily="34" charset="0"/>
                <a:cs typeface="Arial" panose="020B0604020202020204" pitchFamily="34" charset="0"/>
              </a:rPr>
              <a:t>This is a quote from another </a:t>
            </a:r>
            <a:r>
              <a:rPr lang="en-US" sz="2000" b="1" dirty="0" smtClean="0">
                <a:solidFill>
                  <a:srgbClr val="0070C0"/>
                </a:solidFill>
                <a:latin typeface="Arial" panose="020B0604020202020204" pitchFamily="34" charset="0"/>
                <a:cs typeface="Arial" panose="020B0604020202020204" pitchFamily="34" charset="0"/>
              </a:rPr>
              <a:t>colleague</a:t>
            </a:r>
            <a:r>
              <a:rPr lang="en-US" sz="2000" b="1" dirty="0">
                <a:solidFill>
                  <a:srgbClr val="0070C0"/>
                </a:solidFill>
                <a:latin typeface="Arial" panose="020B0604020202020204" pitchFamily="34" charset="0"/>
                <a:cs typeface="Arial" panose="020B0604020202020204" pitchFamily="34" charset="0"/>
              </a:rPr>
              <a:t>: </a:t>
            </a:r>
            <a:endParaRPr lang="en-US" sz="2000" b="1" dirty="0" smtClean="0">
              <a:solidFill>
                <a:srgbClr val="0070C0"/>
              </a:solidFill>
              <a:latin typeface="Arial" panose="020B0604020202020204" pitchFamily="34" charset="0"/>
              <a:cs typeface="Arial" panose="020B0604020202020204" pitchFamily="34" charset="0"/>
            </a:endParaRPr>
          </a:p>
          <a:p>
            <a:pPr latinLnBrk="1"/>
            <a:r>
              <a:rPr lang="en-US" sz="2000" b="1" dirty="0" smtClean="0">
                <a:solidFill>
                  <a:srgbClr val="0070C0"/>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I don’t believe </a:t>
            </a:r>
            <a:r>
              <a:rPr lang="en-US" sz="2000" b="1" dirty="0" smtClean="0">
                <a:solidFill>
                  <a:srgbClr val="0070C0"/>
                </a:solidFill>
                <a:latin typeface="Arial" panose="020B0604020202020204" pitchFamily="34" charset="0"/>
                <a:cs typeface="Arial" panose="020B0604020202020204" pitchFamily="34" charset="0"/>
              </a:rPr>
              <a:t>Facebook </a:t>
            </a:r>
            <a:r>
              <a:rPr lang="en-US" sz="2000" b="1" dirty="0">
                <a:solidFill>
                  <a:srgbClr val="0070C0"/>
                </a:solidFill>
                <a:latin typeface="Arial" panose="020B0604020202020204" pitchFamily="34" charset="0"/>
                <a:cs typeface="Arial" panose="020B0604020202020204" pitchFamily="34" charset="0"/>
              </a:rPr>
              <a:t>would be </a:t>
            </a:r>
            <a:endParaRPr lang="en-US" sz="2000" b="1" dirty="0" smtClean="0">
              <a:solidFill>
                <a:srgbClr val="0070C0"/>
              </a:solidFill>
              <a:latin typeface="Arial" panose="020B0604020202020204" pitchFamily="34" charset="0"/>
              <a:cs typeface="Arial" panose="020B0604020202020204" pitchFamily="34" charset="0"/>
            </a:endParaRPr>
          </a:p>
          <a:p>
            <a:pPr latinLnBrk="1"/>
            <a:r>
              <a:rPr lang="en-US" sz="2000" b="1" dirty="0" smtClean="0">
                <a:solidFill>
                  <a:srgbClr val="0070C0"/>
                </a:solidFill>
                <a:latin typeface="Arial" panose="020B0604020202020204" pitchFamily="34" charset="0"/>
                <a:cs typeface="Arial" panose="020B0604020202020204" pitchFamily="34" charset="0"/>
              </a:rPr>
              <a:t>Facebook </a:t>
            </a:r>
            <a:r>
              <a:rPr lang="en-US" sz="2000" b="1" dirty="0">
                <a:solidFill>
                  <a:srgbClr val="0070C0"/>
                </a:solidFill>
                <a:latin typeface="Arial" panose="020B0604020202020204" pitchFamily="34" charset="0"/>
                <a:cs typeface="Arial" panose="020B0604020202020204" pitchFamily="34" charset="0"/>
              </a:rPr>
              <a:t>or Mark would be Mark without </a:t>
            </a:r>
            <a:endParaRPr lang="en-US" sz="2000" b="1" dirty="0" smtClean="0">
              <a:solidFill>
                <a:srgbClr val="0070C0"/>
              </a:solidFill>
              <a:latin typeface="Arial" panose="020B0604020202020204" pitchFamily="34" charset="0"/>
              <a:cs typeface="Arial" panose="020B0604020202020204" pitchFamily="34" charset="0"/>
            </a:endParaRPr>
          </a:p>
          <a:p>
            <a:pPr latinLnBrk="1"/>
            <a:r>
              <a:rPr lang="en-US" sz="2000" b="1" dirty="0" smtClean="0">
                <a:solidFill>
                  <a:srgbClr val="0070C0"/>
                </a:solidFill>
                <a:latin typeface="Arial" panose="020B0604020202020204" pitchFamily="34" charset="0"/>
                <a:cs typeface="Arial" panose="020B0604020202020204" pitchFamily="34" charset="0"/>
              </a:rPr>
              <a:t>Priscilla</a:t>
            </a:r>
            <a:r>
              <a:rPr lang="en-US" sz="2000" b="1" dirty="0">
                <a:solidFill>
                  <a:srgbClr val="0070C0"/>
                </a:solidFill>
                <a:latin typeface="Arial" panose="020B0604020202020204" pitchFamily="34" charset="0"/>
                <a:cs typeface="Arial" panose="020B0604020202020204" pitchFamily="34" charset="0"/>
              </a:rPr>
              <a:t>. She’s been a huge </a:t>
            </a:r>
            <a:r>
              <a:rPr lang="en-US" sz="2000" b="1" dirty="0" smtClean="0">
                <a:solidFill>
                  <a:srgbClr val="0070C0"/>
                </a:solidFill>
                <a:latin typeface="Arial" panose="020B0604020202020204" pitchFamily="34" charset="0"/>
                <a:cs typeface="Arial" panose="020B0604020202020204" pitchFamily="34" charset="0"/>
              </a:rPr>
              <a:t>influence </a:t>
            </a:r>
            <a:r>
              <a:rPr lang="en-US" sz="2000" b="1" dirty="0">
                <a:solidFill>
                  <a:srgbClr val="0070C0"/>
                </a:solidFill>
                <a:latin typeface="Arial" panose="020B0604020202020204" pitchFamily="34" charset="0"/>
                <a:cs typeface="Arial" panose="020B0604020202020204" pitchFamily="34" charset="0"/>
              </a:rPr>
              <a:t>on </a:t>
            </a:r>
            <a:endParaRPr lang="en-US" sz="2000" b="1" dirty="0" smtClean="0">
              <a:solidFill>
                <a:srgbClr val="0070C0"/>
              </a:solidFill>
              <a:latin typeface="Arial" panose="020B0604020202020204" pitchFamily="34" charset="0"/>
              <a:cs typeface="Arial" panose="020B0604020202020204" pitchFamily="34" charset="0"/>
            </a:endParaRPr>
          </a:p>
          <a:p>
            <a:pPr latinLnBrk="1"/>
            <a:r>
              <a:rPr lang="en-US" sz="2000" b="1" dirty="0" smtClean="0">
                <a:solidFill>
                  <a:srgbClr val="0070C0"/>
                </a:solidFill>
                <a:latin typeface="Arial" panose="020B0604020202020204" pitchFamily="34" charset="0"/>
                <a:cs typeface="Arial" panose="020B0604020202020204" pitchFamily="34" charset="0"/>
              </a:rPr>
              <a:t>his </a:t>
            </a:r>
            <a:r>
              <a:rPr lang="en-US" sz="2000" b="1" dirty="0">
                <a:solidFill>
                  <a:srgbClr val="0070C0"/>
                </a:solidFill>
                <a:latin typeface="Arial" panose="020B0604020202020204" pitchFamily="34" charset="0"/>
                <a:cs typeface="Arial" panose="020B0604020202020204" pitchFamily="34" charset="0"/>
              </a:rPr>
              <a:t>thinking and </a:t>
            </a:r>
            <a:r>
              <a:rPr lang="en-US" sz="2000" b="1" dirty="0" smtClean="0">
                <a:solidFill>
                  <a:srgbClr val="0070C0"/>
                </a:solidFill>
                <a:latin typeface="Arial" panose="020B0604020202020204" pitchFamily="34" charset="0"/>
                <a:cs typeface="Arial" panose="020B0604020202020204" pitchFamily="34" charset="0"/>
              </a:rPr>
              <a:t>his </a:t>
            </a:r>
            <a:r>
              <a:rPr lang="en-US" sz="2000" b="1" dirty="0">
                <a:solidFill>
                  <a:srgbClr val="0070C0"/>
                </a:solidFill>
                <a:latin typeface="Arial" panose="020B0604020202020204" pitchFamily="34" charset="0"/>
                <a:cs typeface="Arial" panose="020B0604020202020204" pitchFamily="34" charset="0"/>
              </a:rPr>
              <a:t>growth.”</a:t>
            </a:r>
            <a:endParaRPr lang="zh-CN" altLang="en-US" sz="2000" b="1" dirty="0">
              <a:solidFill>
                <a:srgbClr val="0070C0"/>
              </a:solidFill>
              <a:latin typeface="Arial" panose="020B0604020202020204" pitchFamily="34" charset="0"/>
              <a:ea typeface="Microsoft YaHei" panose="020B0503020204020204" pitchFamily="34" charset="-122"/>
              <a:cs typeface="Arial" panose="020B0604020202020204" pitchFamily="34" charset="0"/>
            </a:endParaRPr>
          </a:p>
        </p:txBody>
      </p:sp>
      <p:sp>
        <p:nvSpPr>
          <p:cNvPr id="6" name="TextBox 5"/>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a:off x="3350029" y="5345668"/>
            <a:ext cx="5791200" cy="369332"/>
          </a:xfrm>
          <a:prstGeom prst="rect">
            <a:avLst/>
          </a:prstGeom>
        </p:spPr>
        <p:txBody>
          <a:bodyPr wrap="square">
            <a:spAutoFit/>
          </a:bodyPr>
          <a:lstStyle/>
          <a:p>
            <a:r>
              <a:rPr lang="en-US" dirty="0">
                <a:solidFill>
                  <a:schemeClr val="bg1"/>
                </a:solidFill>
              </a:rPr>
              <a:t>http://news.creaders.net/world/2015/12/03/1613755.html</a:t>
            </a:r>
          </a:p>
        </p:txBody>
      </p:sp>
      <p:pic>
        <p:nvPicPr>
          <p:cNvPr id="1026" name="Picture 2" descr="Image result for Priscilla say the Chan Zucker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88128"/>
            <a:ext cx="2895600" cy="3957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61299" y="3543300"/>
            <a:ext cx="3939701" cy="1323439"/>
          </a:xfrm>
          <a:prstGeom prst="rect">
            <a:avLst/>
          </a:prstGeom>
        </p:spPr>
        <p:txBody>
          <a:bodyPr wrap="square">
            <a:spAutoFit/>
          </a:bodyPr>
          <a:lstStyle/>
          <a:p>
            <a:r>
              <a:rPr lang="zh-CN" altLang="en-US" sz="4000" b="1" dirty="0">
                <a:ln>
                  <a:solidFill>
                    <a:schemeClr val="tx1"/>
                  </a:solidFill>
                </a:ln>
                <a:solidFill>
                  <a:srgbClr val="FF0000"/>
                </a:solidFill>
                <a:effectLst>
                  <a:innerShdw blurRad="63500" dist="50800" dir="27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彼此成全</a:t>
            </a:r>
            <a:r>
              <a:rPr lang="zh-CN" altLang="en-US" sz="4000" b="1" dirty="0" smtClean="0">
                <a:ln>
                  <a:solidFill>
                    <a:schemeClr val="tx1"/>
                  </a:solidFill>
                </a:ln>
                <a:solidFill>
                  <a:srgbClr val="FF0000"/>
                </a:solidFill>
                <a:effectLst>
                  <a:innerShdw blurRad="63500" dist="50800" dir="27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，志趣和</a:t>
            </a:r>
            <a:r>
              <a:rPr lang="zh-CN" altLang="en-US" sz="4000" b="1" dirty="0">
                <a:ln>
                  <a:solidFill>
                    <a:schemeClr val="tx1"/>
                  </a:solidFill>
                </a:ln>
                <a:solidFill>
                  <a:srgbClr val="FF0000"/>
                </a:solidFill>
                <a:effectLst>
                  <a:innerShdw blurRad="63500" dist="50800" dir="27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谐，和衷共济</a:t>
            </a:r>
          </a:p>
        </p:txBody>
      </p:sp>
    </p:spTree>
    <p:extLst>
      <p:ext uri="{BB962C8B-B14F-4D97-AF65-F5344CB8AC3E}">
        <p14:creationId xmlns:p14="http://schemas.microsoft.com/office/powerpoint/2010/main" val="23901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76200" y="5385073"/>
            <a:ext cx="8915400" cy="307777"/>
          </a:xfrm>
          <a:prstGeom prst="rect">
            <a:avLst/>
          </a:prstGeom>
        </p:spPr>
        <p:txBody>
          <a:bodyPr wrap="square">
            <a:spAutoFit/>
          </a:bodyPr>
          <a:lstStyle/>
          <a:p>
            <a:r>
              <a:rPr lang="en-US" sz="1400" dirty="0">
                <a:solidFill>
                  <a:srgbClr val="7030A0"/>
                </a:solidFill>
              </a:rPr>
              <a:t>http://www.ilanelanzen.com/loveandrelationships/reasons-why-i-love-you-list-15-powerful-things-to-tell-your-partner/</a:t>
            </a:r>
          </a:p>
        </p:txBody>
      </p:sp>
      <p:sp>
        <p:nvSpPr>
          <p:cNvPr id="9" name="TextBox 8"/>
          <p:cNvSpPr txBox="1"/>
          <p:nvPr/>
        </p:nvSpPr>
        <p:spPr>
          <a:xfrm>
            <a:off x="355196" y="1104900"/>
            <a:ext cx="7645804" cy="4431983"/>
          </a:xfrm>
          <a:prstGeom prst="rect">
            <a:avLst/>
          </a:prstGeom>
          <a:noFill/>
        </p:spPr>
        <p:txBody>
          <a:bodyPr wrap="square" rtlCol="0">
            <a:spAutoFit/>
          </a:bodyPr>
          <a:lstStyle/>
          <a:p>
            <a:r>
              <a:rPr lang="en-US" sz="3000" b="1" dirty="0" smtClean="0">
                <a:ln w="9525">
                  <a:solidFill>
                    <a:schemeClr val="bg1"/>
                  </a:solidFill>
                </a:ln>
                <a:solidFill>
                  <a:srgbClr val="FFC000"/>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I Love You Because</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Make Me Feel Good About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Myself</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Bring New Awareness To My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Life</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I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Can Be Myself Around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Help Me See Negative Things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Differently</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I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Can Always Talk To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Understand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Me</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Picked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Me</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You </a:t>
            </a:r>
            <a:r>
              <a:rPr lang="en-US" sz="2800" b="1" dirty="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Make Me Feel </a:t>
            </a: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Special</a:t>
            </a:r>
          </a:p>
          <a:p>
            <a:pPr marL="342900" indent="-457200">
              <a:buAutoNum type="arabicPeriod"/>
            </a:pPr>
            <a:r>
              <a:rPr lang="en-US" sz="2800" b="1" dirty="0" smtClean="0">
                <a:ln w="9525">
                  <a:solidFill>
                    <a:schemeClr val="bg1"/>
                  </a:solidFill>
                </a:ln>
                <a:solidFill>
                  <a:srgbClr val="66FF99"/>
                </a:solidFill>
                <a:effectLst>
                  <a:innerShdw blurRad="63500" dist="50800" dir="13500000">
                    <a:prstClr val="black">
                      <a:alpha val="50000"/>
                    </a:prstClr>
                  </a:innerShdw>
                </a:effectLst>
                <a:latin typeface="Forte" panose="03060902040502070203" pitchFamily="66" charset="0"/>
                <a:cs typeface="Arial" panose="020B0604020202020204" pitchFamily="34" charset="0"/>
              </a:rPr>
              <a:t>…</a:t>
            </a:r>
          </a:p>
        </p:txBody>
      </p:sp>
      <p:sp>
        <p:nvSpPr>
          <p:cNvPr id="7" name="TextBox 6"/>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2" descr="Image result for long ribbon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3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Box 17"/>
          <p:cNvSpPr txBox="1"/>
          <p:nvPr/>
        </p:nvSpPr>
        <p:spPr>
          <a:xfrm>
            <a:off x="2506785" y="38100"/>
            <a:ext cx="38940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dirty="0">
                <a:solidFill>
                  <a:prstClr val="black"/>
                </a:solidFill>
                <a:latin typeface="微软雅黑" panose="020B0503020204020204" pitchFamily="34" charset="-122"/>
                <a:ea typeface="微软雅黑" panose="020B0503020204020204" pitchFamily="34" charset="-122"/>
              </a:rPr>
              <a:t>马可福</a:t>
            </a:r>
            <a:r>
              <a:rPr lang="zh-CN" altLang="en-US" sz="4000" b="1" dirty="0" smtClean="0">
                <a:solidFill>
                  <a:prstClr val="black"/>
                </a:solidFill>
                <a:latin typeface="微软雅黑" panose="020B0503020204020204" pitchFamily="34" charset="-122"/>
                <a:ea typeface="微软雅黑" panose="020B0503020204020204" pitchFamily="34" charset="-122"/>
              </a:rPr>
              <a:t>音第</a:t>
            </a:r>
            <a:r>
              <a:rPr lang="en-US" altLang="zh-CN" sz="4000" b="1" dirty="0" smtClean="0">
                <a:solidFill>
                  <a:prstClr val="black"/>
                </a:solidFill>
                <a:latin typeface="微软雅黑" panose="020B0503020204020204" pitchFamily="34" charset="-122"/>
                <a:ea typeface="微软雅黑" panose="020B0503020204020204" pitchFamily="34" charset="-122"/>
              </a:rPr>
              <a:t>10</a:t>
            </a:r>
            <a:r>
              <a:rPr lang="zh-CN" altLang="en-US" sz="4000" b="1" dirty="0" smtClean="0">
                <a:solidFill>
                  <a:prstClr val="black"/>
                </a:solidFill>
                <a:latin typeface="微软雅黑" panose="020B0503020204020204" pitchFamily="34" charset="-122"/>
                <a:ea typeface="微软雅黑" panose="020B0503020204020204" pitchFamily="34" charset="-122"/>
              </a:rPr>
              <a:t>章</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4876801" cy="3708708"/>
          </a:xfrm>
          <a:prstGeom prst="rect">
            <a:avLst/>
          </a:prstGeom>
        </p:spPr>
        <p:txBody>
          <a:bodyPr wrap="square">
            <a:spAutoFit/>
          </a:bodyPr>
          <a:lstStyle/>
          <a:p>
            <a:pPr>
              <a:spcAft>
                <a:spcPts val="600"/>
              </a:spcAft>
            </a:pPr>
            <a:r>
              <a:rPr lang="en-US" altLang="zh-CN" sz="2200" b="1" baseline="30000" dirty="0">
                <a:solidFill>
                  <a:schemeClr val="bg1"/>
                </a:solidFill>
                <a:latin typeface="Microsoft YaHei" panose="020B0503020204020204" pitchFamily="34" charset="-122"/>
                <a:ea typeface="Microsoft YaHei" panose="020B0503020204020204" pitchFamily="34" charset="-122"/>
              </a:rPr>
              <a:t>1 </a:t>
            </a:r>
            <a:r>
              <a:rPr lang="zh-CN" altLang="en-US" sz="2200" b="1" dirty="0">
                <a:solidFill>
                  <a:schemeClr val="bg1"/>
                </a:solidFill>
                <a:latin typeface="Microsoft YaHei" panose="020B0503020204020204" pitchFamily="34" charset="-122"/>
                <a:ea typeface="Microsoft YaHei" panose="020B0503020204020204" pitchFamily="34" charset="-122"/>
              </a:rPr>
              <a:t>耶稣从那里起身，来到犹太的境界并约但河外。众人又聚集到他那里，他又照常教训他们</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2 </a:t>
            </a:r>
            <a:r>
              <a:rPr lang="zh-CN" altLang="en-US" sz="2200" b="1" dirty="0">
                <a:solidFill>
                  <a:schemeClr val="bg1"/>
                </a:solidFill>
                <a:latin typeface="Microsoft YaHei" panose="020B0503020204020204" pitchFamily="34" charset="-122"/>
                <a:ea typeface="Microsoft YaHei" panose="020B0503020204020204" pitchFamily="34" charset="-122"/>
              </a:rPr>
              <a:t>有法利赛人来问他说：人休妻可以不可以？意思要试探他</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3 </a:t>
            </a:r>
            <a:r>
              <a:rPr lang="zh-CN" altLang="en-US" sz="2200" b="1" dirty="0">
                <a:solidFill>
                  <a:schemeClr val="bg1"/>
                </a:solidFill>
                <a:latin typeface="Microsoft YaHei" panose="020B0503020204020204" pitchFamily="34" charset="-122"/>
                <a:ea typeface="Microsoft YaHei" panose="020B0503020204020204" pitchFamily="34" charset="-122"/>
              </a:rPr>
              <a:t>耶稣回答说：摩西吩咐你们的是甚么</a:t>
            </a:r>
            <a:r>
              <a:rPr lang="zh-CN" altLang="en-US" sz="2200" b="1" dirty="0" smtClean="0">
                <a:solidFill>
                  <a:schemeClr val="bg1"/>
                </a:solidFill>
                <a:latin typeface="Microsoft YaHei" panose="020B0503020204020204" pitchFamily="34" charset="-122"/>
                <a:ea typeface="Microsoft YaHei" panose="020B0503020204020204" pitchFamily="34" charset="-122"/>
              </a:rPr>
              <a:t>？</a:t>
            </a: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4 </a:t>
            </a:r>
            <a:r>
              <a:rPr lang="zh-CN" altLang="en-US" sz="2200" b="1" dirty="0">
                <a:solidFill>
                  <a:schemeClr val="bg1"/>
                </a:solidFill>
                <a:latin typeface="Microsoft YaHei" panose="020B0503020204020204" pitchFamily="34" charset="-122"/>
                <a:ea typeface="Microsoft YaHei" panose="020B0503020204020204" pitchFamily="34" charset="-122"/>
              </a:rPr>
              <a:t>他们说：摩西许人写了休书便可以休妻</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5 </a:t>
            </a:r>
            <a:r>
              <a:rPr lang="zh-CN" altLang="en-US" sz="2200" b="1" dirty="0">
                <a:solidFill>
                  <a:schemeClr val="bg1"/>
                </a:solidFill>
                <a:latin typeface="Microsoft YaHei" panose="020B0503020204020204" pitchFamily="34" charset="-122"/>
                <a:ea typeface="Microsoft YaHei" panose="020B0503020204020204" pitchFamily="34" charset="-122"/>
              </a:rPr>
              <a:t>耶稣说：摩西因为你们的心硬，所以写这条例给你们</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zh-CN" altLang="en-US" sz="2200" b="1" dirty="0">
              <a:solidFill>
                <a:schemeClr val="bg1"/>
              </a:solidFill>
              <a:latin typeface="Microsoft YaHei" panose="020B0503020204020204" pitchFamily="34" charset="-122"/>
              <a:ea typeface="Microsoft YaHei" panose="020B0503020204020204" pitchFamily="34" charset="-122"/>
            </a:endParaRPr>
          </a:p>
        </p:txBody>
      </p:sp>
      <p:cxnSp>
        <p:nvCxnSpPr>
          <p:cNvPr id="8" name="Straight Connector 7"/>
          <p:cNvCxnSpPr/>
          <p:nvPr/>
        </p:nvCxnSpPr>
        <p:spPr>
          <a:xfrm>
            <a:off x="76200" y="723900"/>
            <a:ext cx="9036205" cy="0"/>
          </a:xfrm>
          <a:prstGeom prst="line">
            <a:avLst/>
          </a:prstGeom>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4917332" y="822185"/>
            <a:ext cx="4142362" cy="467820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1900" dirty="0">
                <a:solidFill>
                  <a:schemeClr val="bg1"/>
                </a:solidFill>
                <a:latin typeface="Microsoft YaHei" panose="020B0503020204020204" pitchFamily="34" charset="-122"/>
                <a:ea typeface="Microsoft YaHei" panose="020B0503020204020204" pitchFamily="34" charset="-122"/>
              </a:rPr>
              <a:t>申</a:t>
            </a:r>
            <a:r>
              <a:rPr lang="en-US" altLang="zh-CN" sz="1900" dirty="0">
                <a:solidFill>
                  <a:schemeClr val="bg1"/>
                </a:solidFill>
                <a:latin typeface="Microsoft YaHei" panose="020B0503020204020204" pitchFamily="34" charset="-122"/>
                <a:ea typeface="Microsoft YaHei" panose="020B0503020204020204" pitchFamily="34" charset="-122"/>
              </a:rPr>
              <a:t>24:1 </a:t>
            </a:r>
            <a:r>
              <a:rPr lang="zh-CN" altLang="en-US" sz="1900" dirty="0">
                <a:solidFill>
                  <a:schemeClr val="bg1"/>
                </a:solidFill>
                <a:latin typeface="Microsoft YaHei" panose="020B0503020204020204" pitchFamily="34" charset="-122"/>
                <a:ea typeface="Microsoft YaHei" panose="020B0503020204020204" pitchFamily="34" charset="-122"/>
              </a:rPr>
              <a:t>人若娶妻以后，</a:t>
            </a:r>
            <a:r>
              <a:rPr lang="zh-CN" altLang="en-US" sz="1900" dirty="0" smtClean="0">
                <a:solidFill>
                  <a:schemeClr val="bg1"/>
                </a:solidFill>
                <a:latin typeface="Microsoft YaHei" panose="020B0503020204020204" pitchFamily="34" charset="-122"/>
                <a:ea typeface="Microsoft YaHei" panose="020B0503020204020204" pitchFamily="34" charset="-122"/>
              </a:rPr>
              <a:t>见她有</a:t>
            </a:r>
            <a:r>
              <a:rPr lang="zh-CN" altLang="en-US" sz="1900" dirty="0">
                <a:solidFill>
                  <a:schemeClr val="bg1"/>
                </a:solidFill>
                <a:latin typeface="Microsoft YaHei" panose="020B0503020204020204" pitchFamily="34" charset="-122"/>
                <a:ea typeface="Microsoft YaHei" panose="020B0503020204020204" pitchFamily="34" charset="-122"/>
              </a:rPr>
              <a:t>甚么不合理的事，不喜悦她，就可以写休书交在她手中，打发她离开夫家</a:t>
            </a:r>
            <a:r>
              <a:rPr lang="zh-CN" altLang="en-US" sz="1900" dirty="0" smtClean="0">
                <a:solidFill>
                  <a:schemeClr val="bg1"/>
                </a:solidFill>
                <a:latin typeface="Microsoft YaHei" panose="020B0503020204020204" pitchFamily="34" charset="-122"/>
                <a:ea typeface="Microsoft YaHei" panose="020B0503020204020204" pitchFamily="34" charset="-122"/>
              </a:rPr>
              <a:t>。</a:t>
            </a:r>
            <a:r>
              <a:rPr lang="en-US" sz="1900" dirty="0" smtClean="0">
                <a:solidFill>
                  <a:schemeClr val="bg1"/>
                </a:solidFill>
                <a:ea typeface="Microsoft YaHei" panose="020B0503020204020204" pitchFamily="34" charset="-122"/>
              </a:rPr>
              <a:t>When </a:t>
            </a:r>
            <a:r>
              <a:rPr lang="en-US" sz="1900" dirty="0">
                <a:solidFill>
                  <a:schemeClr val="bg1"/>
                </a:solidFill>
                <a:ea typeface="Microsoft YaHei" panose="020B0503020204020204" pitchFamily="34" charset="-122"/>
              </a:rPr>
              <a:t>a man takes a wife and marries her, and it happens that she finds no favor in his eyes because he has found some uncleanness in her, and he writes her a certificate of divorce, puts it in her hand, and sends her out of his </a:t>
            </a:r>
            <a:r>
              <a:rPr lang="en-US" sz="1900" dirty="0" smtClean="0">
                <a:solidFill>
                  <a:schemeClr val="bg1"/>
                </a:solidFill>
                <a:ea typeface="Microsoft YaHei" panose="020B0503020204020204" pitchFamily="34" charset="-122"/>
              </a:rPr>
              <a:t>house,</a:t>
            </a:r>
            <a:r>
              <a:rPr lang="en-US" dirty="0" smtClean="0">
                <a:solidFill>
                  <a:schemeClr val="bg1"/>
                </a:solidFill>
                <a:latin typeface="Microsoft YaHei" panose="020B0503020204020204" pitchFamily="34" charset="-122"/>
                <a:ea typeface="Microsoft YaHei" panose="020B0503020204020204" pitchFamily="34" charset="-122"/>
              </a:rPr>
              <a:t>24:2 </a:t>
            </a:r>
            <a:r>
              <a:rPr lang="zh-CN" altLang="en-US" dirty="0">
                <a:solidFill>
                  <a:schemeClr val="bg1"/>
                </a:solidFill>
                <a:latin typeface="Microsoft YaHei" panose="020B0503020204020204" pitchFamily="34" charset="-122"/>
                <a:ea typeface="Microsoft YaHei" panose="020B0503020204020204" pitchFamily="34" charset="-122"/>
              </a:rPr>
              <a:t>妇人离开夫家以后，可以去嫁别人。 </a:t>
            </a:r>
            <a:r>
              <a:rPr lang="en-US" altLang="zh-CN" dirty="0">
                <a:solidFill>
                  <a:schemeClr val="bg1"/>
                </a:solidFill>
                <a:latin typeface="Microsoft YaHei" panose="020B0503020204020204" pitchFamily="34" charset="-122"/>
                <a:ea typeface="Microsoft YaHei" panose="020B0503020204020204" pitchFamily="34" charset="-122"/>
              </a:rPr>
              <a:t>24:3 </a:t>
            </a:r>
            <a:r>
              <a:rPr lang="zh-CN" altLang="en-US" dirty="0">
                <a:solidFill>
                  <a:schemeClr val="bg1"/>
                </a:solidFill>
                <a:latin typeface="Microsoft YaHei" panose="020B0503020204020204" pitchFamily="34" charset="-122"/>
                <a:ea typeface="Microsoft YaHei" panose="020B0503020204020204" pitchFamily="34" charset="-122"/>
              </a:rPr>
              <a:t>后夫若恨</a:t>
            </a:r>
            <a:r>
              <a:rPr lang="zh-CN" altLang="en-US" dirty="0" smtClean="0">
                <a:solidFill>
                  <a:schemeClr val="bg1"/>
                </a:solidFill>
                <a:latin typeface="Microsoft YaHei" panose="020B0503020204020204" pitchFamily="34" charset="-122"/>
                <a:ea typeface="Microsoft YaHei" panose="020B0503020204020204" pitchFamily="34" charset="-122"/>
              </a:rPr>
              <a:t>恶</a:t>
            </a:r>
            <a:r>
              <a:rPr lang="zh-CN" altLang="en-US" dirty="0">
                <a:solidFill>
                  <a:schemeClr val="bg1"/>
                </a:solidFill>
                <a:latin typeface="Microsoft YaHei" panose="020B0503020204020204" pitchFamily="34" charset="-122"/>
                <a:ea typeface="Microsoft YaHei" panose="020B0503020204020204" pitchFamily="34" charset="-122"/>
              </a:rPr>
              <a:t>她</a:t>
            </a:r>
            <a:r>
              <a:rPr lang="zh-CN" altLang="en-US" dirty="0" smtClean="0">
                <a:solidFill>
                  <a:schemeClr val="bg1"/>
                </a:solidFill>
                <a:latin typeface="Microsoft YaHei" panose="020B0503020204020204" pitchFamily="34" charset="-122"/>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写休书交</a:t>
            </a:r>
            <a:r>
              <a:rPr lang="zh-CN" altLang="en-US" dirty="0" smtClean="0">
                <a:solidFill>
                  <a:schemeClr val="bg1"/>
                </a:solidFill>
                <a:latin typeface="Microsoft YaHei" panose="020B0503020204020204" pitchFamily="34" charset="-122"/>
                <a:ea typeface="Microsoft YaHei" panose="020B0503020204020204" pitchFamily="34" charset="-122"/>
              </a:rPr>
              <a:t>在</a:t>
            </a:r>
            <a:r>
              <a:rPr lang="zh-CN" altLang="en-US" dirty="0">
                <a:solidFill>
                  <a:schemeClr val="bg1"/>
                </a:solidFill>
                <a:latin typeface="Microsoft YaHei" panose="020B0503020204020204" pitchFamily="34" charset="-122"/>
                <a:ea typeface="Microsoft YaHei" panose="020B0503020204020204" pitchFamily="34" charset="-122"/>
              </a:rPr>
              <a:t>她</a:t>
            </a:r>
            <a:r>
              <a:rPr lang="zh-CN" altLang="en-US" dirty="0" smtClean="0">
                <a:solidFill>
                  <a:schemeClr val="bg1"/>
                </a:solidFill>
                <a:latin typeface="Microsoft YaHei" panose="020B0503020204020204" pitchFamily="34" charset="-122"/>
                <a:ea typeface="Microsoft YaHei" panose="020B0503020204020204" pitchFamily="34" charset="-122"/>
              </a:rPr>
              <a:t>手</a:t>
            </a:r>
            <a:r>
              <a:rPr lang="zh-CN" altLang="en-US" dirty="0">
                <a:solidFill>
                  <a:schemeClr val="bg1"/>
                </a:solidFill>
                <a:latin typeface="Microsoft YaHei" panose="020B0503020204020204" pitchFamily="34" charset="-122"/>
                <a:ea typeface="Microsoft YaHei" panose="020B0503020204020204" pitchFamily="34" charset="-122"/>
              </a:rPr>
              <a:t>中，打</a:t>
            </a:r>
            <a:r>
              <a:rPr lang="zh-CN" altLang="en-US" dirty="0" smtClean="0">
                <a:solidFill>
                  <a:schemeClr val="bg1"/>
                </a:solidFill>
                <a:latin typeface="Microsoft YaHei" panose="020B0503020204020204" pitchFamily="34" charset="-122"/>
                <a:ea typeface="Microsoft YaHei" panose="020B0503020204020204" pitchFamily="34" charset="-122"/>
              </a:rPr>
              <a:t>发</a:t>
            </a:r>
            <a:r>
              <a:rPr lang="zh-CN" altLang="en-US" dirty="0">
                <a:solidFill>
                  <a:schemeClr val="bg1"/>
                </a:solidFill>
                <a:latin typeface="Microsoft YaHei" panose="020B0503020204020204" pitchFamily="34" charset="-122"/>
                <a:ea typeface="Microsoft YaHei" panose="020B0503020204020204" pitchFamily="34" charset="-122"/>
              </a:rPr>
              <a:t>她</a:t>
            </a:r>
            <a:r>
              <a:rPr lang="zh-CN" altLang="en-US" dirty="0" smtClean="0">
                <a:solidFill>
                  <a:schemeClr val="bg1"/>
                </a:solidFill>
                <a:latin typeface="Microsoft YaHei" panose="020B0503020204020204" pitchFamily="34" charset="-122"/>
                <a:ea typeface="Microsoft YaHei" panose="020B0503020204020204" pitchFamily="34" charset="-122"/>
              </a:rPr>
              <a:t>离</a:t>
            </a:r>
            <a:r>
              <a:rPr lang="zh-CN" altLang="en-US" dirty="0">
                <a:solidFill>
                  <a:schemeClr val="bg1"/>
                </a:solidFill>
                <a:latin typeface="Microsoft YaHei" panose="020B0503020204020204" pitchFamily="34" charset="-122"/>
                <a:ea typeface="Microsoft YaHei" panose="020B0503020204020204" pitchFamily="34" charset="-122"/>
              </a:rPr>
              <a:t>开夫家，或是</a:t>
            </a:r>
            <a:r>
              <a:rPr lang="zh-CN" altLang="en-US" dirty="0" smtClean="0">
                <a:solidFill>
                  <a:schemeClr val="bg1"/>
                </a:solidFill>
                <a:latin typeface="Microsoft YaHei" panose="020B0503020204020204" pitchFamily="34" charset="-122"/>
                <a:ea typeface="Microsoft YaHei" panose="020B0503020204020204" pitchFamily="34" charset="-122"/>
              </a:rPr>
              <a:t>娶</a:t>
            </a:r>
            <a:r>
              <a:rPr lang="zh-CN" altLang="en-US" dirty="0">
                <a:solidFill>
                  <a:schemeClr val="bg1"/>
                </a:solidFill>
                <a:latin typeface="Microsoft YaHei" panose="020B0503020204020204" pitchFamily="34" charset="-122"/>
                <a:ea typeface="Microsoft YaHei" panose="020B0503020204020204" pitchFamily="34" charset="-122"/>
              </a:rPr>
              <a:t>她</a:t>
            </a:r>
            <a:r>
              <a:rPr lang="zh-CN" altLang="en-US" dirty="0" smtClean="0">
                <a:solidFill>
                  <a:schemeClr val="bg1"/>
                </a:solidFill>
                <a:latin typeface="Microsoft YaHei" panose="020B0503020204020204" pitchFamily="34" charset="-122"/>
                <a:ea typeface="Microsoft YaHei" panose="020B0503020204020204" pitchFamily="34" charset="-122"/>
              </a:rPr>
              <a:t>为</a:t>
            </a:r>
            <a:r>
              <a:rPr lang="zh-CN" altLang="en-US" dirty="0">
                <a:solidFill>
                  <a:schemeClr val="bg1"/>
                </a:solidFill>
                <a:latin typeface="Microsoft YaHei" panose="020B0503020204020204" pitchFamily="34" charset="-122"/>
                <a:ea typeface="Microsoft YaHei" panose="020B0503020204020204" pitchFamily="34" charset="-122"/>
              </a:rPr>
              <a:t>妻的后夫死了， </a:t>
            </a:r>
            <a:r>
              <a:rPr lang="en-US" altLang="zh-CN" dirty="0">
                <a:solidFill>
                  <a:schemeClr val="bg1"/>
                </a:solidFill>
                <a:latin typeface="Microsoft YaHei" panose="020B0503020204020204" pitchFamily="34" charset="-122"/>
                <a:ea typeface="Microsoft YaHei" panose="020B0503020204020204" pitchFamily="34" charset="-122"/>
              </a:rPr>
              <a:t>24:4 </a:t>
            </a:r>
            <a:r>
              <a:rPr lang="zh-CN" altLang="en-US" dirty="0">
                <a:solidFill>
                  <a:schemeClr val="bg1"/>
                </a:solidFill>
                <a:latin typeface="Microsoft YaHei" panose="020B0503020204020204" pitchFamily="34" charset="-122"/>
                <a:ea typeface="Microsoft YaHei" panose="020B0503020204020204" pitchFamily="34" charset="-122"/>
              </a:rPr>
              <a:t>打</a:t>
            </a:r>
            <a:r>
              <a:rPr lang="zh-CN" altLang="en-US" dirty="0" smtClean="0">
                <a:solidFill>
                  <a:schemeClr val="bg1"/>
                </a:solidFill>
                <a:latin typeface="Microsoft YaHei" panose="020B0503020204020204" pitchFamily="34" charset="-122"/>
                <a:ea typeface="Microsoft YaHei" panose="020B0503020204020204" pitchFamily="34" charset="-122"/>
              </a:rPr>
              <a:t>发</a:t>
            </a:r>
            <a:r>
              <a:rPr lang="zh-CN" altLang="en-US" dirty="0">
                <a:solidFill>
                  <a:schemeClr val="bg1"/>
                </a:solidFill>
                <a:latin typeface="Microsoft YaHei" panose="020B0503020204020204" pitchFamily="34" charset="-122"/>
                <a:ea typeface="Microsoft YaHei" panose="020B0503020204020204" pitchFamily="34" charset="-122"/>
              </a:rPr>
              <a:t>她</a:t>
            </a:r>
            <a:r>
              <a:rPr lang="zh-CN" altLang="en-US" dirty="0" smtClean="0">
                <a:solidFill>
                  <a:schemeClr val="bg1"/>
                </a:solidFill>
                <a:latin typeface="Microsoft YaHei" panose="020B0503020204020204" pitchFamily="34" charset="-122"/>
                <a:ea typeface="Microsoft YaHei" panose="020B0503020204020204" pitchFamily="34" charset="-122"/>
              </a:rPr>
              <a:t>去</a:t>
            </a:r>
            <a:r>
              <a:rPr lang="zh-CN" altLang="en-US" dirty="0">
                <a:solidFill>
                  <a:schemeClr val="bg1"/>
                </a:solidFill>
                <a:latin typeface="Microsoft YaHei" panose="020B0503020204020204" pitchFamily="34" charset="-122"/>
                <a:ea typeface="Microsoft YaHei" panose="020B0503020204020204" pitchFamily="34" charset="-122"/>
              </a:rPr>
              <a:t>的前夫不可在妇人玷污之后再</a:t>
            </a:r>
            <a:r>
              <a:rPr lang="zh-CN" altLang="en-US" dirty="0" smtClean="0">
                <a:solidFill>
                  <a:schemeClr val="bg1"/>
                </a:solidFill>
                <a:latin typeface="Microsoft YaHei" panose="020B0503020204020204" pitchFamily="34" charset="-122"/>
                <a:ea typeface="Microsoft YaHei" panose="020B0503020204020204" pitchFamily="34" charset="-122"/>
              </a:rPr>
              <a:t>娶</a:t>
            </a:r>
            <a:r>
              <a:rPr lang="zh-CN" altLang="en-US" dirty="0">
                <a:solidFill>
                  <a:schemeClr val="bg1"/>
                </a:solidFill>
                <a:latin typeface="Microsoft YaHei" panose="020B0503020204020204" pitchFamily="34" charset="-122"/>
                <a:ea typeface="Microsoft YaHei" panose="020B0503020204020204" pitchFamily="34" charset="-122"/>
              </a:rPr>
              <a:t>她</a:t>
            </a:r>
            <a:r>
              <a:rPr lang="zh-CN" altLang="en-US" dirty="0" smtClean="0">
                <a:solidFill>
                  <a:schemeClr val="bg1"/>
                </a:solidFill>
                <a:latin typeface="Microsoft YaHei" panose="020B0503020204020204" pitchFamily="34" charset="-122"/>
                <a:ea typeface="Microsoft YaHei" panose="020B0503020204020204" pitchFamily="34" charset="-122"/>
              </a:rPr>
              <a:t>为</a:t>
            </a:r>
            <a:r>
              <a:rPr lang="zh-CN" altLang="en-US" dirty="0">
                <a:solidFill>
                  <a:schemeClr val="bg1"/>
                </a:solidFill>
                <a:latin typeface="Microsoft YaHei" panose="020B0503020204020204" pitchFamily="34" charset="-122"/>
                <a:ea typeface="Microsoft YaHei" panose="020B0503020204020204" pitchFamily="34" charset="-122"/>
              </a:rPr>
              <a:t>妻，因为这是耶和华所憎恶的；不可使耶和华</a:t>
            </a:r>
            <a:r>
              <a:rPr lang="en-US" altLang="zh-CN" dirty="0">
                <a:solidFill>
                  <a:schemeClr val="bg1"/>
                </a:solidFill>
                <a:ea typeface="Microsoft YaHei" panose="020B0503020204020204" pitchFamily="34" charset="-122"/>
              </a:rPr>
              <a:t>―</a:t>
            </a:r>
            <a:r>
              <a:rPr lang="zh-CN" altLang="en-US" dirty="0">
                <a:solidFill>
                  <a:schemeClr val="bg1"/>
                </a:solidFill>
                <a:latin typeface="Microsoft YaHei" panose="020B0503020204020204" pitchFamily="34" charset="-122"/>
                <a:ea typeface="Microsoft YaHei" panose="020B0503020204020204" pitchFamily="34" charset="-122"/>
              </a:rPr>
              <a:t>你　神所赐为业之地被玷污了。 </a:t>
            </a:r>
            <a:endParaRPr lang="zh-CN" altLang="en-US" sz="19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165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Box 17"/>
          <p:cNvSpPr txBox="1"/>
          <p:nvPr/>
        </p:nvSpPr>
        <p:spPr>
          <a:xfrm>
            <a:off x="2506785" y="38100"/>
            <a:ext cx="38940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dirty="0">
                <a:solidFill>
                  <a:prstClr val="black"/>
                </a:solidFill>
                <a:latin typeface="微软雅黑" panose="020B0503020204020204" pitchFamily="34" charset="-122"/>
                <a:ea typeface="微软雅黑" panose="020B0503020204020204" pitchFamily="34" charset="-122"/>
              </a:rPr>
              <a:t>马可福</a:t>
            </a:r>
            <a:r>
              <a:rPr lang="zh-CN" altLang="en-US" sz="4000" b="1" dirty="0" smtClean="0">
                <a:solidFill>
                  <a:prstClr val="black"/>
                </a:solidFill>
                <a:latin typeface="微软雅黑" panose="020B0503020204020204" pitchFamily="34" charset="-122"/>
                <a:ea typeface="微软雅黑" panose="020B0503020204020204" pitchFamily="34" charset="-122"/>
              </a:rPr>
              <a:t>音第</a:t>
            </a:r>
            <a:r>
              <a:rPr lang="en-US" altLang="zh-CN" sz="4000" b="1" dirty="0" smtClean="0">
                <a:solidFill>
                  <a:prstClr val="black"/>
                </a:solidFill>
                <a:latin typeface="微软雅黑" panose="020B0503020204020204" pitchFamily="34" charset="-122"/>
                <a:ea typeface="微软雅黑" panose="020B0503020204020204" pitchFamily="34" charset="-122"/>
              </a:rPr>
              <a:t>10</a:t>
            </a:r>
            <a:r>
              <a:rPr lang="zh-CN" altLang="en-US" sz="4000" b="1" dirty="0" smtClean="0">
                <a:solidFill>
                  <a:prstClr val="black"/>
                </a:solidFill>
                <a:latin typeface="微软雅黑" panose="020B0503020204020204" pitchFamily="34" charset="-122"/>
                <a:ea typeface="微软雅黑" panose="020B0503020204020204" pitchFamily="34" charset="-122"/>
              </a:rPr>
              <a:t>章</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4876801" cy="4616648"/>
          </a:xfrm>
          <a:prstGeom prst="rect">
            <a:avLst/>
          </a:prstGeom>
        </p:spPr>
        <p:txBody>
          <a:bodyPr wrap="square">
            <a:spAutoFit/>
          </a:bodyPr>
          <a:lstStyle/>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6 </a:t>
            </a:r>
            <a:r>
              <a:rPr lang="zh-CN" altLang="en-US" sz="2200" b="1" dirty="0">
                <a:solidFill>
                  <a:schemeClr val="bg1"/>
                </a:solidFill>
                <a:latin typeface="Microsoft YaHei" panose="020B0503020204020204" pitchFamily="34" charset="-122"/>
                <a:ea typeface="Microsoft YaHei" panose="020B0503020204020204" pitchFamily="34" charset="-122"/>
              </a:rPr>
              <a:t>但从起初创造的时候，神造人是造男造女</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7 </a:t>
            </a:r>
            <a:r>
              <a:rPr lang="zh-CN" altLang="en-US" sz="2200" b="1" dirty="0">
                <a:solidFill>
                  <a:schemeClr val="bg1"/>
                </a:solidFill>
                <a:latin typeface="Microsoft YaHei" panose="020B0503020204020204" pitchFamily="34" charset="-122"/>
                <a:ea typeface="Microsoft YaHei" panose="020B0503020204020204" pitchFamily="34" charset="-122"/>
              </a:rPr>
              <a:t>因此，人要离开父母，与妻子连合，二人成为一体</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8 </a:t>
            </a:r>
            <a:r>
              <a:rPr lang="zh-CN" altLang="en-US" sz="2200" b="1" dirty="0">
                <a:solidFill>
                  <a:schemeClr val="bg1"/>
                </a:solidFill>
                <a:latin typeface="Microsoft YaHei" panose="020B0503020204020204" pitchFamily="34" charset="-122"/>
                <a:ea typeface="Microsoft YaHei" panose="020B0503020204020204" pitchFamily="34" charset="-122"/>
              </a:rPr>
              <a:t>既然如此，夫妻不再是两个人，乃是一体的了</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9 </a:t>
            </a:r>
            <a:r>
              <a:rPr lang="zh-CN" altLang="en-US" sz="2200" b="1" dirty="0">
                <a:solidFill>
                  <a:schemeClr val="bg1"/>
                </a:solidFill>
                <a:latin typeface="Microsoft YaHei" panose="020B0503020204020204" pitchFamily="34" charset="-122"/>
                <a:ea typeface="Microsoft YaHei" panose="020B0503020204020204" pitchFamily="34" charset="-122"/>
              </a:rPr>
              <a:t>所以神配合的，人不可分开</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10 </a:t>
            </a:r>
            <a:r>
              <a:rPr lang="zh-CN" altLang="en-US" sz="2200" b="1" dirty="0">
                <a:solidFill>
                  <a:schemeClr val="bg1"/>
                </a:solidFill>
                <a:latin typeface="Microsoft YaHei" panose="020B0503020204020204" pitchFamily="34" charset="-122"/>
                <a:ea typeface="Microsoft YaHei" panose="020B0503020204020204" pitchFamily="34" charset="-122"/>
              </a:rPr>
              <a:t>到了屋里，门徒就问他这事</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rgbClr val="C00000"/>
                </a:solidFill>
                <a:latin typeface="Microsoft YaHei" panose="020B0503020204020204" pitchFamily="34" charset="-122"/>
                <a:ea typeface="Microsoft YaHei" panose="020B0503020204020204" pitchFamily="34" charset="-122"/>
              </a:rPr>
              <a:t>11 </a:t>
            </a:r>
            <a:r>
              <a:rPr lang="zh-CN" altLang="en-US" sz="2200" b="1" dirty="0">
                <a:solidFill>
                  <a:srgbClr val="C00000"/>
                </a:solidFill>
                <a:latin typeface="Microsoft YaHei" panose="020B0503020204020204" pitchFamily="34" charset="-122"/>
                <a:ea typeface="Microsoft YaHei" panose="020B0503020204020204" pitchFamily="34" charset="-122"/>
              </a:rPr>
              <a:t>耶稣对他们说：凡休妻另娶的，就是犯姦淫，辜负他的妻子</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lang="en-US" altLang="zh-CN" sz="2200" b="1" dirty="0" smtClean="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rgbClr val="C00000"/>
                </a:solidFill>
                <a:latin typeface="Microsoft YaHei" panose="020B0503020204020204" pitchFamily="34" charset="-122"/>
                <a:ea typeface="Microsoft YaHei" panose="020B0503020204020204" pitchFamily="34" charset="-122"/>
              </a:rPr>
              <a:t>12 </a:t>
            </a:r>
            <a:r>
              <a:rPr lang="zh-CN" altLang="en-US" sz="2200" b="1" dirty="0">
                <a:solidFill>
                  <a:srgbClr val="C00000"/>
                </a:solidFill>
                <a:latin typeface="Microsoft YaHei" panose="020B0503020204020204" pitchFamily="34" charset="-122"/>
                <a:ea typeface="Microsoft YaHei" panose="020B0503020204020204" pitchFamily="34" charset="-122"/>
              </a:rPr>
              <a:t>妻子若离弃丈夫另嫁，也是犯姦淫了</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lang="zh-CN" altLang="en-US" sz="2200" b="1" dirty="0">
              <a:solidFill>
                <a:srgbClr val="C00000"/>
              </a:solidFill>
              <a:latin typeface="Microsoft YaHei" panose="020B0503020204020204" pitchFamily="34" charset="-122"/>
              <a:ea typeface="Microsoft YaHei" panose="020B0503020204020204" pitchFamily="34" charset="-122"/>
            </a:endParaRPr>
          </a:p>
        </p:txBody>
      </p:sp>
      <p:cxnSp>
        <p:nvCxnSpPr>
          <p:cNvPr id="8" name="Straight Connector 7"/>
          <p:cNvCxnSpPr/>
          <p:nvPr/>
        </p:nvCxnSpPr>
        <p:spPr>
          <a:xfrm>
            <a:off x="76200" y="723900"/>
            <a:ext cx="9036205" cy="0"/>
          </a:xfrm>
          <a:prstGeom prst="line">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4876800" y="800100"/>
            <a:ext cx="4142362"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000" dirty="0">
                <a:solidFill>
                  <a:schemeClr val="bg1"/>
                </a:solidFill>
                <a:latin typeface="Microsoft YaHei" panose="020B0503020204020204" pitchFamily="34" charset="-122"/>
                <a:ea typeface="Microsoft YaHei" panose="020B0503020204020204" pitchFamily="34" charset="-122"/>
              </a:rPr>
              <a:t>太</a:t>
            </a:r>
            <a:r>
              <a:rPr lang="en-US" altLang="zh-CN" sz="2000" dirty="0">
                <a:solidFill>
                  <a:schemeClr val="bg1"/>
                </a:solidFill>
                <a:latin typeface="Microsoft YaHei" panose="020B0503020204020204" pitchFamily="34" charset="-122"/>
                <a:ea typeface="Microsoft YaHei" panose="020B0503020204020204" pitchFamily="34" charset="-122"/>
              </a:rPr>
              <a:t>5:27 </a:t>
            </a:r>
            <a:r>
              <a:rPr lang="zh-CN" altLang="en-US" sz="2000" dirty="0">
                <a:solidFill>
                  <a:schemeClr val="bg1"/>
                </a:solidFill>
                <a:latin typeface="Microsoft YaHei" panose="020B0503020204020204" pitchFamily="34" charset="-122"/>
                <a:ea typeface="Microsoft YaHei" panose="020B0503020204020204" pitchFamily="34" charset="-122"/>
              </a:rPr>
              <a:t>你们听见有话说：不可姦淫。 </a:t>
            </a:r>
            <a:r>
              <a:rPr lang="en-US" altLang="zh-CN" sz="2000" dirty="0">
                <a:solidFill>
                  <a:schemeClr val="bg1"/>
                </a:solidFill>
                <a:latin typeface="Microsoft YaHei" panose="020B0503020204020204" pitchFamily="34" charset="-122"/>
                <a:ea typeface="Microsoft YaHei" panose="020B0503020204020204" pitchFamily="34" charset="-122"/>
              </a:rPr>
              <a:t>5:28 </a:t>
            </a:r>
            <a:r>
              <a:rPr lang="zh-CN" altLang="en-US" sz="2000" b="1" dirty="0">
                <a:solidFill>
                  <a:srgbClr val="C00000"/>
                </a:solidFill>
                <a:latin typeface="Microsoft YaHei" panose="020B0503020204020204" pitchFamily="34" charset="-122"/>
                <a:ea typeface="Microsoft YaHei" panose="020B0503020204020204" pitchFamily="34" charset="-122"/>
              </a:rPr>
              <a:t>只是我告诉你们，凡看见妇女就动淫念（</a:t>
            </a:r>
            <a:r>
              <a:rPr lang="en-US" altLang="zh-CN" sz="2000" b="1" dirty="0" err="1">
                <a:solidFill>
                  <a:srgbClr val="C00000"/>
                </a:solidFill>
                <a:ea typeface="Microsoft YaHei" panose="020B0503020204020204" pitchFamily="34" charset="-122"/>
              </a:rPr>
              <a:t>epithumeo</a:t>
            </a:r>
            <a:r>
              <a:rPr lang="en-US" altLang="zh-CN" sz="2000" b="1" dirty="0">
                <a:solidFill>
                  <a:srgbClr val="C00000"/>
                </a:solidFill>
                <a:ea typeface="Microsoft YaHei" panose="020B0503020204020204" pitchFamily="34" charset="-122"/>
              </a:rPr>
              <a:t>: to set the heart upon, i.e. long for</a:t>
            </a:r>
            <a:r>
              <a:rPr lang="zh-CN" altLang="en-US" sz="2000" b="1" dirty="0">
                <a:solidFill>
                  <a:srgbClr val="C00000"/>
                </a:solidFill>
                <a:latin typeface="Microsoft YaHei" panose="020B0503020204020204" pitchFamily="34" charset="-122"/>
                <a:ea typeface="Microsoft YaHei" panose="020B0503020204020204" pitchFamily="34" charset="-122"/>
              </a:rPr>
              <a:t>）的，这人心里已经与他犯姦淫了。 </a:t>
            </a:r>
            <a:r>
              <a:rPr lang="en-US" altLang="zh-CN" sz="2000" dirty="0">
                <a:solidFill>
                  <a:schemeClr val="bg1"/>
                </a:solidFill>
                <a:ea typeface="Microsoft YaHei" panose="020B0503020204020204" pitchFamily="34" charset="-122"/>
              </a:rPr>
              <a:t>5:27 “You have heard that it was said to those of old, ‘You shall not commit adultery.’ 5:28 “But I say to you that whoever looks at a woman to lust for her has already committed adultery with her in his heart. </a:t>
            </a:r>
            <a:endParaRPr lang="zh-CN" altLang="en-US" sz="2000" dirty="0">
              <a:solidFill>
                <a:schemeClr val="bg1"/>
              </a:solidFill>
              <a:ea typeface="Microsoft YaHei" panose="020B0503020204020204" pitchFamily="34" charset="-122"/>
            </a:endParaRPr>
          </a:p>
        </p:txBody>
      </p:sp>
    </p:spTree>
    <p:extLst>
      <p:ext uri="{BB962C8B-B14F-4D97-AF65-F5344CB8AC3E}">
        <p14:creationId xmlns:p14="http://schemas.microsoft.com/office/powerpoint/2010/main" val="38499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Box 17"/>
          <p:cNvSpPr txBox="1"/>
          <p:nvPr/>
        </p:nvSpPr>
        <p:spPr>
          <a:xfrm>
            <a:off x="2506785" y="38100"/>
            <a:ext cx="38940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dirty="0">
                <a:solidFill>
                  <a:prstClr val="black"/>
                </a:solidFill>
                <a:latin typeface="微软雅黑" panose="020B0503020204020204" pitchFamily="34" charset="-122"/>
                <a:ea typeface="微软雅黑" panose="020B0503020204020204" pitchFamily="34" charset="-122"/>
              </a:rPr>
              <a:t>马可福</a:t>
            </a:r>
            <a:r>
              <a:rPr lang="zh-CN" altLang="en-US" sz="4000" b="1" dirty="0" smtClean="0">
                <a:solidFill>
                  <a:prstClr val="black"/>
                </a:solidFill>
                <a:latin typeface="微软雅黑" panose="020B0503020204020204" pitchFamily="34" charset="-122"/>
                <a:ea typeface="微软雅黑" panose="020B0503020204020204" pitchFamily="34" charset="-122"/>
              </a:rPr>
              <a:t>音第</a:t>
            </a:r>
            <a:r>
              <a:rPr lang="en-US" altLang="zh-CN" sz="4000" b="1" dirty="0" smtClean="0">
                <a:solidFill>
                  <a:prstClr val="black"/>
                </a:solidFill>
                <a:latin typeface="微软雅黑" panose="020B0503020204020204" pitchFamily="34" charset="-122"/>
                <a:ea typeface="微软雅黑" panose="020B0503020204020204" pitchFamily="34" charset="-122"/>
              </a:rPr>
              <a:t>10</a:t>
            </a:r>
            <a:r>
              <a:rPr lang="zh-CN" altLang="en-US" sz="4000" b="1" dirty="0" smtClean="0">
                <a:solidFill>
                  <a:prstClr val="black"/>
                </a:solidFill>
                <a:latin typeface="微软雅黑" panose="020B0503020204020204" pitchFamily="34" charset="-122"/>
                <a:ea typeface="微软雅黑" panose="020B0503020204020204" pitchFamily="34" charset="-122"/>
              </a:rPr>
              <a:t>章</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4876801" cy="4616648"/>
          </a:xfrm>
          <a:prstGeom prst="rect">
            <a:avLst/>
          </a:prstGeom>
        </p:spPr>
        <p:txBody>
          <a:bodyPr wrap="square">
            <a:spAutoFit/>
          </a:bodyPr>
          <a:lstStyle/>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6 </a:t>
            </a:r>
            <a:r>
              <a:rPr lang="zh-CN" altLang="en-US" sz="2200" b="1" dirty="0">
                <a:solidFill>
                  <a:schemeClr val="bg1"/>
                </a:solidFill>
                <a:latin typeface="Microsoft YaHei" panose="020B0503020204020204" pitchFamily="34" charset="-122"/>
                <a:ea typeface="Microsoft YaHei" panose="020B0503020204020204" pitchFamily="34" charset="-122"/>
              </a:rPr>
              <a:t>但从起初创造的时候，神造人是造男造女</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7 </a:t>
            </a:r>
            <a:r>
              <a:rPr lang="zh-CN" altLang="en-US" sz="2200" b="1" dirty="0">
                <a:solidFill>
                  <a:schemeClr val="bg1"/>
                </a:solidFill>
                <a:latin typeface="Microsoft YaHei" panose="020B0503020204020204" pitchFamily="34" charset="-122"/>
                <a:ea typeface="Microsoft YaHei" panose="020B0503020204020204" pitchFamily="34" charset="-122"/>
              </a:rPr>
              <a:t>因此，人要离开父母，与妻子连合，二人成为一体</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8 </a:t>
            </a:r>
            <a:r>
              <a:rPr lang="zh-CN" altLang="en-US" sz="2200" b="1" dirty="0">
                <a:solidFill>
                  <a:schemeClr val="bg1"/>
                </a:solidFill>
                <a:latin typeface="Microsoft YaHei" panose="020B0503020204020204" pitchFamily="34" charset="-122"/>
                <a:ea typeface="Microsoft YaHei" panose="020B0503020204020204" pitchFamily="34" charset="-122"/>
              </a:rPr>
              <a:t>既然如此，夫妻不再是两个人，乃是一体的了</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9 </a:t>
            </a:r>
            <a:r>
              <a:rPr lang="zh-CN" altLang="en-US" sz="2200" b="1" dirty="0">
                <a:solidFill>
                  <a:schemeClr val="bg1"/>
                </a:solidFill>
                <a:latin typeface="Microsoft YaHei" panose="020B0503020204020204" pitchFamily="34" charset="-122"/>
                <a:ea typeface="Microsoft YaHei" panose="020B0503020204020204" pitchFamily="34" charset="-122"/>
              </a:rPr>
              <a:t>所以神配合的，人不可分开</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chemeClr val="bg1"/>
                </a:solidFill>
                <a:latin typeface="Microsoft YaHei" panose="020B0503020204020204" pitchFamily="34" charset="-122"/>
                <a:ea typeface="Microsoft YaHei" panose="020B0503020204020204" pitchFamily="34" charset="-122"/>
              </a:rPr>
              <a:t>10 </a:t>
            </a:r>
            <a:r>
              <a:rPr lang="zh-CN" altLang="en-US" sz="2200" b="1" dirty="0">
                <a:solidFill>
                  <a:schemeClr val="bg1"/>
                </a:solidFill>
                <a:latin typeface="Microsoft YaHei" panose="020B0503020204020204" pitchFamily="34" charset="-122"/>
                <a:ea typeface="Microsoft YaHei" panose="020B0503020204020204" pitchFamily="34" charset="-122"/>
              </a:rPr>
              <a:t>到了屋里，门徒就问他这事</a:t>
            </a:r>
            <a:r>
              <a:rPr lang="zh-CN" altLang="en-US" sz="2200" b="1" dirty="0" smtClean="0">
                <a:solidFill>
                  <a:schemeClr val="bg1"/>
                </a:solidFill>
                <a:latin typeface="Microsoft YaHei" panose="020B0503020204020204" pitchFamily="34" charset="-122"/>
                <a:ea typeface="Microsoft YaHei" panose="020B0503020204020204" pitchFamily="34" charset="-122"/>
              </a:rPr>
              <a:t>。</a:t>
            </a:r>
            <a:endParaRPr lang="en-US" altLang="zh-CN" sz="2200" b="1" dirty="0" smtClean="0">
              <a:solidFill>
                <a:schemeClr val="bg1"/>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rgbClr val="C00000"/>
                </a:solidFill>
                <a:latin typeface="Microsoft YaHei" panose="020B0503020204020204" pitchFamily="34" charset="-122"/>
                <a:ea typeface="Microsoft YaHei" panose="020B0503020204020204" pitchFamily="34" charset="-122"/>
              </a:rPr>
              <a:t>11 </a:t>
            </a:r>
            <a:r>
              <a:rPr lang="zh-CN" altLang="en-US" sz="2200" b="1" dirty="0">
                <a:solidFill>
                  <a:srgbClr val="C00000"/>
                </a:solidFill>
                <a:latin typeface="Microsoft YaHei" panose="020B0503020204020204" pitchFamily="34" charset="-122"/>
                <a:ea typeface="Microsoft YaHei" panose="020B0503020204020204" pitchFamily="34" charset="-122"/>
              </a:rPr>
              <a:t>耶稣对他们说：凡休妻另娶的，就是犯姦淫，辜负他的妻子</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lang="en-US" altLang="zh-CN" sz="2200" b="1" dirty="0" smtClean="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smtClean="0">
                <a:solidFill>
                  <a:srgbClr val="C00000"/>
                </a:solidFill>
                <a:latin typeface="Microsoft YaHei" panose="020B0503020204020204" pitchFamily="34" charset="-122"/>
                <a:ea typeface="Microsoft YaHei" panose="020B0503020204020204" pitchFamily="34" charset="-122"/>
              </a:rPr>
              <a:t>12 </a:t>
            </a:r>
            <a:r>
              <a:rPr lang="zh-CN" altLang="en-US" sz="2200" b="1" dirty="0">
                <a:solidFill>
                  <a:srgbClr val="C00000"/>
                </a:solidFill>
                <a:latin typeface="Microsoft YaHei" panose="020B0503020204020204" pitchFamily="34" charset="-122"/>
                <a:ea typeface="Microsoft YaHei" panose="020B0503020204020204" pitchFamily="34" charset="-122"/>
              </a:rPr>
              <a:t>妻子若离弃丈夫另嫁，也是犯姦淫了</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lang="zh-CN" altLang="en-US" sz="2200" b="1" dirty="0">
              <a:solidFill>
                <a:srgbClr val="C00000"/>
              </a:solidFill>
              <a:latin typeface="Microsoft YaHei" panose="020B0503020204020204" pitchFamily="34" charset="-122"/>
              <a:ea typeface="Microsoft YaHei" panose="020B0503020204020204" pitchFamily="34" charset="-122"/>
            </a:endParaRPr>
          </a:p>
        </p:txBody>
      </p:sp>
      <p:cxnSp>
        <p:nvCxnSpPr>
          <p:cNvPr id="8" name="Straight Connector 7"/>
          <p:cNvCxnSpPr/>
          <p:nvPr/>
        </p:nvCxnSpPr>
        <p:spPr>
          <a:xfrm>
            <a:off x="76200" y="723900"/>
            <a:ext cx="9036205" cy="0"/>
          </a:xfrm>
          <a:prstGeom prst="line">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4876800" y="800100"/>
            <a:ext cx="4142362" cy="480131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dirty="0">
                <a:solidFill>
                  <a:schemeClr val="bg1"/>
                </a:solidFill>
                <a:latin typeface="Microsoft YaHei" panose="020B0503020204020204" pitchFamily="34" charset="-122"/>
                <a:ea typeface="Microsoft YaHei" panose="020B0503020204020204" pitchFamily="34" charset="-122"/>
              </a:rPr>
              <a:t>林前</a:t>
            </a:r>
            <a:r>
              <a:rPr lang="en-US" altLang="zh-CN" dirty="0">
                <a:solidFill>
                  <a:schemeClr val="bg1"/>
                </a:solidFill>
                <a:latin typeface="Microsoft YaHei" panose="020B0503020204020204" pitchFamily="34" charset="-122"/>
                <a:ea typeface="Microsoft YaHei" panose="020B0503020204020204" pitchFamily="34" charset="-122"/>
              </a:rPr>
              <a:t>7:10 </a:t>
            </a:r>
            <a:r>
              <a:rPr lang="zh-CN" altLang="en-US" dirty="0">
                <a:solidFill>
                  <a:schemeClr val="bg1"/>
                </a:solidFill>
                <a:latin typeface="Microsoft YaHei" panose="020B0503020204020204" pitchFamily="34" charset="-122"/>
                <a:ea typeface="Microsoft YaHei" panose="020B0503020204020204" pitchFamily="34" charset="-122"/>
              </a:rPr>
              <a:t>至于那已经嫁娶的，我吩咐他们；其实不是我吩咐，乃是主吩咐说：妻子不可离开丈夫， </a:t>
            </a:r>
            <a:r>
              <a:rPr lang="en-US" altLang="zh-CN" dirty="0">
                <a:solidFill>
                  <a:schemeClr val="bg1"/>
                </a:solidFill>
                <a:latin typeface="Microsoft YaHei" panose="020B0503020204020204" pitchFamily="34" charset="-122"/>
                <a:ea typeface="Microsoft YaHei" panose="020B0503020204020204" pitchFamily="34" charset="-122"/>
              </a:rPr>
              <a:t>7:11 </a:t>
            </a:r>
            <a:r>
              <a:rPr lang="zh-CN" altLang="en-US" dirty="0">
                <a:solidFill>
                  <a:schemeClr val="bg1"/>
                </a:solidFill>
                <a:latin typeface="Microsoft YaHei" panose="020B0503020204020204" pitchFamily="34" charset="-122"/>
                <a:ea typeface="Microsoft YaHei" panose="020B0503020204020204" pitchFamily="34" charset="-122"/>
              </a:rPr>
              <a:t>若是离开了，不可再嫁，或是仍同丈夫和好。丈夫也不可离弃妻子。 </a:t>
            </a:r>
            <a:r>
              <a:rPr lang="en-US" altLang="zh-CN" dirty="0">
                <a:solidFill>
                  <a:schemeClr val="bg1"/>
                </a:solidFill>
                <a:latin typeface="Microsoft YaHei" panose="020B0503020204020204" pitchFamily="34" charset="-122"/>
                <a:ea typeface="Microsoft YaHei" panose="020B0503020204020204" pitchFamily="34" charset="-122"/>
              </a:rPr>
              <a:t>7:12 </a:t>
            </a:r>
            <a:r>
              <a:rPr lang="zh-CN" altLang="en-US" dirty="0">
                <a:solidFill>
                  <a:schemeClr val="bg1"/>
                </a:solidFill>
                <a:latin typeface="Microsoft YaHei" panose="020B0503020204020204" pitchFamily="34" charset="-122"/>
                <a:ea typeface="Microsoft YaHei" panose="020B0503020204020204" pitchFamily="34" charset="-122"/>
              </a:rPr>
              <a:t>我对其余的人说，不是主说，：倘若某弟兄有不信的妻子，妻子也情愿和他同住，他就不要离弃妻子。 </a:t>
            </a:r>
            <a:r>
              <a:rPr lang="en-US" altLang="zh-CN" dirty="0">
                <a:solidFill>
                  <a:schemeClr val="bg1"/>
                </a:solidFill>
                <a:latin typeface="Microsoft YaHei" panose="020B0503020204020204" pitchFamily="34" charset="-122"/>
                <a:ea typeface="Microsoft YaHei" panose="020B0503020204020204" pitchFamily="34" charset="-122"/>
              </a:rPr>
              <a:t>7:13 </a:t>
            </a:r>
            <a:r>
              <a:rPr lang="zh-CN" altLang="en-US" dirty="0">
                <a:solidFill>
                  <a:schemeClr val="bg1"/>
                </a:solidFill>
                <a:latin typeface="Microsoft YaHei" panose="020B0503020204020204" pitchFamily="34" charset="-122"/>
                <a:ea typeface="Microsoft YaHei" panose="020B0503020204020204" pitchFamily="34" charset="-122"/>
              </a:rPr>
              <a:t>妻子有不信的丈夫，丈夫也情愿和他同住，他就不要离弃丈夫</a:t>
            </a:r>
            <a:r>
              <a:rPr lang="zh-CN" altLang="en-US" dirty="0" smtClean="0">
                <a:solidFill>
                  <a:schemeClr val="bg1"/>
                </a:solidFill>
                <a:latin typeface="Microsoft YaHei" panose="020B0503020204020204" pitchFamily="34" charset="-122"/>
                <a:ea typeface="Microsoft YaHei" panose="020B0503020204020204" pitchFamily="34" charset="-122"/>
              </a:rPr>
              <a:t>。</a:t>
            </a:r>
            <a:r>
              <a:rPr lang="en-US" altLang="zh-CN" dirty="0">
                <a:solidFill>
                  <a:schemeClr val="bg1"/>
                </a:solidFill>
                <a:latin typeface="Microsoft YaHei" panose="020B0503020204020204" pitchFamily="34" charset="-122"/>
                <a:ea typeface="Microsoft YaHei" panose="020B0503020204020204" pitchFamily="34" charset="-122"/>
              </a:rPr>
              <a:t>7:14 </a:t>
            </a:r>
            <a:r>
              <a:rPr lang="zh-CN" altLang="en-US" dirty="0">
                <a:solidFill>
                  <a:schemeClr val="bg1"/>
                </a:solidFill>
                <a:latin typeface="Microsoft YaHei" panose="020B0503020204020204" pitchFamily="34" charset="-122"/>
                <a:ea typeface="Microsoft YaHei" panose="020B0503020204020204" pitchFamily="34" charset="-122"/>
              </a:rPr>
              <a:t>因为不信的丈夫就因着妻子成了圣洁，并且不信的妻子就因着丈夫（原文是弟兄）成了圣洁；不然，你们的儿女就不洁净，但如今他们是圣洁的了。 </a:t>
            </a:r>
            <a:r>
              <a:rPr lang="en-US" altLang="zh-CN" dirty="0">
                <a:solidFill>
                  <a:schemeClr val="bg1"/>
                </a:solidFill>
                <a:latin typeface="Microsoft YaHei" panose="020B0503020204020204" pitchFamily="34" charset="-122"/>
                <a:ea typeface="Microsoft YaHei" panose="020B0503020204020204" pitchFamily="34" charset="-122"/>
              </a:rPr>
              <a:t>7:15 </a:t>
            </a:r>
            <a:r>
              <a:rPr lang="zh-CN" altLang="en-US" b="1" dirty="0">
                <a:solidFill>
                  <a:srgbClr val="C00000"/>
                </a:solidFill>
                <a:latin typeface="Microsoft YaHei" panose="020B0503020204020204" pitchFamily="34" charset="-122"/>
                <a:ea typeface="Microsoft YaHei" panose="020B0503020204020204" pitchFamily="34" charset="-122"/>
              </a:rPr>
              <a:t>倘若那不信的人要离去，就由他离去罢！无论是弟兄，是姊妹，遇着这样的事都不必拘束。</a:t>
            </a:r>
            <a:r>
              <a:rPr lang="zh-CN" altLang="en-US" dirty="0">
                <a:solidFill>
                  <a:schemeClr val="bg1"/>
                </a:solidFill>
                <a:latin typeface="Microsoft YaHei" panose="020B0503020204020204" pitchFamily="34" charset="-122"/>
                <a:ea typeface="Microsoft YaHei" panose="020B0503020204020204" pitchFamily="34" charset="-122"/>
              </a:rPr>
              <a:t>神召我们原是要我们和睦。 </a:t>
            </a:r>
          </a:p>
        </p:txBody>
      </p:sp>
    </p:spTree>
    <p:extLst>
      <p:ext uri="{BB962C8B-B14F-4D97-AF65-F5344CB8AC3E}">
        <p14:creationId xmlns:p14="http://schemas.microsoft.com/office/powerpoint/2010/main" val="1739032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Box 17"/>
          <p:cNvSpPr txBox="1"/>
          <p:nvPr/>
        </p:nvSpPr>
        <p:spPr>
          <a:xfrm>
            <a:off x="2506785" y="38100"/>
            <a:ext cx="38940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dirty="0">
                <a:solidFill>
                  <a:prstClr val="black"/>
                </a:solidFill>
                <a:latin typeface="微软雅黑" panose="020B0503020204020204" pitchFamily="34" charset="-122"/>
                <a:ea typeface="微软雅黑" panose="020B0503020204020204" pitchFamily="34" charset="-122"/>
              </a:rPr>
              <a:t>马可福</a:t>
            </a:r>
            <a:r>
              <a:rPr lang="zh-CN" altLang="en-US" sz="4000" b="1" dirty="0" smtClean="0">
                <a:solidFill>
                  <a:prstClr val="black"/>
                </a:solidFill>
                <a:latin typeface="微软雅黑" panose="020B0503020204020204" pitchFamily="34" charset="-122"/>
                <a:ea typeface="微软雅黑" panose="020B0503020204020204" pitchFamily="34" charset="-122"/>
              </a:rPr>
              <a:t>音第</a:t>
            </a:r>
            <a:r>
              <a:rPr lang="en-US" altLang="zh-CN" sz="4000" b="1" dirty="0" smtClean="0">
                <a:solidFill>
                  <a:prstClr val="black"/>
                </a:solidFill>
                <a:latin typeface="微软雅黑" panose="020B0503020204020204" pitchFamily="34" charset="-122"/>
                <a:ea typeface="微软雅黑" panose="020B0503020204020204" pitchFamily="34" charset="-122"/>
              </a:rPr>
              <a:t>10</a:t>
            </a:r>
            <a:r>
              <a:rPr lang="zh-CN" altLang="en-US" sz="4000" b="1" dirty="0" smtClean="0">
                <a:solidFill>
                  <a:prstClr val="black"/>
                </a:solidFill>
                <a:latin typeface="微软雅黑" panose="020B0503020204020204" pitchFamily="34" charset="-122"/>
                <a:ea typeface="微软雅黑" panose="020B0503020204020204" pitchFamily="34" charset="-122"/>
              </a:rPr>
              <a:t>章</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4876801" cy="2693045"/>
          </a:xfrm>
          <a:prstGeom prst="rect">
            <a:avLst/>
          </a:prstGeom>
        </p:spPr>
        <p:txBody>
          <a:bodyPr wrap="square">
            <a:spAutoFit/>
          </a:bodyPr>
          <a:lstStyle/>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6 </a:t>
            </a:r>
            <a:r>
              <a:rPr lang="zh-CN" altLang="en-US" sz="2200" b="1" dirty="0">
                <a:solidFill>
                  <a:srgbClr val="C00000"/>
                </a:solidFill>
                <a:latin typeface="Microsoft YaHei" panose="020B0503020204020204" pitchFamily="34" charset="-122"/>
                <a:ea typeface="Microsoft YaHei" panose="020B0503020204020204" pitchFamily="34" charset="-122"/>
              </a:rPr>
              <a:t>但从起初创造的时候，神造人是造男造女。</a:t>
            </a:r>
            <a:endParaRPr lang="en-US" altLang="zh-CN" sz="2200" b="1" dirty="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7 </a:t>
            </a:r>
            <a:r>
              <a:rPr lang="zh-CN" altLang="en-US" sz="2200" b="1" dirty="0">
                <a:solidFill>
                  <a:srgbClr val="C00000"/>
                </a:solidFill>
                <a:latin typeface="Microsoft YaHei" panose="020B0503020204020204" pitchFamily="34" charset="-122"/>
                <a:ea typeface="Microsoft YaHei" panose="020B0503020204020204" pitchFamily="34" charset="-122"/>
              </a:rPr>
              <a:t>因此，人要离开父母，与妻子连合，二人成为一体。</a:t>
            </a:r>
            <a:endParaRPr lang="en-US" altLang="zh-CN" sz="2200" b="1" dirty="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8 </a:t>
            </a:r>
            <a:r>
              <a:rPr lang="zh-CN" altLang="en-US" sz="2200" b="1" dirty="0">
                <a:solidFill>
                  <a:srgbClr val="C00000"/>
                </a:solidFill>
                <a:latin typeface="Microsoft YaHei" panose="020B0503020204020204" pitchFamily="34" charset="-122"/>
                <a:ea typeface="Microsoft YaHei" panose="020B0503020204020204" pitchFamily="34" charset="-122"/>
              </a:rPr>
              <a:t>既然如此，夫妻不再是两个人，乃是一体的了。</a:t>
            </a:r>
            <a:endParaRPr lang="en-US" altLang="zh-CN" sz="2200" b="1" dirty="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9 </a:t>
            </a:r>
            <a:r>
              <a:rPr lang="zh-CN" altLang="en-US" sz="2200" b="1" dirty="0">
                <a:solidFill>
                  <a:srgbClr val="C00000"/>
                </a:solidFill>
                <a:latin typeface="Microsoft YaHei" panose="020B0503020204020204" pitchFamily="34" charset="-122"/>
                <a:ea typeface="Microsoft YaHei" panose="020B0503020204020204" pitchFamily="34" charset="-122"/>
              </a:rPr>
              <a:t>所以神配合的，人不可分开</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lang="en-US" altLang="zh-CN" sz="2200" b="1" dirty="0">
              <a:solidFill>
                <a:srgbClr val="C00000"/>
              </a:solidFill>
              <a:latin typeface="Microsoft YaHei" panose="020B0503020204020204" pitchFamily="34" charset="-122"/>
              <a:ea typeface="Microsoft YaHei" panose="020B0503020204020204" pitchFamily="34" charset="-122"/>
            </a:endParaRPr>
          </a:p>
        </p:txBody>
      </p:sp>
      <p:cxnSp>
        <p:nvCxnSpPr>
          <p:cNvPr id="8" name="Straight Connector 7"/>
          <p:cNvCxnSpPr/>
          <p:nvPr/>
        </p:nvCxnSpPr>
        <p:spPr>
          <a:xfrm>
            <a:off x="76200" y="723900"/>
            <a:ext cx="9036205" cy="0"/>
          </a:xfrm>
          <a:prstGeom prst="line">
            <a:avLst/>
          </a:prstGeom>
          <a:ln/>
        </p:spPr>
        <p:style>
          <a:lnRef idx="3">
            <a:schemeClr val="dk1"/>
          </a:lnRef>
          <a:fillRef idx="0">
            <a:schemeClr val="dk1"/>
          </a:fillRef>
          <a:effectRef idx="2">
            <a:schemeClr val="dk1"/>
          </a:effectRef>
          <a:fontRef idx="minor">
            <a:schemeClr val="tx1"/>
          </a:fontRef>
        </p:style>
      </p:cxnSp>
      <p:pic>
        <p:nvPicPr>
          <p:cNvPr id="2050" name="Picture 2" descr="Image result for eden"/>
          <p:cNvPicPr>
            <a:picLocks noChangeAspect="1" noChangeArrowheads="1"/>
          </p:cNvPicPr>
          <p:nvPr/>
        </p:nvPicPr>
        <p:blipFill rotWithShape="1">
          <a:blip r:embed="rId3">
            <a:extLst>
              <a:ext uri="{28A0092B-C50C-407E-A947-70E740481C1C}">
                <a14:useLocalDpi xmlns:a14="http://schemas.microsoft.com/office/drawing/2010/main" val="0"/>
              </a:ext>
            </a:extLst>
          </a:blip>
          <a:srcRect l="9296" r="20317"/>
          <a:stretch/>
        </p:blipFill>
        <p:spPr bwMode="auto">
          <a:xfrm>
            <a:off x="4951379" y="876300"/>
            <a:ext cx="4038600" cy="1821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99498" y="2774004"/>
            <a:ext cx="4142362" cy="270843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1700" dirty="0" smtClean="0">
                <a:solidFill>
                  <a:schemeClr val="bg1"/>
                </a:solidFill>
                <a:latin typeface="Microsoft YaHei" panose="020B0503020204020204" pitchFamily="34" charset="-122"/>
                <a:ea typeface="Microsoft YaHei" panose="020B0503020204020204" pitchFamily="34" charset="-122"/>
              </a:rPr>
              <a:t>创</a:t>
            </a:r>
            <a:r>
              <a:rPr lang="en-US" altLang="zh-CN" sz="1700" dirty="0" smtClean="0">
                <a:solidFill>
                  <a:schemeClr val="bg1"/>
                </a:solidFill>
                <a:latin typeface="Microsoft YaHei" panose="020B0503020204020204" pitchFamily="34" charset="-122"/>
                <a:ea typeface="Microsoft YaHei" panose="020B0503020204020204" pitchFamily="34" charset="-122"/>
              </a:rPr>
              <a:t>2:18 </a:t>
            </a:r>
            <a:r>
              <a:rPr lang="zh-CN" altLang="en-US" sz="1700" dirty="0">
                <a:solidFill>
                  <a:schemeClr val="bg1"/>
                </a:solidFill>
                <a:latin typeface="Microsoft YaHei" panose="020B0503020204020204" pitchFamily="34" charset="-122"/>
                <a:ea typeface="Microsoft YaHei" panose="020B0503020204020204" pitchFamily="34" charset="-122"/>
              </a:rPr>
              <a:t>耶和华　神说：那人独居不好，我要为他造一个配偶帮助</a:t>
            </a:r>
            <a:r>
              <a:rPr lang="zh-CN" altLang="en-US" sz="1700" dirty="0" smtClean="0">
                <a:solidFill>
                  <a:schemeClr val="bg1"/>
                </a:solidFill>
                <a:latin typeface="Microsoft YaHei" panose="020B0503020204020204" pitchFamily="34" charset="-122"/>
                <a:ea typeface="Microsoft YaHei" panose="020B0503020204020204" pitchFamily="34" charset="-122"/>
              </a:rPr>
              <a:t>他。。。</a:t>
            </a:r>
            <a:r>
              <a:rPr lang="en-US" altLang="zh-CN" sz="1700" dirty="0" smtClean="0">
                <a:solidFill>
                  <a:schemeClr val="bg1"/>
                </a:solidFill>
                <a:latin typeface="Microsoft YaHei" panose="020B0503020204020204" pitchFamily="34" charset="-122"/>
                <a:ea typeface="Microsoft YaHei" panose="020B0503020204020204" pitchFamily="34" charset="-122"/>
              </a:rPr>
              <a:t>2:21 </a:t>
            </a:r>
            <a:r>
              <a:rPr lang="zh-CN" altLang="en-US" sz="1700" dirty="0">
                <a:solidFill>
                  <a:schemeClr val="bg1"/>
                </a:solidFill>
                <a:latin typeface="Microsoft YaHei" panose="020B0503020204020204" pitchFamily="34" charset="-122"/>
                <a:ea typeface="Microsoft YaHei" panose="020B0503020204020204" pitchFamily="34" charset="-122"/>
              </a:rPr>
              <a:t>耶和华　神使他沉睡，他就睡了；于是取下他的一条肋骨，又把肉合起来。 </a:t>
            </a:r>
            <a:r>
              <a:rPr lang="en-US" altLang="zh-CN" sz="1700" dirty="0">
                <a:solidFill>
                  <a:schemeClr val="bg1"/>
                </a:solidFill>
                <a:latin typeface="Microsoft YaHei" panose="020B0503020204020204" pitchFamily="34" charset="-122"/>
                <a:ea typeface="Microsoft YaHei" panose="020B0503020204020204" pitchFamily="34" charset="-122"/>
              </a:rPr>
              <a:t>2:22 </a:t>
            </a:r>
            <a:r>
              <a:rPr lang="zh-CN" altLang="en-US" sz="1700" dirty="0">
                <a:solidFill>
                  <a:schemeClr val="bg1"/>
                </a:solidFill>
                <a:latin typeface="Microsoft YaHei" panose="020B0503020204020204" pitchFamily="34" charset="-122"/>
                <a:ea typeface="Microsoft YaHei" panose="020B0503020204020204" pitchFamily="34" charset="-122"/>
              </a:rPr>
              <a:t>耶和华　神就用那人身上所取的肋骨造成一个女人，</a:t>
            </a:r>
            <a:r>
              <a:rPr lang="zh-CN" altLang="en-US" sz="1700" dirty="0" smtClean="0">
                <a:solidFill>
                  <a:schemeClr val="bg1"/>
                </a:solidFill>
                <a:latin typeface="Microsoft YaHei" panose="020B0503020204020204" pitchFamily="34" charset="-122"/>
                <a:ea typeface="Microsoft YaHei" panose="020B0503020204020204" pitchFamily="34" charset="-122"/>
              </a:rPr>
              <a:t>领她到</a:t>
            </a:r>
            <a:r>
              <a:rPr lang="zh-CN" altLang="en-US" sz="1700" dirty="0">
                <a:solidFill>
                  <a:schemeClr val="bg1"/>
                </a:solidFill>
                <a:latin typeface="Microsoft YaHei" panose="020B0503020204020204" pitchFamily="34" charset="-122"/>
                <a:ea typeface="Microsoft YaHei" panose="020B0503020204020204" pitchFamily="34" charset="-122"/>
              </a:rPr>
              <a:t>那人跟前。 </a:t>
            </a:r>
            <a:r>
              <a:rPr lang="en-US" altLang="zh-CN" sz="1700" dirty="0">
                <a:solidFill>
                  <a:schemeClr val="bg1"/>
                </a:solidFill>
                <a:latin typeface="Microsoft YaHei" panose="020B0503020204020204" pitchFamily="34" charset="-122"/>
                <a:ea typeface="Microsoft YaHei" panose="020B0503020204020204" pitchFamily="34" charset="-122"/>
              </a:rPr>
              <a:t>2:23 </a:t>
            </a:r>
            <a:r>
              <a:rPr lang="zh-CN" altLang="en-US" sz="1700" b="1" dirty="0">
                <a:solidFill>
                  <a:srgbClr val="C00000"/>
                </a:solidFill>
                <a:latin typeface="Microsoft YaHei" panose="020B0503020204020204" pitchFamily="34" charset="-122"/>
                <a:ea typeface="Microsoft YaHei" panose="020B0503020204020204" pitchFamily="34" charset="-122"/>
              </a:rPr>
              <a:t>那人说：这是我骨中的骨，肉中的肉，可以</a:t>
            </a:r>
            <a:r>
              <a:rPr lang="zh-CN" altLang="en-US" sz="1700" b="1" dirty="0" smtClean="0">
                <a:solidFill>
                  <a:srgbClr val="C00000"/>
                </a:solidFill>
                <a:latin typeface="Microsoft YaHei" panose="020B0503020204020204" pitchFamily="34" charset="-122"/>
                <a:ea typeface="Microsoft YaHei" panose="020B0503020204020204" pitchFamily="34" charset="-122"/>
              </a:rPr>
              <a:t>称</a:t>
            </a:r>
            <a:r>
              <a:rPr lang="zh-CN" altLang="en-US" sz="1700" b="1" dirty="0">
                <a:solidFill>
                  <a:srgbClr val="C00000"/>
                </a:solidFill>
                <a:latin typeface="Microsoft YaHei" panose="020B0503020204020204" pitchFamily="34" charset="-122"/>
                <a:ea typeface="Microsoft YaHei" panose="020B0503020204020204" pitchFamily="34" charset="-122"/>
              </a:rPr>
              <a:t>她</a:t>
            </a:r>
            <a:r>
              <a:rPr lang="zh-CN" altLang="en-US" sz="1700" b="1" dirty="0" smtClean="0">
                <a:solidFill>
                  <a:srgbClr val="C00000"/>
                </a:solidFill>
                <a:latin typeface="Microsoft YaHei" panose="020B0503020204020204" pitchFamily="34" charset="-122"/>
                <a:ea typeface="Microsoft YaHei" panose="020B0503020204020204" pitchFamily="34" charset="-122"/>
              </a:rPr>
              <a:t>为</a:t>
            </a:r>
            <a:r>
              <a:rPr lang="zh-CN" altLang="en-US" sz="1700" b="1" dirty="0">
                <a:solidFill>
                  <a:srgbClr val="C00000"/>
                </a:solidFill>
                <a:latin typeface="Microsoft YaHei" panose="020B0503020204020204" pitchFamily="34" charset="-122"/>
                <a:ea typeface="Microsoft YaHei" panose="020B0503020204020204" pitchFamily="34" charset="-122"/>
              </a:rPr>
              <a:t>女人，因</a:t>
            </a:r>
            <a:r>
              <a:rPr lang="zh-CN" altLang="en-US" sz="1700" b="1" dirty="0" smtClean="0">
                <a:solidFill>
                  <a:srgbClr val="C00000"/>
                </a:solidFill>
                <a:latin typeface="Microsoft YaHei" panose="020B0503020204020204" pitchFamily="34" charset="-122"/>
                <a:ea typeface="Microsoft YaHei" panose="020B0503020204020204" pitchFamily="34" charset="-122"/>
              </a:rPr>
              <a:t>为</a:t>
            </a:r>
            <a:r>
              <a:rPr lang="zh-CN" altLang="en-US" sz="1700" b="1" dirty="0">
                <a:solidFill>
                  <a:srgbClr val="C00000"/>
                </a:solidFill>
                <a:latin typeface="Microsoft YaHei" panose="020B0503020204020204" pitchFamily="34" charset="-122"/>
                <a:ea typeface="Microsoft YaHei" panose="020B0503020204020204" pitchFamily="34" charset="-122"/>
              </a:rPr>
              <a:t>她</a:t>
            </a:r>
            <a:r>
              <a:rPr lang="zh-CN" altLang="en-US" sz="1700" b="1" dirty="0" smtClean="0">
                <a:solidFill>
                  <a:srgbClr val="C00000"/>
                </a:solidFill>
                <a:latin typeface="Microsoft YaHei" panose="020B0503020204020204" pitchFamily="34" charset="-122"/>
                <a:ea typeface="Microsoft YaHei" panose="020B0503020204020204" pitchFamily="34" charset="-122"/>
              </a:rPr>
              <a:t>是</a:t>
            </a:r>
            <a:r>
              <a:rPr lang="zh-CN" altLang="en-US" sz="1700" b="1" dirty="0">
                <a:solidFill>
                  <a:srgbClr val="C00000"/>
                </a:solidFill>
                <a:latin typeface="Microsoft YaHei" panose="020B0503020204020204" pitchFamily="34" charset="-122"/>
                <a:ea typeface="Microsoft YaHei" panose="020B0503020204020204" pitchFamily="34" charset="-122"/>
              </a:rPr>
              <a:t>从男人身上取出来的。 </a:t>
            </a:r>
            <a:r>
              <a:rPr lang="en-US" altLang="zh-CN" sz="1700" dirty="0">
                <a:solidFill>
                  <a:schemeClr val="bg1"/>
                </a:solidFill>
                <a:latin typeface="Microsoft YaHei" panose="020B0503020204020204" pitchFamily="34" charset="-122"/>
                <a:ea typeface="Microsoft YaHei" panose="020B0503020204020204" pitchFamily="34" charset="-122"/>
              </a:rPr>
              <a:t>2:24 </a:t>
            </a:r>
            <a:r>
              <a:rPr lang="zh-CN" altLang="en-US" sz="1700" dirty="0">
                <a:solidFill>
                  <a:schemeClr val="bg1"/>
                </a:solidFill>
                <a:latin typeface="Microsoft YaHei" panose="020B0503020204020204" pitchFamily="34" charset="-122"/>
                <a:ea typeface="Microsoft YaHei" panose="020B0503020204020204" pitchFamily="34" charset="-122"/>
              </a:rPr>
              <a:t>因此，人要离开父母，与妻子连合，二人成为一体</a:t>
            </a:r>
            <a:r>
              <a:rPr lang="zh-CN" altLang="en-US" sz="1700" dirty="0" smtClean="0">
                <a:solidFill>
                  <a:schemeClr val="bg1"/>
                </a:solidFill>
                <a:latin typeface="Microsoft YaHei" panose="020B0503020204020204" pitchFamily="34" charset="-122"/>
                <a:ea typeface="Microsoft YaHei" panose="020B0503020204020204" pitchFamily="34" charset="-122"/>
              </a:rPr>
              <a:t>。</a:t>
            </a:r>
            <a:endParaRPr lang="zh-CN" altLang="en-US" sz="17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45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 name="TextBox 17"/>
          <p:cNvSpPr txBox="1"/>
          <p:nvPr/>
        </p:nvSpPr>
        <p:spPr>
          <a:xfrm>
            <a:off x="2506785" y="38100"/>
            <a:ext cx="38940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dirty="0">
                <a:solidFill>
                  <a:prstClr val="black"/>
                </a:solidFill>
                <a:latin typeface="微软雅黑" panose="020B0503020204020204" pitchFamily="34" charset="-122"/>
                <a:ea typeface="微软雅黑" panose="020B0503020204020204" pitchFamily="34" charset="-122"/>
              </a:rPr>
              <a:t>马可福</a:t>
            </a:r>
            <a:r>
              <a:rPr lang="zh-CN" altLang="en-US" sz="4000" b="1" dirty="0" smtClean="0">
                <a:solidFill>
                  <a:prstClr val="black"/>
                </a:solidFill>
                <a:latin typeface="微软雅黑" panose="020B0503020204020204" pitchFamily="34" charset="-122"/>
                <a:ea typeface="微软雅黑" panose="020B0503020204020204" pitchFamily="34" charset="-122"/>
              </a:rPr>
              <a:t>音第</a:t>
            </a:r>
            <a:r>
              <a:rPr lang="en-US" altLang="zh-CN" sz="4000" b="1" dirty="0" smtClean="0">
                <a:solidFill>
                  <a:prstClr val="black"/>
                </a:solidFill>
                <a:latin typeface="微软雅黑" panose="020B0503020204020204" pitchFamily="34" charset="-122"/>
                <a:ea typeface="微软雅黑" panose="020B0503020204020204" pitchFamily="34" charset="-122"/>
              </a:rPr>
              <a:t>10</a:t>
            </a:r>
            <a:r>
              <a:rPr lang="zh-CN" altLang="en-US" sz="4000" b="1" dirty="0" smtClean="0">
                <a:solidFill>
                  <a:prstClr val="black"/>
                </a:solidFill>
                <a:latin typeface="微软雅黑" panose="020B0503020204020204" pitchFamily="34" charset="-122"/>
                <a:ea typeface="微软雅黑" panose="020B0503020204020204" pitchFamily="34" charset="-122"/>
              </a:rPr>
              <a:t>章</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4876801" cy="2693045"/>
          </a:xfrm>
          <a:prstGeom prst="rect">
            <a:avLst/>
          </a:prstGeom>
        </p:spPr>
        <p:txBody>
          <a:bodyPr wrap="square">
            <a:spAutoFit/>
          </a:bodyPr>
          <a:lstStyle/>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6 </a:t>
            </a:r>
            <a:r>
              <a:rPr lang="zh-CN" altLang="en-US" sz="2200" b="1" dirty="0">
                <a:solidFill>
                  <a:srgbClr val="C00000"/>
                </a:solidFill>
                <a:latin typeface="Microsoft YaHei" panose="020B0503020204020204" pitchFamily="34" charset="-122"/>
                <a:ea typeface="Microsoft YaHei" panose="020B0503020204020204" pitchFamily="34" charset="-122"/>
              </a:rPr>
              <a:t>但从起初创造的时候，神造人是造男造女。</a:t>
            </a:r>
            <a:endParaRPr lang="en-US" altLang="zh-CN" sz="2200" b="1" dirty="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7 </a:t>
            </a:r>
            <a:r>
              <a:rPr lang="zh-CN" altLang="en-US" sz="2200" b="1" dirty="0">
                <a:solidFill>
                  <a:srgbClr val="C00000"/>
                </a:solidFill>
                <a:latin typeface="Microsoft YaHei" panose="020B0503020204020204" pitchFamily="34" charset="-122"/>
                <a:ea typeface="Microsoft YaHei" panose="020B0503020204020204" pitchFamily="34" charset="-122"/>
              </a:rPr>
              <a:t>因此，人要离开父母，与妻子连合，二人成为一体。</a:t>
            </a:r>
            <a:endParaRPr lang="en-US" altLang="zh-CN" sz="2200" b="1" dirty="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8 </a:t>
            </a:r>
            <a:r>
              <a:rPr lang="zh-CN" altLang="en-US" sz="2200" b="1" dirty="0">
                <a:solidFill>
                  <a:srgbClr val="C00000"/>
                </a:solidFill>
                <a:latin typeface="Microsoft YaHei" panose="020B0503020204020204" pitchFamily="34" charset="-122"/>
                <a:ea typeface="Microsoft YaHei" panose="020B0503020204020204" pitchFamily="34" charset="-122"/>
              </a:rPr>
              <a:t>既然如此，夫妻不再是两个人，乃是一体的了。</a:t>
            </a:r>
            <a:endParaRPr lang="en-US" altLang="zh-CN" sz="2200" b="1" dirty="0">
              <a:solidFill>
                <a:srgbClr val="C00000"/>
              </a:solidFill>
              <a:latin typeface="Microsoft YaHei" panose="020B0503020204020204" pitchFamily="34" charset="-122"/>
              <a:ea typeface="Microsoft YaHei" panose="020B0503020204020204" pitchFamily="34" charset="-122"/>
            </a:endParaRPr>
          </a:p>
          <a:p>
            <a:pPr>
              <a:spcAft>
                <a:spcPts val="600"/>
              </a:spcAft>
            </a:pPr>
            <a:r>
              <a:rPr lang="en-US" altLang="zh-CN" sz="2200" b="1" baseline="30000" dirty="0">
                <a:solidFill>
                  <a:srgbClr val="C00000"/>
                </a:solidFill>
                <a:latin typeface="Microsoft YaHei" panose="020B0503020204020204" pitchFamily="34" charset="-122"/>
                <a:ea typeface="Microsoft YaHei" panose="020B0503020204020204" pitchFamily="34" charset="-122"/>
              </a:rPr>
              <a:t>9 </a:t>
            </a:r>
            <a:r>
              <a:rPr lang="zh-CN" altLang="en-US" sz="2200" b="1" dirty="0">
                <a:solidFill>
                  <a:srgbClr val="C00000"/>
                </a:solidFill>
                <a:latin typeface="Microsoft YaHei" panose="020B0503020204020204" pitchFamily="34" charset="-122"/>
                <a:ea typeface="Microsoft YaHei" panose="020B0503020204020204" pitchFamily="34" charset="-122"/>
              </a:rPr>
              <a:t>所以神配合的，人不可分开。</a:t>
            </a:r>
            <a:endParaRPr lang="en-US" altLang="zh-CN" sz="2200" b="1" dirty="0">
              <a:solidFill>
                <a:srgbClr val="C00000"/>
              </a:solidFill>
              <a:latin typeface="Microsoft YaHei" panose="020B0503020204020204" pitchFamily="34" charset="-122"/>
              <a:ea typeface="Microsoft YaHei" panose="020B0503020204020204" pitchFamily="34" charset="-122"/>
            </a:endParaRPr>
          </a:p>
        </p:txBody>
      </p:sp>
      <p:cxnSp>
        <p:nvCxnSpPr>
          <p:cNvPr id="8" name="Straight Connector 7"/>
          <p:cNvCxnSpPr/>
          <p:nvPr/>
        </p:nvCxnSpPr>
        <p:spPr>
          <a:xfrm>
            <a:off x="76200" y="723900"/>
            <a:ext cx="9036205" cy="0"/>
          </a:xfrm>
          <a:prstGeom prst="line">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4899498" y="2705100"/>
            <a:ext cx="4142362"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dirty="0">
                <a:solidFill>
                  <a:schemeClr val="bg1"/>
                </a:solidFill>
                <a:latin typeface="Microsoft YaHei" panose="020B0503020204020204" pitchFamily="34" charset="-122"/>
                <a:ea typeface="Microsoft YaHei" panose="020B0503020204020204" pitchFamily="34" charset="-122"/>
              </a:rPr>
              <a:t>创</a:t>
            </a:r>
            <a:r>
              <a:rPr lang="en-US" altLang="zh-CN" dirty="0">
                <a:solidFill>
                  <a:schemeClr val="bg1"/>
                </a:solidFill>
                <a:latin typeface="Microsoft YaHei" panose="020B0503020204020204" pitchFamily="34" charset="-122"/>
                <a:ea typeface="Microsoft YaHei" panose="020B0503020204020204" pitchFamily="34" charset="-122"/>
              </a:rPr>
              <a:t>3:9 </a:t>
            </a:r>
            <a:r>
              <a:rPr lang="zh-CN" altLang="en-US" dirty="0">
                <a:solidFill>
                  <a:schemeClr val="bg1"/>
                </a:solidFill>
                <a:latin typeface="Microsoft YaHei" panose="020B0503020204020204" pitchFamily="34" charset="-122"/>
                <a:ea typeface="Microsoft YaHei" panose="020B0503020204020204" pitchFamily="34" charset="-122"/>
              </a:rPr>
              <a:t>耶和华　神呼唤那人，对他说：你在那里？ </a:t>
            </a:r>
            <a:r>
              <a:rPr lang="en-US" altLang="zh-CN" dirty="0">
                <a:solidFill>
                  <a:schemeClr val="bg1"/>
                </a:solidFill>
                <a:latin typeface="Microsoft YaHei" panose="020B0503020204020204" pitchFamily="34" charset="-122"/>
                <a:ea typeface="Microsoft YaHei" panose="020B0503020204020204" pitchFamily="34" charset="-122"/>
              </a:rPr>
              <a:t>3:10 </a:t>
            </a:r>
            <a:r>
              <a:rPr lang="zh-CN" altLang="en-US" dirty="0">
                <a:solidFill>
                  <a:schemeClr val="bg1"/>
                </a:solidFill>
                <a:latin typeface="Microsoft YaHei" panose="020B0503020204020204" pitchFamily="34" charset="-122"/>
                <a:ea typeface="Microsoft YaHei" panose="020B0503020204020204" pitchFamily="34" charset="-122"/>
              </a:rPr>
              <a:t>他说：我在园中听见你的声音，我就害怕；因为我赤身露体，我便藏了。 </a:t>
            </a:r>
            <a:r>
              <a:rPr lang="en-US" altLang="zh-CN" dirty="0">
                <a:solidFill>
                  <a:schemeClr val="bg1"/>
                </a:solidFill>
                <a:latin typeface="Microsoft YaHei" panose="020B0503020204020204" pitchFamily="34" charset="-122"/>
                <a:ea typeface="Microsoft YaHei" panose="020B0503020204020204" pitchFamily="34" charset="-122"/>
              </a:rPr>
              <a:t>3:11 </a:t>
            </a:r>
            <a:r>
              <a:rPr lang="zh-CN" altLang="en-US" dirty="0">
                <a:solidFill>
                  <a:schemeClr val="bg1"/>
                </a:solidFill>
                <a:latin typeface="Microsoft YaHei" panose="020B0503020204020204" pitchFamily="34" charset="-122"/>
                <a:ea typeface="Microsoft YaHei" panose="020B0503020204020204" pitchFamily="34" charset="-122"/>
              </a:rPr>
              <a:t>耶和华说：谁告诉你赤身露体呢？莫非你吃了我吩咐你不可吃的那树上的果子吗？ </a:t>
            </a:r>
            <a:r>
              <a:rPr lang="en-US" altLang="zh-CN" dirty="0">
                <a:solidFill>
                  <a:schemeClr val="bg1"/>
                </a:solidFill>
                <a:latin typeface="Microsoft YaHei" panose="020B0503020204020204" pitchFamily="34" charset="-122"/>
                <a:ea typeface="Microsoft YaHei" panose="020B0503020204020204" pitchFamily="34" charset="-122"/>
              </a:rPr>
              <a:t>3:12 </a:t>
            </a:r>
            <a:r>
              <a:rPr lang="zh-CN" altLang="en-US" b="1" dirty="0">
                <a:solidFill>
                  <a:srgbClr val="C00000"/>
                </a:solidFill>
                <a:latin typeface="Microsoft YaHei" panose="020B0503020204020204" pitchFamily="34" charset="-122"/>
                <a:ea typeface="Microsoft YaHei" panose="020B0503020204020204" pitchFamily="34" charset="-122"/>
              </a:rPr>
              <a:t>那人说：你所赐给我与我同居的女人</a:t>
            </a:r>
            <a:r>
              <a:rPr lang="zh-CN" altLang="en-US" b="1" dirty="0" smtClean="0">
                <a:solidFill>
                  <a:srgbClr val="C00000"/>
                </a:solidFill>
                <a:latin typeface="Microsoft YaHei" panose="020B0503020204020204" pitchFamily="34" charset="-122"/>
                <a:ea typeface="Microsoft YaHei" panose="020B0503020204020204" pitchFamily="34" charset="-122"/>
              </a:rPr>
              <a:t>，她把</a:t>
            </a:r>
            <a:r>
              <a:rPr lang="zh-CN" altLang="en-US" b="1" dirty="0">
                <a:solidFill>
                  <a:srgbClr val="C00000"/>
                </a:solidFill>
                <a:latin typeface="Microsoft YaHei" panose="020B0503020204020204" pitchFamily="34" charset="-122"/>
                <a:ea typeface="Microsoft YaHei" panose="020B0503020204020204" pitchFamily="34" charset="-122"/>
              </a:rPr>
              <a:t>那树上的果子给我，我就吃了。 </a:t>
            </a:r>
            <a:r>
              <a:rPr lang="en-US" altLang="zh-CN" dirty="0">
                <a:solidFill>
                  <a:schemeClr val="bg1"/>
                </a:solidFill>
                <a:latin typeface="Microsoft YaHei" panose="020B0503020204020204" pitchFamily="34" charset="-122"/>
                <a:ea typeface="Microsoft YaHei" panose="020B0503020204020204" pitchFamily="34" charset="-122"/>
              </a:rPr>
              <a:t>3:13 </a:t>
            </a:r>
            <a:r>
              <a:rPr lang="zh-CN" altLang="en-US" dirty="0">
                <a:solidFill>
                  <a:schemeClr val="bg1"/>
                </a:solidFill>
                <a:latin typeface="Microsoft YaHei" panose="020B0503020204020204" pitchFamily="34" charset="-122"/>
                <a:ea typeface="Microsoft YaHei" panose="020B0503020204020204" pitchFamily="34" charset="-122"/>
              </a:rPr>
              <a:t>耶和华　神对女人说：你作的是甚么事呢？女人说：那蛇引诱我，我就吃了。 </a:t>
            </a:r>
          </a:p>
        </p:txBody>
      </p:sp>
      <p:pic>
        <p:nvPicPr>
          <p:cNvPr id="9" name="Picture 2" descr="Image result for adam and eve hide from g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920783"/>
            <a:ext cx="2957403" cy="15557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7" y="950441"/>
            <a:ext cx="1657004" cy="165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6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1371600" y="16014"/>
            <a:ext cx="63674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天然</a:t>
            </a:r>
            <a:r>
              <a:rPr kumimoji="0" lang="zh-CN" altLang="en-US" sz="4000" b="1" i="0" u="none" strike="noStrike" kern="1200" cap="none" spc="0" normalizeH="0" baseline="0" noProof="0" dirty="0" smtClean="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人灵魂（</a:t>
            </a:r>
            <a:r>
              <a:rPr kumimoji="0" lang="en-US" altLang="zh-CN" sz="4000" b="1" i="0" u="none" strike="noStrike" kern="1200" cap="none" spc="0" normalizeH="0" baseline="0" noProof="0" dirty="0" smtClean="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soul</a:t>
            </a:r>
            <a:r>
              <a:rPr kumimoji="0" lang="zh-CN" altLang="en-US" sz="4000" b="1" i="0" u="none" strike="noStrike" kern="1200" cap="none" spc="0" normalizeH="0" baseline="0" noProof="0" dirty="0" smtClean="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rPr>
              <a:t>）的特点</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50" name="Picture 4" descr="That One Thing Blissful Mantra Nivedita Mehta"/>
          <p:cNvPicPr>
            <a:picLocks noChangeAspect="1" noChangeArrowheads="1"/>
          </p:cNvPicPr>
          <p:nvPr/>
        </p:nvPicPr>
        <p:blipFill rotWithShape="1">
          <a:blip r:embed="rId3">
            <a:extLst>
              <a:ext uri="{28A0092B-C50C-407E-A947-70E740481C1C}">
                <a14:useLocalDpi xmlns:a14="http://schemas.microsoft.com/office/drawing/2010/main" val="0"/>
              </a:ext>
            </a:extLst>
          </a:blip>
          <a:srcRect r="50939"/>
          <a:stretch/>
        </p:blipFill>
        <p:spPr bwMode="auto">
          <a:xfrm>
            <a:off x="288052" y="3039618"/>
            <a:ext cx="199953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1510" r="39177"/>
          <a:stretch/>
        </p:blipFill>
        <p:spPr bwMode="auto">
          <a:xfrm>
            <a:off x="2580791" y="3039724"/>
            <a:ext cx="2317656" cy="2296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4203" y="1055366"/>
            <a:ext cx="4648200" cy="17697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all" spc="0" normalizeH="0" baseline="0" noProof="0" dirty="0" smtClean="0">
                <a:ln w="9000" cmpd="sng">
                  <a:noFill/>
                  <a:prstDash val="solid"/>
                </a:ln>
                <a:solidFill>
                  <a:srgbClr val="C00000"/>
                </a:solidFill>
                <a:effectLst/>
                <a:uLnTx/>
                <a:uFillTx/>
                <a:latin typeface="微软雅黑" pitchFamily="34" charset="-122"/>
                <a:ea typeface="微软雅黑" pitchFamily="34" charset="-122"/>
                <a:cs typeface="+mn-cs"/>
              </a:rPr>
              <a:t>私欲</a:t>
            </a:r>
            <a:r>
              <a:rPr kumimoji="0" lang="en-US" altLang="zh-CN" sz="2800" b="1" i="0" u="none" strike="noStrike" kern="1200" cap="all" spc="0" normalizeH="0" baseline="0" noProof="0" dirty="0" smtClean="0">
                <a:ln w="9000" cmpd="sng">
                  <a:noFill/>
                  <a:prstDash val="solid"/>
                </a:ln>
                <a:solidFill>
                  <a:srgbClr val="C00000"/>
                </a:solidFill>
                <a:effectLst/>
                <a:uLnTx/>
                <a:uFillTx/>
                <a:latin typeface="微软雅黑" pitchFamily="34" charset="-122"/>
                <a:ea typeface="微软雅黑" pitchFamily="34" charset="-122"/>
                <a:cs typeface="+mn-cs"/>
              </a:rPr>
              <a:t>lust (</a:t>
            </a:r>
            <a:r>
              <a:rPr kumimoji="0" lang="zh-CN" altLang="en-US" sz="2800" b="1" i="0" u="none" strike="noStrike" kern="1200" cap="all" spc="0" normalizeH="0" baseline="0" noProof="0" dirty="0" smtClean="0">
                <a:ln w="9000" cmpd="sng">
                  <a:noFill/>
                  <a:prstDash val="solid"/>
                </a:ln>
                <a:solidFill>
                  <a:srgbClr val="C00000"/>
                </a:solidFill>
                <a:effectLst/>
                <a:uLnTx/>
                <a:uFillTx/>
                <a:latin typeface="微软雅黑" pitchFamily="34" charset="-122"/>
                <a:ea typeface="微软雅黑" pitchFamily="34" charset="-122"/>
                <a:cs typeface="+mn-cs"/>
              </a:rPr>
              <a:t>因</a:t>
            </a:r>
            <a:r>
              <a:rPr kumimoji="0" lang="zh-CN" altLang="en-US" sz="2800" b="1" i="0" u="none" strike="noStrike" kern="1200" cap="all" spc="0" normalizeH="0" baseline="0" noProof="0" dirty="0" smtClean="0">
                <a:ln w="9000" cmpd="sng">
                  <a:noFill/>
                  <a:prstDash val="solid"/>
                </a:ln>
                <a:solidFill>
                  <a:prstClr val="black"/>
                </a:solidFill>
                <a:effectLst/>
                <a:uLnTx/>
                <a:uFillTx/>
                <a:latin typeface="微软雅黑" pitchFamily="34" charset="-122"/>
                <a:ea typeface="微软雅黑" pitchFamily="34" charset="-122"/>
                <a:cs typeface="+mn-cs"/>
              </a:rPr>
              <a:t>相信</a:t>
            </a:r>
            <a:r>
              <a:rPr kumimoji="0" lang="zh-CN" altLang="en-US" sz="2800" b="1" i="0" u="none" strike="noStrike" kern="1200" cap="all" spc="0" normalizeH="0" baseline="0" noProof="0" dirty="0" smtClean="0">
                <a:ln w="9000" cmpd="sng">
                  <a:noFill/>
                  <a:prstDash val="solid"/>
                </a:ln>
                <a:solidFill>
                  <a:srgbClr val="C00000"/>
                </a:solidFill>
                <a:effectLst/>
                <a:uLnTx/>
                <a:uFillTx/>
                <a:latin typeface="微软雅黑" pitchFamily="34" charset="-122"/>
                <a:ea typeface="微软雅黑" pitchFamily="34" charset="-122"/>
                <a:cs typeface="+mn-cs"/>
              </a:rPr>
              <a:t>自己缺乏而产生的渴求</a:t>
            </a:r>
            <a:r>
              <a:rPr kumimoji="0" lang="en-US" altLang="zh-CN" sz="2800" b="1" i="0" u="none" strike="noStrike" kern="1200" cap="all" spc="0" normalizeH="0" baseline="0" noProof="0" dirty="0" smtClean="0">
                <a:ln w="9000" cmpd="sng">
                  <a:noFill/>
                  <a:prstDash val="solid"/>
                </a:ln>
                <a:solidFill>
                  <a:srgbClr val="C00000"/>
                </a:solidFill>
                <a:effectLst/>
                <a:uLnTx/>
                <a:uFillTx/>
                <a:latin typeface="微软雅黑" pitchFamily="34" charset="-122"/>
                <a:ea typeface="微软雅黑" pitchFamily="34"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w="9000" cmpd="sng">
                  <a:noFill/>
                  <a:prstDash val="solid"/>
                </a:ln>
                <a:solidFill>
                  <a:prstClr val="black"/>
                </a:solidFill>
                <a:effectLst/>
                <a:uLnTx/>
                <a:uFillTx/>
                <a:latin typeface="微软雅黑" pitchFamily="34" charset="-122"/>
                <a:ea typeface="微软雅黑" pitchFamily="34" charset="-122"/>
                <a:cs typeface="+mn-cs"/>
              </a:rPr>
              <a:t>雅</a:t>
            </a:r>
            <a:r>
              <a:rPr kumimoji="0" lang="en-US" altLang="zh-CN" sz="2400" b="1" i="0" u="none" strike="noStrike" kern="1200" cap="all" spc="0" normalizeH="0" baseline="0" noProof="0" dirty="0">
                <a:ln w="9000" cmpd="sng">
                  <a:noFill/>
                  <a:prstDash val="solid"/>
                </a:ln>
                <a:solidFill>
                  <a:prstClr val="black"/>
                </a:solidFill>
                <a:effectLst/>
                <a:uLnTx/>
                <a:uFillTx/>
                <a:latin typeface="微软雅黑" pitchFamily="34" charset="-122"/>
                <a:ea typeface="微软雅黑" pitchFamily="34" charset="-122"/>
                <a:cs typeface="+mn-cs"/>
              </a:rPr>
              <a:t>1:15 </a:t>
            </a:r>
            <a:r>
              <a:rPr kumimoji="0" lang="zh-CN" altLang="en-US" sz="2400" b="1" i="0" u="none" strike="noStrike" kern="1200" cap="all" spc="0" normalizeH="0" baseline="0" noProof="0" dirty="0">
                <a:ln w="9000" cmpd="sng">
                  <a:noFill/>
                  <a:prstDash val="solid"/>
                </a:ln>
                <a:solidFill>
                  <a:prstClr val="black"/>
                </a:solidFill>
                <a:effectLst/>
                <a:uLnTx/>
                <a:uFillTx/>
                <a:latin typeface="微软雅黑" pitchFamily="34" charset="-122"/>
                <a:ea typeface="微软雅黑" pitchFamily="34" charset="-122"/>
                <a:cs typeface="+mn-cs"/>
              </a:rPr>
              <a:t>私慾既怀了胎，就生出罪来；罪既长成，就生出死来。 </a:t>
            </a:r>
            <a:endParaRPr kumimoji="0" lang="en-US" sz="2400" b="1" i="0" u="none" strike="noStrike" kern="1200" cap="all" spc="0" normalizeH="0" baseline="0" noProof="0" dirty="0">
              <a:ln w="9000" cmpd="sng">
                <a:noFill/>
                <a:prstDash val="solid"/>
              </a:ln>
              <a:solidFill>
                <a:prstClr val="black"/>
              </a:solidFill>
              <a:effectLst/>
              <a:uLnTx/>
              <a:uFillTx/>
              <a:latin typeface="微软雅黑" pitchFamily="34" charset="-122"/>
              <a:ea typeface="微软雅黑" pitchFamily="34" charset="-122"/>
              <a:cs typeface="+mn-cs"/>
            </a:endParaRPr>
          </a:p>
        </p:txBody>
      </p:sp>
      <p:sp>
        <p:nvSpPr>
          <p:cNvPr id="44" name="Rectangle 43"/>
          <p:cNvSpPr/>
          <p:nvPr/>
        </p:nvSpPr>
        <p:spPr>
          <a:xfrm>
            <a:off x="5638799" y="902854"/>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5706481" y="3689089"/>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TextBox 45"/>
          <p:cNvSpPr txBox="1"/>
          <p:nvPr/>
        </p:nvSpPr>
        <p:spPr>
          <a:xfrm>
            <a:off x="6294533" y="4538979"/>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47" name="Freeform 46"/>
          <p:cNvSpPr/>
          <p:nvPr/>
        </p:nvSpPr>
        <p:spPr>
          <a:xfrm rot="17911580" flipH="1">
            <a:off x="7755769" y="1525895"/>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Freeform 47"/>
          <p:cNvSpPr/>
          <p:nvPr/>
        </p:nvSpPr>
        <p:spPr>
          <a:xfrm rot="4189336">
            <a:off x="8191234" y="1260821"/>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Freeform 48"/>
          <p:cNvSpPr/>
          <p:nvPr/>
        </p:nvSpPr>
        <p:spPr>
          <a:xfrm rot="10564281">
            <a:off x="6079096" y="2193819"/>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50"/>
          <p:cNvSpPr/>
          <p:nvPr/>
        </p:nvSpPr>
        <p:spPr>
          <a:xfrm rot="7776592">
            <a:off x="8246352" y="2085355"/>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2" name="Group 51"/>
          <p:cNvGrpSpPr/>
          <p:nvPr/>
        </p:nvGrpSpPr>
        <p:grpSpPr>
          <a:xfrm>
            <a:off x="6487411" y="1622645"/>
            <a:ext cx="1972621" cy="2943671"/>
            <a:chOff x="6467829" y="2062363"/>
            <a:chExt cx="1972621" cy="2943671"/>
          </a:xfrm>
        </p:grpSpPr>
        <p:sp>
          <p:nvSpPr>
            <p:cNvPr id="54" name="Freeform 53"/>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5" name="Group 54"/>
            <p:cNvGrpSpPr/>
            <p:nvPr/>
          </p:nvGrpSpPr>
          <p:grpSpPr>
            <a:xfrm>
              <a:off x="6637419" y="2062363"/>
              <a:ext cx="954107" cy="2317133"/>
              <a:chOff x="6637419" y="2062363"/>
              <a:chExt cx="954107" cy="2317133"/>
            </a:xfrm>
          </p:grpSpPr>
          <p:sp>
            <p:nvSpPr>
              <p:cNvPr id="58" name="Freeform 57"/>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56" name="Freeform 55"/>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Freeform 56"/>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0" name="Freeform 59"/>
          <p:cNvSpPr/>
          <p:nvPr/>
        </p:nvSpPr>
        <p:spPr>
          <a:xfrm rot="10550135" flipH="1">
            <a:off x="7550214" y="1515510"/>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7656302" y="4026798"/>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2" name="TextBox 61"/>
          <p:cNvSpPr txBox="1"/>
          <p:nvPr/>
        </p:nvSpPr>
        <p:spPr>
          <a:xfrm rot="19567995">
            <a:off x="7390083" y="1802983"/>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3" name="Freeform 62"/>
          <p:cNvSpPr/>
          <p:nvPr/>
        </p:nvSpPr>
        <p:spPr>
          <a:xfrm rot="16200000" flipH="1" flipV="1">
            <a:off x="7858106" y="2656101"/>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6852572" y="4187055"/>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5" name="Freeform 64"/>
          <p:cNvSpPr/>
          <p:nvPr/>
        </p:nvSpPr>
        <p:spPr>
          <a:xfrm rot="17911580" flipH="1">
            <a:off x="6764589" y="2191454"/>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TextBox 65"/>
          <p:cNvSpPr txBox="1"/>
          <p:nvPr/>
        </p:nvSpPr>
        <p:spPr>
          <a:xfrm>
            <a:off x="6470259" y="3896025"/>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7" name="TextBox 66"/>
          <p:cNvSpPr txBox="1"/>
          <p:nvPr/>
        </p:nvSpPr>
        <p:spPr>
          <a:xfrm rot="1445963">
            <a:off x="5930882" y="2747231"/>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68" name="Picture 10" descr="Image result for crow no background"/>
          <p:cNvPicPr>
            <a:picLocks noChangeAspect="1" noChangeArrowheads="1"/>
          </p:cNvPicPr>
          <p:nvPr/>
        </p:nvPicPr>
        <p:blipFill>
          <a:blip r:embed="rId5" cstate="print">
            <a:duotone>
              <a:prstClr val="black"/>
              <a:srgbClr val="FFFF00">
                <a:tint val="45000"/>
                <a:satMod val="400000"/>
              </a:srgb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029395" y="949362"/>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6" descr="Image result for crow no background"/>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1788202"/>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70" name="Freeform 69"/>
          <p:cNvSpPr/>
          <p:nvPr/>
        </p:nvSpPr>
        <p:spPr>
          <a:xfrm rot="17052056">
            <a:off x="6583767" y="3153290"/>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1" name="Picture 10" descr="Image result for crow no background"/>
          <p:cNvPicPr>
            <a:picLocks noChangeAspect="1" noChangeArrowheads="1"/>
          </p:cNvPicPr>
          <p:nvPr/>
        </p:nvPicPr>
        <p:blipFill>
          <a:blip r:embed="rId8" cstate="print">
            <a:duotone>
              <a:prstClr val="black"/>
              <a:srgbClr val="FFFF00">
                <a:tint val="45000"/>
                <a:satMod val="400000"/>
              </a:srgbClr>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432835" y="1079441"/>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rot="21294553">
            <a:off x="7526322" y="2738288"/>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73" name="Freeform 72"/>
          <p:cNvSpPr/>
          <p:nvPr/>
        </p:nvSpPr>
        <p:spPr>
          <a:xfrm rot="17052056">
            <a:off x="7945704" y="3141697"/>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7209620" y="2276048"/>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a:t>
            </a:r>
            <a:r>
              <a:rPr kumimoji="0" lang="zh-CN" altLang="en-US"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我</a:t>
            </a:r>
            <a:endParaRPr kumimoji="0" lang="en-US" altLang="zh-CN"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75" name="Picture 16" descr="Image result for crow no background"/>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6648390" y="3122433"/>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5650622" y="3391953"/>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68120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45" name="Group 44"/>
          <p:cNvGrpSpPr/>
          <p:nvPr/>
        </p:nvGrpSpPr>
        <p:grpSpPr>
          <a:xfrm>
            <a:off x="766306" y="1626992"/>
            <a:ext cx="4527889" cy="1516752"/>
            <a:chOff x="5534393" y="1212063"/>
            <a:chExt cx="4527889" cy="1516752"/>
          </a:xfrm>
        </p:grpSpPr>
        <p:sp>
          <p:nvSpPr>
            <p:cNvPr id="50" name="TextBox 49"/>
            <p:cNvSpPr txBox="1"/>
            <p:nvPr/>
          </p:nvSpPr>
          <p:spPr>
            <a:xfrm>
              <a:off x="5534393" y="1212063"/>
              <a:ext cx="1210588" cy="707886"/>
            </a:xfrm>
            <a:prstGeom prst="rect">
              <a:avLst/>
            </a:prstGeom>
            <a:solidFill>
              <a:srgbClr val="00B050"/>
            </a:solidFill>
          </p:spPr>
          <p:txBody>
            <a:bodyPr wrap="none" rtlCol="0">
              <a:spAutoFit/>
            </a:bodyPr>
            <a:lstStyle/>
            <a:p>
              <a:r>
                <a:rPr lang="zh-CN" altLang="en-US" sz="4000" b="1" dirty="0">
                  <a:latin typeface="Microsoft YaHei" panose="020B0503020204020204" pitchFamily="34" charset="-122"/>
                  <a:ea typeface="Microsoft YaHei" panose="020B0503020204020204" pitchFamily="34" charset="-122"/>
                </a:rPr>
                <a:t>给予</a:t>
              </a:r>
              <a:endParaRPr lang="en-US" sz="4000" b="1" dirty="0">
                <a:latin typeface="Microsoft YaHei" panose="020B0503020204020204" pitchFamily="34" charset="-122"/>
                <a:ea typeface="Microsoft YaHei" panose="020B0503020204020204" pitchFamily="34" charset="-122"/>
              </a:endParaRPr>
            </a:p>
          </p:txBody>
        </p:sp>
        <p:sp>
          <p:nvSpPr>
            <p:cNvPr id="51" name="TextBox 50"/>
            <p:cNvSpPr txBox="1"/>
            <p:nvPr/>
          </p:nvSpPr>
          <p:spPr>
            <a:xfrm>
              <a:off x="8851694" y="2020929"/>
              <a:ext cx="1210588" cy="707886"/>
            </a:xfrm>
            <a:prstGeom prst="rect">
              <a:avLst/>
            </a:prstGeom>
            <a:solidFill>
              <a:srgbClr val="0070C0"/>
            </a:solidFill>
          </p:spPr>
          <p:txBody>
            <a:bodyPr wrap="none" rtlCol="0">
              <a:spAutoFit/>
            </a:bodyPr>
            <a:lstStyle/>
            <a:p>
              <a:r>
                <a:rPr lang="zh-CN" altLang="en-US" sz="4000" b="1" dirty="0" smtClean="0">
                  <a:latin typeface="Microsoft YaHei" panose="020B0503020204020204" pitchFamily="34" charset="-122"/>
                  <a:ea typeface="Microsoft YaHei" panose="020B0503020204020204" pitchFamily="34" charset="-122"/>
                </a:rPr>
                <a:t>索取</a:t>
              </a:r>
              <a:endParaRPr lang="en-US" sz="4000" b="1" dirty="0">
                <a:latin typeface="Microsoft YaHei" panose="020B0503020204020204" pitchFamily="34" charset="-122"/>
                <a:ea typeface="Microsoft YaHei" panose="020B0503020204020204" pitchFamily="34" charset="-122"/>
              </a:endParaRPr>
            </a:p>
          </p:txBody>
        </p:sp>
      </p:grpSp>
      <p:sp>
        <p:nvSpPr>
          <p:cNvPr id="52" name="TextBox 51"/>
          <p:cNvSpPr txBox="1"/>
          <p:nvPr/>
        </p:nvSpPr>
        <p:spPr>
          <a:xfrm>
            <a:off x="1371600" y="16014"/>
            <a:ext cx="636744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b="1" noProof="0" dirty="0">
                <a:solidFill>
                  <a:srgbClr val="FFFF00"/>
                </a:solidFill>
                <a:latin typeface="Arial" panose="020B0604020202020204" pitchFamily="34" charset="0"/>
                <a:ea typeface="微软雅黑" panose="020B0503020204020204" pitchFamily="34" charset="-122"/>
                <a:cs typeface="Arial" panose="020B0604020202020204" pitchFamily="34" charset="0"/>
              </a:rPr>
              <a:t>天然</a:t>
            </a:r>
            <a:r>
              <a:rPr lang="zh-CN" altLang="en-US" sz="4000" b="1" noProof="0" dirty="0" smtClean="0">
                <a:solidFill>
                  <a:srgbClr val="FFFF00"/>
                </a:solidFill>
                <a:latin typeface="Arial" panose="020B0604020202020204" pitchFamily="34" charset="0"/>
                <a:ea typeface="微软雅黑" panose="020B0503020204020204" pitchFamily="34" charset="-122"/>
                <a:cs typeface="Arial" panose="020B0604020202020204" pitchFamily="34" charset="0"/>
              </a:rPr>
              <a:t>人灵魂（</a:t>
            </a:r>
            <a:r>
              <a:rPr lang="en-US" altLang="zh-CN" sz="4000" b="1" noProof="0" dirty="0" smtClean="0">
                <a:solidFill>
                  <a:srgbClr val="FFFF00"/>
                </a:solidFill>
                <a:latin typeface="Arial" panose="020B0604020202020204" pitchFamily="34" charset="0"/>
                <a:ea typeface="微软雅黑" panose="020B0503020204020204" pitchFamily="34" charset="-122"/>
                <a:cs typeface="Arial" panose="020B0604020202020204" pitchFamily="34" charset="0"/>
              </a:rPr>
              <a:t>soul</a:t>
            </a:r>
            <a:r>
              <a:rPr lang="zh-CN" altLang="en-US" sz="4000" b="1" noProof="0" dirty="0" smtClean="0">
                <a:solidFill>
                  <a:srgbClr val="FFFF00"/>
                </a:solidFill>
                <a:latin typeface="Arial" panose="020B0604020202020204" pitchFamily="34" charset="0"/>
                <a:ea typeface="微软雅黑" panose="020B0503020204020204" pitchFamily="34" charset="-122"/>
                <a:cs typeface="Arial" panose="020B0604020202020204" pitchFamily="34" charset="0"/>
              </a:rPr>
              <a:t>）的特点</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6146" name="Picture 2" descr="Related image"/>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0" b="99645" l="0" r="99805">
                        <a14:foregroundMark x1="14746" y1="22025" x2="14746" y2="22025"/>
                        <a14:foregroundMark x1="25098" y1="5151" x2="25098" y2="5151"/>
                        <a14:foregroundMark x1="51367" y1="75133" x2="51367" y2="75133"/>
                        <a14:foregroundMark x1="58301" y1="61101" x2="58301" y2="61101"/>
                        <a14:foregroundMark x1="84375" y1="73357" x2="84961" y2="72824"/>
                        <a14:foregroundMark x1="87598" y1="34813" x2="87598" y2="34813"/>
                        <a14:backgroundMark x1="52344" y1="31972" x2="52344" y2="31972"/>
                      </a14:backgroundRemoval>
                    </a14:imgEffect>
                  </a14:imgLayer>
                </a14:imgProps>
              </a:ext>
              <a:ext uri="{28A0092B-C50C-407E-A947-70E740481C1C}">
                <a14:useLocalDpi xmlns:a14="http://schemas.microsoft.com/office/drawing/2010/main" val="0"/>
              </a:ext>
            </a:extLst>
          </a:blip>
          <a:srcRect/>
          <a:stretch>
            <a:fillRect/>
          </a:stretch>
        </p:blipFill>
        <p:spPr bwMode="auto">
          <a:xfrm>
            <a:off x="255370" y="2515795"/>
            <a:ext cx="5094112" cy="280076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5638799" y="902854"/>
            <a:ext cx="3583718" cy="4583546"/>
            <a:chOff x="5638799" y="902854"/>
            <a:chExt cx="3583718" cy="4583546"/>
          </a:xfrm>
        </p:grpSpPr>
        <p:sp>
          <p:nvSpPr>
            <p:cNvPr id="46" name="Rectangle 45"/>
            <p:cNvSpPr/>
            <p:nvPr/>
          </p:nvSpPr>
          <p:spPr>
            <a:xfrm>
              <a:off x="5638799" y="902854"/>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46"/>
            <p:cNvSpPr/>
            <p:nvPr/>
          </p:nvSpPr>
          <p:spPr>
            <a:xfrm>
              <a:off x="5638799" y="902854"/>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5706481" y="3689089"/>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TextBox 48"/>
            <p:cNvSpPr txBox="1"/>
            <p:nvPr/>
          </p:nvSpPr>
          <p:spPr>
            <a:xfrm>
              <a:off x="6294533" y="4538979"/>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53" name="Freeform 52"/>
            <p:cNvSpPr/>
            <p:nvPr/>
          </p:nvSpPr>
          <p:spPr>
            <a:xfrm rot="17911580" flipH="1">
              <a:off x="7755769" y="1525895"/>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Freeform 53"/>
            <p:cNvSpPr/>
            <p:nvPr/>
          </p:nvSpPr>
          <p:spPr>
            <a:xfrm rot="4189336">
              <a:off x="8191234" y="1260821"/>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Freeform 54"/>
            <p:cNvSpPr/>
            <p:nvPr/>
          </p:nvSpPr>
          <p:spPr>
            <a:xfrm rot="10564281">
              <a:off x="6079096" y="2193819"/>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Freeform 55"/>
            <p:cNvSpPr/>
            <p:nvPr/>
          </p:nvSpPr>
          <p:spPr>
            <a:xfrm rot="7776592">
              <a:off x="8246352" y="2085355"/>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7" name="Group 56"/>
            <p:cNvGrpSpPr/>
            <p:nvPr/>
          </p:nvGrpSpPr>
          <p:grpSpPr>
            <a:xfrm>
              <a:off x="6487411" y="1622645"/>
              <a:ext cx="1972621" cy="2943671"/>
              <a:chOff x="6467829" y="2062363"/>
              <a:chExt cx="1972621" cy="2943671"/>
            </a:xfrm>
          </p:grpSpPr>
          <p:sp>
            <p:nvSpPr>
              <p:cNvPr id="75" name="Freeform 74"/>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6" name="Group 75"/>
              <p:cNvGrpSpPr/>
              <p:nvPr/>
            </p:nvGrpSpPr>
            <p:grpSpPr>
              <a:xfrm>
                <a:off x="6637419" y="2062363"/>
                <a:ext cx="954107" cy="2317133"/>
                <a:chOff x="6637419" y="2062363"/>
                <a:chExt cx="954107" cy="2317133"/>
              </a:xfrm>
            </p:grpSpPr>
            <p:sp>
              <p:nvSpPr>
                <p:cNvPr id="79" name="Freeform 78"/>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TextBox 79"/>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77" name="Freeform 76"/>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77"/>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8" name="Freeform 57"/>
            <p:cNvSpPr/>
            <p:nvPr/>
          </p:nvSpPr>
          <p:spPr>
            <a:xfrm rot="10550135" flipH="1">
              <a:off x="7550214" y="1515510"/>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p:cNvSpPr txBox="1"/>
            <p:nvPr/>
          </p:nvSpPr>
          <p:spPr>
            <a:xfrm>
              <a:off x="7656302" y="4026798"/>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0" name="TextBox 59"/>
            <p:cNvSpPr txBox="1"/>
            <p:nvPr/>
          </p:nvSpPr>
          <p:spPr>
            <a:xfrm rot="19567995">
              <a:off x="7390083" y="1802983"/>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1" name="Freeform 60"/>
            <p:cNvSpPr/>
            <p:nvPr/>
          </p:nvSpPr>
          <p:spPr>
            <a:xfrm rot="16200000" flipH="1" flipV="1">
              <a:off x="7858106" y="2656101"/>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p:cNvSpPr txBox="1"/>
            <p:nvPr/>
          </p:nvSpPr>
          <p:spPr>
            <a:xfrm>
              <a:off x="6852572" y="4187055"/>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3" name="Freeform 62"/>
            <p:cNvSpPr/>
            <p:nvPr/>
          </p:nvSpPr>
          <p:spPr>
            <a:xfrm rot="17911580" flipH="1">
              <a:off x="6764589" y="2191454"/>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6470259" y="3896025"/>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65" name="TextBox 64"/>
            <p:cNvSpPr txBox="1"/>
            <p:nvPr/>
          </p:nvSpPr>
          <p:spPr>
            <a:xfrm rot="1445963">
              <a:off x="5930882" y="2747231"/>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66" name="Picture 10" descr="Image result for crow no background"/>
            <p:cNvPicPr>
              <a:picLocks noChangeAspect="1" noChangeArrowheads="1"/>
            </p:cNvPicPr>
            <p:nvPr/>
          </p:nvPicPr>
          <p:blipFill>
            <a:blip r:embed="rId5" cstate="print">
              <a:duotone>
                <a:prstClr val="black"/>
                <a:srgbClr val="FFFF00">
                  <a:tint val="45000"/>
                  <a:satMod val="400000"/>
                </a:srgbClr>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029395" y="949362"/>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6" descr="Image result for crow no background"/>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1788202"/>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68" name="Freeform 67"/>
            <p:cNvSpPr/>
            <p:nvPr/>
          </p:nvSpPr>
          <p:spPr>
            <a:xfrm rot="17052056">
              <a:off x="6583767" y="3153290"/>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9" name="Picture 10" descr="Image result for crow no background"/>
            <p:cNvPicPr>
              <a:picLocks noChangeAspect="1" noChangeArrowheads="1"/>
            </p:cNvPicPr>
            <p:nvPr/>
          </p:nvPicPr>
          <p:blipFill>
            <a:blip r:embed="rId8" cstate="print">
              <a:duotone>
                <a:prstClr val="black"/>
                <a:srgbClr val="FFFF00">
                  <a:tint val="45000"/>
                  <a:satMod val="400000"/>
                </a:srgbClr>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432835" y="1079441"/>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rot="21294553">
              <a:off x="7526322" y="2738288"/>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71" name="Freeform 70"/>
            <p:cNvSpPr/>
            <p:nvPr/>
          </p:nvSpPr>
          <p:spPr>
            <a:xfrm rot="17052056">
              <a:off x="7945704" y="3141697"/>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TextBox 71"/>
            <p:cNvSpPr txBox="1"/>
            <p:nvPr/>
          </p:nvSpPr>
          <p:spPr>
            <a:xfrm>
              <a:off x="7209620" y="2276048"/>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a:t>
              </a:r>
              <a:r>
                <a:rPr kumimoji="0" lang="zh-CN" altLang="en-US"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我</a:t>
              </a:r>
              <a:endParaRPr kumimoji="0" lang="en-US" altLang="zh-CN"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73" name="Picture 16" descr="Image result for crow no background"/>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6648390" y="3122433"/>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5650622" y="3391953"/>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smtClean="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chemeClr val="accent3">
                    <a:lumMod val="75000"/>
                  </a:scheme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grpSp>
      <p:sp>
        <p:nvSpPr>
          <p:cNvPr id="2" name="Rectangle 1"/>
          <p:cNvSpPr/>
          <p:nvPr/>
        </p:nvSpPr>
        <p:spPr>
          <a:xfrm>
            <a:off x="3263299" y="1070011"/>
            <a:ext cx="2634637" cy="1200329"/>
          </a:xfrm>
          <a:prstGeom prst="rect">
            <a:avLst/>
          </a:prstGeom>
        </p:spPr>
        <p:txBody>
          <a:bodyPr wrap="square">
            <a:spAutoFit/>
          </a:bodyPr>
          <a:lstStyle/>
          <a:p>
            <a:r>
              <a:rPr lang="zh-CN" altLang="en-US" sz="2400" b="1" dirty="0" smtClean="0">
                <a:latin typeface="Microsoft YaHei" panose="020B0503020204020204" pitchFamily="34" charset="-122"/>
                <a:ea typeface="Microsoft YaHei" panose="020B0503020204020204" pitchFamily="34" charset="-122"/>
              </a:rPr>
              <a:t>扎克伯格：心灵是</a:t>
            </a:r>
            <a:r>
              <a:rPr lang="zh-CN" altLang="en-US" sz="2400" b="1" dirty="0">
                <a:latin typeface="Microsoft YaHei" panose="020B0503020204020204" pitchFamily="34" charset="-122"/>
                <a:ea typeface="Microsoft YaHei" panose="020B0503020204020204" pitchFamily="34" charset="-122"/>
              </a:rPr>
              <a:t>索取的，因而也是丑陋</a:t>
            </a:r>
            <a:r>
              <a:rPr lang="zh-CN" altLang="en-US" sz="2400" b="1" dirty="0" smtClean="0">
                <a:latin typeface="Microsoft YaHei" panose="020B0503020204020204" pitchFamily="34" charset="-122"/>
                <a:ea typeface="Microsoft YaHei" panose="020B0503020204020204" pitchFamily="34" charset="-122"/>
              </a:rPr>
              <a:t>的</a:t>
            </a:r>
            <a:r>
              <a:rPr lang="en-US" altLang="zh-CN" sz="2400" b="1" dirty="0" smtClean="0">
                <a:latin typeface="Microsoft YaHei" panose="020B0503020204020204" pitchFamily="34" charset="-122"/>
                <a:ea typeface="Microsoft YaHei" panose="020B0503020204020204" pitchFamily="34" charset="-122"/>
              </a:rPr>
              <a:t>…</a:t>
            </a:r>
            <a:endParaRPr lang="en-US" sz="2400" b="1" dirty="0"/>
          </a:p>
        </p:txBody>
      </p:sp>
    </p:spTree>
    <p:extLst>
      <p:ext uri="{BB962C8B-B14F-4D97-AF65-F5344CB8AC3E}">
        <p14:creationId xmlns:p14="http://schemas.microsoft.com/office/powerpoint/2010/main" val="106659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pic>
        <p:nvPicPr>
          <p:cNvPr id="6" name="Picture 2" descr="Image result for long ribbon no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28"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 y="1257300"/>
            <a:ext cx="8610600" cy="4370427"/>
          </a:xfrm>
          <a:prstGeom prst="rect">
            <a:avLst/>
          </a:prstGeom>
          <a:noFill/>
        </p:spPr>
        <p:txBody>
          <a:bodyPr wrap="square" rtlCol="0">
            <a:spAutoFit/>
          </a:bodyPr>
          <a:lstStyle/>
          <a:p>
            <a:pPr marL="742950" indent="-742950">
              <a:buAutoNum type="arabicPeriod"/>
            </a:pPr>
            <a:r>
              <a:rPr lang="zh-CN" altLang="en-US" sz="40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尊重人的自由意志</a:t>
            </a:r>
            <a:endParaRPr lang="en-US" altLang="zh-CN" sz="40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1200150" lvl="1" indent="-742950">
              <a:spcAft>
                <a:spcPts val="600"/>
              </a:spcAft>
              <a:buFont typeface="Arial" panose="020B0604020202020204" pitchFamily="34" charset="0"/>
              <a:buChar char="•"/>
            </a:pP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要求对方的</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爱没</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有意</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义</a:t>
            </a:r>
            <a:endParaRPr lang="en-US" altLang="zh-CN"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1200150" lvl="1" indent="-742950">
              <a:spcAft>
                <a:spcPts val="600"/>
              </a:spcAft>
              <a:buFont typeface="Arial" panose="020B0604020202020204" pitchFamily="34" charset="0"/>
              <a:buChar char="•"/>
            </a:pP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感</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情需</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要双方花时间共</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同努力才能建立</a:t>
            </a:r>
            <a:endParaRPr lang="en-US" altLang="zh-CN"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1200150" lvl="1" indent="-742950">
              <a:spcAft>
                <a:spcPts val="600"/>
              </a:spcAft>
              <a:buFont typeface="Arial" panose="020B0604020202020204" pitchFamily="34" charset="0"/>
              <a:buChar char="•"/>
            </a:pP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舍</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己而成全对方的爱最</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能感动</a:t>
            </a: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人</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心</a:t>
            </a:r>
            <a:endParaRPr lang="en-US" altLang="zh-CN"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742950" indent="-742950">
              <a:buAutoNum type="arabicPeriod"/>
            </a:pPr>
            <a:r>
              <a:rPr lang="zh-CN" altLang="en-US" sz="40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平衡给予与索取的关系</a:t>
            </a:r>
          </a:p>
          <a:p>
            <a:pPr marL="1200150" lvl="1" indent="-742950">
              <a:spcAft>
                <a:spcPts val="600"/>
              </a:spcAft>
              <a:buFont typeface="Arial" panose="020B0604020202020204" pitchFamily="34" charset="0"/>
              <a:buChar char="•"/>
            </a:pP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双方都认同给予与索</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取的平</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衡</a:t>
            </a:r>
            <a:r>
              <a:rPr lang="zh-CN" altLang="en-US" sz="2400" b="1"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（人都需</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要被成全）</a:t>
            </a:r>
            <a:endPar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1200150" lvl="1" indent="-742950">
              <a:spcAft>
                <a:spcPts val="600"/>
              </a:spcAft>
              <a:buFont typeface="Arial" panose="020B0604020202020204" pitchFamily="34" charset="0"/>
              <a:buChar char="•"/>
            </a:pP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学习在</a:t>
            </a: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对方最需要</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的地</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方</a:t>
            </a:r>
            <a:r>
              <a:rPr lang="en-US" altLang="zh-CN"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a:t>
            </a: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时</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间</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无</a:t>
            </a: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私</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地</a:t>
            </a:r>
            <a:r>
              <a:rPr lang="zh-CN" altLang="en-US" sz="2400" b="1" dirty="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给</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予</a:t>
            </a:r>
            <a:endParaRPr lang="en-US" altLang="zh-CN"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1200150" lvl="1" indent="-742950">
              <a:spcAft>
                <a:spcPts val="600"/>
              </a:spcAft>
              <a:buFont typeface="Arial" panose="020B0604020202020204" pitchFamily="34" charset="0"/>
              <a:buChar char="•"/>
            </a:pP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存款及提款的比</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方</a:t>
            </a:r>
            <a:endParaRPr lang="en-US" altLang="zh-CN"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1200150" lvl="1" indent="-742950">
              <a:spcAft>
                <a:spcPts val="600"/>
              </a:spcAft>
              <a:buFont typeface="Arial" panose="020B0604020202020204" pitchFamily="34" charset="0"/>
              <a:buChar char="•"/>
            </a:pP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双方自愿互动下</a:t>
            </a:r>
            <a:r>
              <a:rPr lang="zh-CN" altLang="en-US" sz="2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rPr>
              <a:t>付出的爱算存款</a:t>
            </a:r>
            <a:endParaRPr lang="en-US" sz="4400" b="1" dirty="0" smtClean="0">
              <a:ln w="9525">
                <a:noFill/>
              </a:ln>
              <a:solidFill>
                <a:schemeClr val="bg1"/>
              </a:solidFill>
              <a:effectLst>
                <a:outerShdw blurRad="50800" dist="38100" dir="2700000" algn="tl" rotWithShape="0">
                  <a:prstClr val="black">
                    <a:alpha val="40000"/>
                  </a:prstClr>
                </a:outerShdw>
              </a:effectLst>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7" name="TextBox 6"/>
          <p:cNvSpPr txBox="1"/>
          <p:nvPr/>
        </p:nvSpPr>
        <p:spPr>
          <a:xfrm>
            <a:off x="785793" y="38100"/>
            <a:ext cx="7520007" cy="769441"/>
          </a:xfrm>
          <a:prstGeom prst="rect">
            <a:avLst/>
          </a:prstGeom>
          <a:noFill/>
        </p:spPr>
        <p:txBody>
          <a:bodyPr wrap="none" rtlCol="0">
            <a:spAutoFit/>
          </a:bodyPr>
          <a:lstStyle/>
          <a:p>
            <a:pPr lvl="0">
              <a:defRPr/>
            </a:pPr>
            <a:r>
              <a:rPr lang="zh-CN" altLang="en-US" sz="4400" b="1"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符合圣经原则的改善婚姻之道</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7013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arn(inVertic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arn(inVertic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arn(inVertical)">
                                      <p:cBhvr>
                                        <p:cTn id="4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6" name="Picture 2" descr="http://jingji.cntv.cn/20120214/images/1329184003776_U5474P622DT201202131851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5617">
            <a:off x="308782" y="3314735"/>
            <a:ext cx="2816739" cy="18520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10" r="5049"/>
          <a:stretch/>
        </p:blipFill>
        <p:spPr bwMode="auto">
          <a:xfrm rot="764088">
            <a:off x="665410" y="1408985"/>
            <a:ext cx="2576274" cy="1494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pic2.zhimg.com/80/v2-3535070628d5c171c2a312a8786bc945_hd.jpg"/>
          <p:cNvPicPr>
            <a:picLocks noChangeAspect="1" noChangeArrowheads="1"/>
          </p:cNvPicPr>
          <p:nvPr/>
        </p:nvPicPr>
        <p:blipFill rotWithShape="1">
          <a:blip r:embed="rId6">
            <a:extLst>
              <a:ext uri="{28A0092B-C50C-407E-A947-70E740481C1C}">
                <a14:useLocalDpi xmlns:a14="http://schemas.microsoft.com/office/drawing/2010/main" val="0"/>
              </a:ext>
            </a:extLst>
          </a:blip>
          <a:srcRect l="2795" t="53805" r="4732"/>
          <a:stretch/>
        </p:blipFill>
        <p:spPr bwMode="auto">
          <a:xfrm>
            <a:off x="3460989" y="1638300"/>
            <a:ext cx="5593964" cy="3403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long ribbon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69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pic>
        <p:nvPicPr>
          <p:cNvPr id="14" name="Picture 4" descr="ä¸çºªä½³ç¼"/>
          <p:cNvPicPr>
            <a:picLocks noChangeAspect="1" noChangeArrowheads="1"/>
          </p:cNvPicPr>
          <p:nvPr/>
        </p:nvPicPr>
        <p:blipFill rotWithShape="1">
          <a:blip r:embed="rId4">
            <a:extLst>
              <a:ext uri="{28A0092B-C50C-407E-A947-70E740481C1C}">
                <a14:useLocalDpi xmlns:a14="http://schemas.microsoft.com/office/drawing/2010/main" val="0"/>
              </a:ext>
            </a:extLst>
          </a:blip>
          <a:srcRect t="-1" r="49260" b="-1"/>
          <a:stretch/>
        </p:blipFill>
        <p:spPr bwMode="auto">
          <a:xfrm>
            <a:off x="180628" y="1329350"/>
            <a:ext cx="5381972" cy="4861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ç·äººå³VSå¥³äººå³ é­åæç¥å¤§ä¸å"/>
          <p:cNvPicPr>
            <a:picLocks noChangeAspect="1" noChangeArrowheads="1"/>
          </p:cNvPicPr>
          <p:nvPr/>
        </p:nvPicPr>
        <p:blipFill rotWithShape="1">
          <a:blip r:embed="rId5">
            <a:extLst>
              <a:ext uri="{28A0092B-C50C-407E-A947-70E740481C1C}">
                <a14:useLocalDpi xmlns:a14="http://schemas.microsoft.com/office/drawing/2010/main" val="0"/>
              </a:ext>
            </a:extLst>
          </a:blip>
          <a:srcRect l="3514" r="3637"/>
          <a:stretch/>
        </p:blipFill>
        <p:spPr bwMode="auto">
          <a:xfrm>
            <a:off x="457200" y="1859154"/>
            <a:ext cx="8001000" cy="3710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4" name="Straight Connector 3"/>
          <p:cNvCxnSpPr/>
          <p:nvPr/>
        </p:nvCxnSpPr>
        <p:spPr>
          <a:xfrm>
            <a:off x="6248400" y="3390900"/>
            <a:ext cx="22098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685800" y="3619500"/>
            <a:ext cx="990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11" name="Picture 2" descr="Image result for long ribbon no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0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047021" y="1426684"/>
            <a:ext cx="4984213" cy="2446824"/>
          </a:xfrm>
          <a:prstGeom prst="rect">
            <a:avLst/>
          </a:prstGeom>
        </p:spPr>
        <p:txBody>
          <a:bodyPr wrap="square">
            <a:spAutoFit/>
          </a:bodyPr>
          <a:lstStyle/>
          <a:p>
            <a:pPr latinLnBrk="1"/>
            <a:r>
              <a:rPr lang="en-US" altLang="zh-CN" sz="1700" dirty="0" smtClean="0">
                <a:solidFill>
                  <a:schemeClr val="bg1"/>
                </a:solidFill>
                <a:latin typeface="Microsoft YaHei" panose="020B0503020204020204" pitchFamily="34" charset="-122"/>
                <a:ea typeface="Microsoft YaHei" panose="020B0503020204020204" pitchFamily="34" charset="-122"/>
              </a:rPr>
              <a:t>	</a:t>
            </a:r>
            <a:r>
              <a:rPr lang="zh-CN" altLang="en-US" sz="1700" dirty="0" smtClean="0">
                <a:solidFill>
                  <a:schemeClr val="bg1"/>
                </a:solidFill>
                <a:latin typeface="Microsoft YaHei" panose="020B0503020204020204" pitchFamily="34" charset="-122"/>
                <a:ea typeface="Microsoft YaHei" panose="020B0503020204020204" pitchFamily="34" charset="-122"/>
              </a:rPr>
              <a:t>据</a:t>
            </a:r>
            <a:r>
              <a:rPr lang="zh-CN" altLang="en-US" sz="1700" dirty="0">
                <a:solidFill>
                  <a:schemeClr val="bg1"/>
                </a:solidFill>
                <a:latin typeface="Microsoft YaHei" panose="020B0503020204020204" pitchFamily="34" charset="-122"/>
                <a:ea typeface="Microsoft YaHei" panose="020B0503020204020204" pitchFamily="34" charset="-122"/>
              </a:rPr>
              <a:t>报道，“脸谱”创始人马克</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扎克伯格的岳父是现年</a:t>
            </a:r>
            <a:r>
              <a:rPr lang="en-US" altLang="zh-CN" sz="1700" dirty="0">
                <a:solidFill>
                  <a:schemeClr val="bg1"/>
                </a:solidFill>
                <a:latin typeface="Microsoft YaHei" panose="020B0503020204020204" pitchFamily="34" charset="-122"/>
                <a:ea typeface="Microsoft YaHei" panose="020B0503020204020204" pitchFamily="34" charset="-122"/>
              </a:rPr>
              <a:t>47</a:t>
            </a:r>
            <a:r>
              <a:rPr lang="zh-CN" altLang="en-US" sz="1700" dirty="0">
                <a:solidFill>
                  <a:schemeClr val="bg1"/>
                </a:solidFill>
                <a:latin typeface="Microsoft YaHei" panose="020B0503020204020204" pitchFamily="34" charset="-122"/>
                <a:ea typeface="Microsoft YaHei" panose="020B0503020204020204" pitchFamily="34" charset="-122"/>
              </a:rPr>
              <a:t>岁的华裔越南人丹尼斯</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陈，上世纪</a:t>
            </a:r>
            <a:r>
              <a:rPr lang="en-US" altLang="zh-CN" sz="1700" dirty="0">
                <a:solidFill>
                  <a:schemeClr val="bg1"/>
                </a:solidFill>
                <a:latin typeface="Microsoft YaHei" panose="020B0503020204020204" pitchFamily="34" charset="-122"/>
                <a:ea typeface="Microsoft YaHei" panose="020B0503020204020204" pitchFamily="34" charset="-122"/>
              </a:rPr>
              <a:t>70</a:t>
            </a:r>
            <a:r>
              <a:rPr lang="zh-CN" altLang="en-US" sz="1700" dirty="0">
                <a:solidFill>
                  <a:schemeClr val="bg1"/>
                </a:solidFill>
                <a:latin typeface="Microsoft YaHei" panose="020B0503020204020204" pitchFamily="34" charset="-122"/>
                <a:ea typeface="Microsoft YaHei" panose="020B0503020204020204" pitchFamily="34" charset="-122"/>
              </a:rPr>
              <a:t>年代，他与越南妻子、现年</a:t>
            </a:r>
            <a:r>
              <a:rPr lang="en-US" altLang="zh-CN" sz="1700" dirty="0">
                <a:solidFill>
                  <a:schemeClr val="bg1"/>
                </a:solidFill>
                <a:latin typeface="Microsoft YaHei" panose="020B0503020204020204" pitchFamily="34" charset="-122"/>
                <a:ea typeface="Microsoft YaHei" panose="020B0503020204020204" pitchFamily="34" charset="-122"/>
              </a:rPr>
              <a:t>50</a:t>
            </a:r>
            <a:r>
              <a:rPr lang="zh-CN" altLang="en-US" sz="1700" dirty="0">
                <a:solidFill>
                  <a:schemeClr val="bg1"/>
                </a:solidFill>
                <a:latin typeface="Microsoft YaHei" panose="020B0503020204020204" pitchFamily="34" charset="-122"/>
                <a:ea typeface="Microsoft YaHei" panose="020B0503020204020204" pitchFamily="34" charset="-122"/>
              </a:rPr>
              <a:t>岁的伊凤</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音译，</a:t>
            </a:r>
            <a:r>
              <a:rPr lang="en-US" altLang="zh-CN" sz="1700" dirty="0">
                <a:solidFill>
                  <a:schemeClr val="bg1"/>
                </a:solidFill>
                <a:latin typeface="Microsoft YaHei" panose="020B0503020204020204" pitchFamily="34" charset="-122"/>
                <a:ea typeface="Microsoft YaHei" panose="020B0503020204020204" pitchFamily="34" charset="-122"/>
              </a:rPr>
              <a:t>Yvonne)</a:t>
            </a:r>
            <a:r>
              <a:rPr lang="zh-CN" altLang="en-US" sz="1700" dirty="0">
                <a:solidFill>
                  <a:schemeClr val="bg1"/>
                </a:solidFill>
                <a:latin typeface="Microsoft YaHei" panose="020B0503020204020204" pitchFamily="34" charset="-122"/>
                <a:ea typeface="Microsoft YaHei" panose="020B0503020204020204" pitchFamily="34" charset="-122"/>
              </a:rPr>
              <a:t>以难民身份移民美国。至今仍可查到他们以“亚洲难民”身份拿到的社会保险号，时间分别是</a:t>
            </a:r>
            <a:r>
              <a:rPr lang="en-US" altLang="zh-CN" sz="1700" dirty="0">
                <a:solidFill>
                  <a:schemeClr val="bg1"/>
                </a:solidFill>
                <a:latin typeface="Microsoft YaHei" panose="020B0503020204020204" pitchFamily="34" charset="-122"/>
                <a:ea typeface="Microsoft YaHei" panose="020B0503020204020204" pitchFamily="34" charset="-122"/>
              </a:rPr>
              <a:t>1975</a:t>
            </a:r>
            <a:r>
              <a:rPr lang="zh-CN" altLang="en-US" sz="1700" dirty="0">
                <a:solidFill>
                  <a:schemeClr val="bg1"/>
                </a:solidFill>
                <a:latin typeface="Microsoft YaHei" panose="020B0503020204020204" pitchFamily="34" charset="-122"/>
                <a:ea typeface="Microsoft YaHei" panose="020B0503020204020204" pitchFamily="34" charset="-122"/>
              </a:rPr>
              <a:t>年</a:t>
            </a:r>
            <a:r>
              <a:rPr lang="en-US" altLang="zh-CN" sz="1700" dirty="0">
                <a:solidFill>
                  <a:schemeClr val="bg1"/>
                </a:solidFill>
                <a:latin typeface="Microsoft YaHei" panose="020B0503020204020204" pitchFamily="34" charset="-122"/>
                <a:ea typeface="Microsoft YaHei" panose="020B0503020204020204" pitchFamily="34" charset="-122"/>
              </a:rPr>
              <a:t>4</a:t>
            </a:r>
            <a:r>
              <a:rPr lang="zh-CN" altLang="en-US" sz="1700" dirty="0">
                <a:solidFill>
                  <a:schemeClr val="bg1"/>
                </a:solidFill>
                <a:latin typeface="Microsoft YaHei" panose="020B0503020204020204" pitchFamily="34" charset="-122"/>
                <a:ea typeface="Microsoft YaHei" panose="020B0503020204020204" pitchFamily="34" charset="-122"/>
              </a:rPr>
              <a:t>月和</a:t>
            </a:r>
            <a:r>
              <a:rPr lang="en-US" altLang="zh-CN" sz="1700" dirty="0">
                <a:solidFill>
                  <a:schemeClr val="bg1"/>
                </a:solidFill>
                <a:latin typeface="Microsoft YaHei" panose="020B0503020204020204" pitchFamily="34" charset="-122"/>
                <a:ea typeface="Microsoft YaHei" panose="020B0503020204020204" pitchFamily="34" charset="-122"/>
              </a:rPr>
              <a:t>1979</a:t>
            </a:r>
            <a:r>
              <a:rPr lang="zh-CN" altLang="en-US" sz="1700" dirty="0">
                <a:solidFill>
                  <a:schemeClr val="bg1"/>
                </a:solidFill>
                <a:latin typeface="Microsoft YaHei" panose="020B0503020204020204" pitchFamily="34" charset="-122"/>
                <a:ea typeface="Microsoft YaHei" panose="020B0503020204020204" pitchFamily="34" charset="-122"/>
              </a:rPr>
              <a:t>年</a:t>
            </a:r>
            <a:r>
              <a:rPr lang="en-US" altLang="zh-CN" sz="1700" dirty="0">
                <a:solidFill>
                  <a:schemeClr val="bg1"/>
                </a:solidFill>
                <a:latin typeface="Microsoft YaHei" panose="020B0503020204020204" pitchFamily="34" charset="-122"/>
                <a:ea typeface="Microsoft YaHei" panose="020B0503020204020204" pitchFamily="34" charset="-122"/>
              </a:rPr>
              <a:t>11</a:t>
            </a:r>
            <a:r>
              <a:rPr lang="zh-CN" altLang="en-US" sz="1700" dirty="0">
                <a:solidFill>
                  <a:schemeClr val="bg1"/>
                </a:solidFill>
                <a:latin typeface="Microsoft YaHei" panose="020B0503020204020204" pitchFamily="34" charset="-122"/>
                <a:ea typeface="Microsoft YaHei" panose="020B0503020204020204" pitchFamily="34" charset="-122"/>
              </a:rPr>
              <a:t>月。</a:t>
            </a:r>
            <a:r>
              <a:rPr lang="zh-CN" altLang="en-US" sz="1700" b="1" dirty="0">
                <a:solidFill>
                  <a:srgbClr val="0070C0"/>
                </a:solidFill>
                <a:latin typeface="Microsoft YaHei" panose="020B0503020204020204" pitchFamily="34" charset="-122"/>
                <a:ea typeface="Microsoft YaHei" panose="020B0503020204020204" pitchFamily="34" charset="-122"/>
              </a:rPr>
              <a:t>在难民营生活了一段日子之后，夫妻俩靠着积攒多年的积蓄，于上世纪</a:t>
            </a:r>
            <a:r>
              <a:rPr lang="en-US" altLang="zh-CN" sz="1700" b="1" dirty="0">
                <a:solidFill>
                  <a:srgbClr val="0070C0"/>
                </a:solidFill>
                <a:latin typeface="Microsoft YaHei" panose="020B0503020204020204" pitchFamily="34" charset="-122"/>
                <a:ea typeface="Microsoft YaHei" panose="020B0503020204020204" pitchFamily="34" charset="-122"/>
              </a:rPr>
              <a:t>80</a:t>
            </a:r>
            <a:r>
              <a:rPr lang="zh-CN" altLang="en-US" sz="1700" b="1" dirty="0">
                <a:solidFill>
                  <a:srgbClr val="0070C0"/>
                </a:solidFill>
                <a:latin typeface="Microsoft YaHei" panose="020B0503020204020204" pitchFamily="34" charset="-122"/>
                <a:ea typeface="Microsoft YaHei" panose="020B0503020204020204" pitchFamily="34" charset="-122"/>
              </a:rPr>
              <a:t>年代初在波士顿市的一条美食街上开了一家名为“亚洲风味”的小型中餐馆</a:t>
            </a:r>
            <a:r>
              <a:rPr lang="zh-CN" altLang="en-US" sz="1700" b="1" dirty="0" smtClean="0">
                <a:solidFill>
                  <a:srgbClr val="0070C0"/>
                </a:solidFill>
                <a:latin typeface="Microsoft YaHei" panose="020B0503020204020204" pitchFamily="34" charset="-122"/>
                <a:ea typeface="Microsoft YaHei" panose="020B0503020204020204" pitchFamily="34" charset="-122"/>
              </a:rPr>
              <a:t>。</a:t>
            </a:r>
            <a:endParaRPr lang="zh-CN" altLang="en-US" sz="1700" b="1" dirty="0">
              <a:solidFill>
                <a:srgbClr val="0070C0"/>
              </a:solidFill>
              <a:latin typeface="Microsoft YaHei" panose="020B0503020204020204" pitchFamily="34" charset="-122"/>
              <a:ea typeface="Microsoft YaHei" panose="020B0503020204020204" pitchFamily="34" charset="-122"/>
            </a:endParaRPr>
          </a:p>
        </p:txBody>
      </p:sp>
      <p:sp>
        <p:nvSpPr>
          <p:cNvPr id="3" name="Rectangle 2"/>
          <p:cNvSpPr/>
          <p:nvPr/>
        </p:nvSpPr>
        <p:spPr>
          <a:xfrm>
            <a:off x="2057400" y="5438001"/>
            <a:ext cx="6705600" cy="276999"/>
          </a:xfrm>
          <a:prstGeom prst="rect">
            <a:avLst/>
          </a:prstGeom>
        </p:spPr>
        <p:txBody>
          <a:bodyPr wrap="square">
            <a:spAutoFit/>
          </a:bodyPr>
          <a:lstStyle/>
          <a:p>
            <a:r>
              <a:rPr lang="en-US" sz="1200" dirty="0">
                <a:solidFill>
                  <a:schemeClr val="bg1"/>
                </a:solidFill>
              </a:rPr>
              <a:t>https://baike.baidu.com/item/%E6%99%AE%E8%8E%89%E5%B8%8C%E6%8B%89%C2%B7%E9%99%88</a:t>
            </a:r>
          </a:p>
        </p:txBody>
      </p:sp>
      <p:sp>
        <p:nvSpPr>
          <p:cNvPr id="7" name="TextBox 6"/>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1028" name="Picture 4" descr="Image result for priscilla ch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38" r="44469"/>
          <a:stretch/>
        </p:blipFill>
        <p:spPr bwMode="auto">
          <a:xfrm>
            <a:off x="304800" y="1338330"/>
            <a:ext cx="1905000" cy="2451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938" y="3885971"/>
            <a:ext cx="9095715" cy="1661993"/>
          </a:xfrm>
          <a:prstGeom prst="rect">
            <a:avLst/>
          </a:prstGeom>
        </p:spPr>
        <p:txBody>
          <a:bodyPr wrap="square">
            <a:spAutoFit/>
          </a:bodyPr>
          <a:lstStyle/>
          <a:p>
            <a:r>
              <a:rPr lang="en-US" altLang="zh-CN" sz="1700" dirty="0" smtClean="0">
                <a:solidFill>
                  <a:schemeClr val="bg1"/>
                </a:solidFill>
                <a:latin typeface="Microsoft YaHei" panose="020B0503020204020204" pitchFamily="34" charset="-122"/>
                <a:ea typeface="Microsoft YaHei" panose="020B0503020204020204" pitchFamily="34" charset="-122"/>
              </a:rPr>
              <a:t>	</a:t>
            </a:r>
            <a:r>
              <a:rPr lang="zh-CN" altLang="en-US" sz="1700" dirty="0" smtClean="0">
                <a:solidFill>
                  <a:schemeClr val="bg1"/>
                </a:solidFill>
                <a:latin typeface="Microsoft YaHei" panose="020B0503020204020204" pitchFamily="34" charset="-122"/>
                <a:ea typeface="Microsoft YaHei" panose="020B0503020204020204" pitchFamily="34" charset="-122"/>
              </a:rPr>
              <a:t>为</a:t>
            </a:r>
            <a:r>
              <a:rPr lang="zh-CN" altLang="en-US" sz="1700" dirty="0">
                <a:solidFill>
                  <a:schemeClr val="bg1"/>
                </a:solidFill>
                <a:latin typeface="Microsoft YaHei" panose="020B0503020204020204" pitchFamily="34" charset="-122"/>
                <a:ea typeface="Microsoft YaHei" panose="020B0503020204020204" pitchFamily="34" charset="-122"/>
              </a:rPr>
              <a:t>了维持生计，这对辛勤的难民夫妇起早贪黑，每天工作</a:t>
            </a:r>
            <a:r>
              <a:rPr lang="en-US" altLang="zh-CN" sz="1700" dirty="0">
                <a:solidFill>
                  <a:schemeClr val="bg1"/>
                </a:solidFill>
                <a:latin typeface="Microsoft YaHei" panose="020B0503020204020204" pitchFamily="34" charset="-122"/>
                <a:ea typeface="Microsoft YaHei" panose="020B0503020204020204" pitchFamily="34" charset="-122"/>
              </a:rPr>
              <a:t>18</a:t>
            </a:r>
            <a:r>
              <a:rPr lang="zh-CN" altLang="en-US" sz="1700" dirty="0">
                <a:solidFill>
                  <a:schemeClr val="bg1"/>
                </a:solidFill>
                <a:latin typeface="Microsoft YaHei" panose="020B0503020204020204" pitchFamily="34" charset="-122"/>
                <a:ea typeface="Microsoft YaHei" panose="020B0503020204020204" pitchFamily="34" charset="-122"/>
              </a:rPr>
              <a:t>个小时。</a:t>
            </a:r>
            <a:r>
              <a:rPr lang="en-US" altLang="zh-CN" sz="1700" dirty="0">
                <a:solidFill>
                  <a:schemeClr val="bg1"/>
                </a:solidFill>
                <a:latin typeface="Microsoft YaHei" panose="020B0503020204020204" pitchFamily="34" charset="-122"/>
                <a:ea typeface="Microsoft YaHei" panose="020B0503020204020204" pitchFamily="34" charset="-122"/>
              </a:rPr>
              <a:t>1985</a:t>
            </a:r>
            <a:r>
              <a:rPr lang="zh-CN" altLang="en-US" sz="1700" dirty="0">
                <a:solidFill>
                  <a:schemeClr val="bg1"/>
                </a:solidFill>
                <a:latin typeface="Microsoft YaHei" panose="020B0503020204020204" pitchFamily="34" charset="-122"/>
                <a:ea typeface="Microsoft YaHei" panose="020B0503020204020204" pitchFamily="34" charset="-122"/>
              </a:rPr>
              <a:t>年，他们迎来了第一个孩子、女儿普莉希拉</a:t>
            </a:r>
            <a:r>
              <a:rPr lang="zh-CN" altLang="en-US" sz="1700" dirty="0" smtClean="0">
                <a:solidFill>
                  <a:schemeClr val="bg1"/>
                </a:solidFill>
                <a:latin typeface="Microsoft YaHei" panose="020B0503020204020204" pitchFamily="34" charset="-122"/>
                <a:ea typeface="Microsoft YaHei" panose="020B0503020204020204" pitchFamily="34" charset="-122"/>
              </a:rPr>
              <a:t>。</a:t>
            </a:r>
            <a:r>
              <a:rPr lang="zh-CN" altLang="en-US" sz="1700" b="1" dirty="0" smtClean="0">
                <a:solidFill>
                  <a:srgbClr val="0070C0"/>
                </a:solidFill>
                <a:latin typeface="Microsoft YaHei" panose="020B0503020204020204" pitchFamily="34" charset="-122"/>
                <a:ea typeface="Microsoft YaHei" panose="020B0503020204020204" pitchFamily="34" charset="-122"/>
              </a:rPr>
              <a:t>由</a:t>
            </a:r>
            <a:r>
              <a:rPr lang="zh-CN" altLang="en-US" sz="1700" b="1" dirty="0">
                <a:solidFill>
                  <a:srgbClr val="0070C0"/>
                </a:solidFill>
                <a:latin typeface="Microsoft YaHei" panose="020B0503020204020204" pitchFamily="34" charset="-122"/>
                <a:ea typeface="Microsoft YaHei" panose="020B0503020204020204" pitchFamily="34" charset="-122"/>
              </a:rPr>
              <a:t>于父母工作繁忙，几乎没有时间照料孩子，所以普莉希拉年幼时主要是由奶奶一手带大。尽管奶奶不懂英文、只会说中文，但是却是一位知书达理的明白人，从小便灌输给孙女做人的道理，养成了普莉希拉自立、自信、自强的人生观。</a:t>
            </a:r>
            <a:r>
              <a:rPr lang="zh-CN" altLang="en-US" sz="1700" dirty="0">
                <a:solidFill>
                  <a:srgbClr val="333333"/>
                </a:solidFill>
                <a:latin typeface="Microsoft YaHei" panose="020B0503020204020204" pitchFamily="34" charset="-122"/>
                <a:ea typeface="Microsoft YaHei" panose="020B0503020204020204" pitchFamily="34" charset="-122"/>
              </a:rPr>
              <a:t>据普莉希拉现年</a:t>
            </a:r>
            <a:r>
              <a:rPr lang="en-US" altLang="zh-CN" sz="1700" dirty="0">
                <a:solidFill>
                  <a:srgbClr val="333333"/>
                </a:solidFill>
                <a:latin typeface="Microsoft YaHei" panose="020B0503020204020204" pitchFamily="34" charset="-122"/>
                <a:ea typeface="Microsoft YaHei" panose="020B0503020204020204" pitchFamily="34" charset="-122"/>
              </a:rPr>
              <a:t>66</a:t>
            </a:r>
            <a:r>
              <a:rPr lang="zh-CN" altLang="en-US" sz="1700" dirty="0">
                <a:solidFill>
                  <a:srgbClr val="333333"/>
                </a:solidFill>
                <a:latin typeface="Microsoft YaHei" panose="020B0503020204020204" pitchFamily="34" charset="-122"/>
                <a:ea typeface="Microsoft YaHei" panose="020B0503020204020204" pitchFamily="34" charset="-122"/>
              </a:rPr>
              <a:t>岁的中学老师彼特</a:t>
            </a:r>
            <a:r>
              <a:rPr lang="en-US" altLang="zh-CN" sz="1700" dirty="0">
                <a:solidFill>
                  <a:srgbClr val="333333"/>
                </a:solidFill>
                <a:latin typeface="Microsoft YaHei" panose="020B0503020204020204" pitchFamily="34" charset="-122"/>
                <a:ea typeface="Microsoft YaHei" panose="020B0503020204020204" pitchFamily="34" charset="-122"/>
              </a:rPr>
              <a:t>·</a:t>
            </a:r>
            <a:r>
              <a:rPr lang="zh-CN" altLang="en-US" sz="1700" dirty="0">
                <a:solidFill>
                  <a:srgbClr val="333333"/>
                </a:solidFill>
                <a:latin typeface="Microsoft YaHei" panose="020B0503020204020204" pitchFamily="34" charset="-122"/>
                <a:ea typeface="Microsoft YaHei" panose="020B0503020204020204" pitchFamily="34" charset="-122"/>
              </a:rPr>
              <a:t>斯万逊回忆：“奶奶是普莉希拉的情感支柱，对她的人生产生了巨大的影响。</a:t>
            </a:r>
            <a:endParaRPr lang="en-US" sz="1700" dirty="0">
              <a:latin typeface="Microsoft YaHei" panose="020B0503020204020204" pitchFamily="34" charset="-122"/>
              <a:ea typeface="Microsoft YaHei" panose="020B0503020204020204" pitchFamily="34" charset="-122"/>
            </a:endParaRPr>
          </a:p>
        </p:txBody>
      </p:sp>
      <p:pic>
        <p:nvPicPr>
          <p:cNvPr id="11" name="Picture 4" descr="Image result for priscilla cha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365" r="6019"/>
          <a:stretch/>
        </p:blipFill>
        <p:spPr bwMode="auto">
          <a:xfrm>
            <a:off x="2209800" y="1338330"/>
            <a:ext cx="1727227" cy="2451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2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114800" y="1663837"/>
            <a:ext cx="4487379" cy="1923604"/>
          </a:xfrm>
          <a:prstGeom prst="rect">
            <a:avLst/>
          </a:prstGeom>
        </p:spPr>
        <p:txBody>
          <a:bodyPr wrap="square">
            <a:spAutoFit/>
          </a:bodyPr>
          <a:lstStyle/>
          <a:p>
            <a:pPr latinLnBrk="1"/>
            <a:r>
              <a:rPr lang="en-US" altLang="zh-CN" sz="1700" dirty="0" smtClean="0">
                <a:solidFill>
                  <a:schemeClr val="bg1"/>
                </a:solidFill>
                <a:latin typeface="Microsoft YaHei" panose="020B0503020204020204" pitchFamily="34" charset="-122"/>
                <a:ea typeface="Microsoft YaHei" panose="020B0503020204020204" pitchFamily="34" charset="-122"/>
              </a:rPr>
              <a:t>	2012</a:t>
            </a:r>
            <a:r>
              <a:rPr lang="zh-CN" altLang="en-US" sz="1700" dirty="0">
                <a:solidFill>
                  <a:schemeClr val="bg1"/>
                </a:solidFill>
                <a:latin typeface="Microsoft YaHei" panose="020B0503020204020204" pitchFamily="34" charset="-122"/>
                <a:ea typeface="Microsoft YaHei" panose="020B0503020204020204" pitchFamily="34" charset="-122"/>
              </a:rPr>
              <a:t>年</a:t>
            </a:r>
            <a:r>
              <a:rPr lang="en-US" altLang="zh-CN" sz="1700" dirty="0">
                <a:solidFill>
                  <a:schemeClr val="bg1"/>
                </a:solidFill>
                <a:latin typeface="Microsoft YaHei" panose="020B0503020204020204" pitchFamily="34" charset="-122"/>
                <a:ea typeface="Microsoft YaHei" panose="020B0503020204020204" pitchFamily="34" charset="-122"/>
              </a:rPr>
              <a:t>5</a:t>
            </a:r>
            <a:r>
              <a:rPr lang="zh-CN" altLang="en-US" sz="1700" dirty="0">
                <a:solidFill>
                  <a:schemeClr val="bg1"/>
                </a:solidFill>
                <a:latin typeface="Microsoft YaHei" panose="020B0503020204020204" pitchFamily="34" charset="-122"/>
                <a:ea typeface="Microsoft YaHei" panose="020B0503020204020204" pitchFamily="34" charset="-122"/>
              </a:rPr>
              <a:t>月</a:t>
            </a:r>
            <a:r>
              <a:rPr lang="en-US" altLang="zh-CN" sz="1700" dirty="0">
                <a:solidFill>
                  <a:schemeClr val="bg1"/>
                </a:solidFill>
                <a:latin typeface="Microsoft YaHei" panose="020B0503020204020204" pitchFamily="34" charset="-122"/>
                <a:ea typeface="Microsoft YaHei" panose="020B0503020204020204" pitchFamily="34" charset="-122"/>
              </a:rPr>
              <a:t>20</a:t>
            </a:r>
            <a:r>
              <a:rPr lang="zh-CN" altLang="en-US" sz="1700" dirty="0" smtClean="0">
                <a:solidFill>
                  <a:schemeClr val="bg1"/>
                </a:solidFill>
                <a:latin typeface="Microsoft YaHei" panose="020B0503020204020204" pitchFamily="34" charset="-122"/>
                <a:ea typeface="Microsoft YaHei" panose="020B0503020204020204" pitchFamily="34" charset="-122"/>
              </a:rPr>
              <a:t>日，</a:t>
            </a:r>
            <a:r>
              <a:rPr lang="zh-CN" altLang="en-US" sz="1700" dirty="0">
                <a:solidFill>
                  <a:schemeClr val="bg1"/>
                </a:solidFill>
                <a:latin typeface="Microsoft YaHei" panose="020B0503020204020204" pitchFamily="34" charset="-122"/>
                <a:ea typeface="Microsoft YaHei" panose="020B0503020204020204" pitchFamily="34" charset="-122"/>
              </a:rPr>
              <a:t>在</a:t>
            </a:r>
            <a:r>
              <a:rPr lang="en-US" altLang="zh-CN" sz="1700" dirty="0">
                <a:solidFill>
                  <a:schemeClr val="bg1"/>
                </a:solidFill>
                <a:latin typeface="Microsoft YaHei" panose="020B0503020204020204" pitchFamily="34" charset="-122"/>
                <a:ea typeface="Microsoft YaHei" panose="020B0503020204020204" pitchFamily="34" charset="-122"/>
              </a:rPr>
              <a:t>Facebook</a:t>
            </a:r>
            <a:r>
              <a:rPr lang="zh-CN" altLang="en-US" sz="1700" dirty="0">
                <a:solidFill>
                  <a:schemeClr val="bg1"/>
                </a:solidFill>
                <a:latin typeface="Microsoft YaHei" panose="020B0503020204020204" pitchFamily="34" charset="-122"/>
                <a:ea typeface="Microsoft YaHei" panose="020B0503020204020204" pitchFamily="34" charset="-122"/>
              </a:rPr>
              <a:t>上市仅一天之后，该公司创始人兼</a:t>
            </a:r>
            <a:r>
              <a:rPr lang="en-US" altLang="zh-CN" sz="1700" dirty="0">
                <a:solidFill>
                  <a:schemeClr val="bg1"/>
                </a:solidFill>
                <a:latin typeface="Microsoft YaHei" panose="020B0503020204020204" pitchFamily="34" charset="-122"/>
                <a:ea typeface="Microsoft YaHei" panose="020B0503020204020204" pitchFamily="34" charset="-122"/>
              </a:rPr>
              <a:t>CEO</a:t>
            </a:r>
            <a:r>
              <a:rPr lang="zh-CN" altLang="en-US" sz="1700" dirty="0">
                <a:solidFill>
                  <a:schemeClr val="bg1"/>
                </a:solidFill>
                <a:latin typeface="Microsoft YaHei" panose="020B0503020204020204" pitchFamily="34" charset="-122"/>
                <a:ea typeface="Microsoft YaHei" panose="020B0503020204020204" pitchFamily="34" charset="-122"/>
              </a:rPr>
              <a:t>马克</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扎克伯格（</a:t>
            </a:r>
            <a:r>
              <a:rPr lang="en-US" altLang="zh-CN" sz="1700" dirty="0">
                <a:solidFill>
                  <a:schemeClr val="bg1"/>
                </a:solidFill>
                <a:latin typeface="Microsoft YaHei" panose="020B0503020204020204" pitchFamily="34" charset="-122"/>
                <a:ea typeface="Microsoft YaHei" panose="020B0503020204020204" pitchFamily="34" charset="-122"/>
              </a:rPr>
              <a:t>Mark Zuckerberg</a:t>
            </a:r>
            <a:r>
              <a:rPr lang="zh-CN" altLang="en-US" sz="1700" dirty="0">
                <a:solidFill>
                  <a:schemeClr val="bg1"/>
                </a:solidFill>
                <a:latin typeface="Microsoft YaHei" panose="020B0503020204020204" pitchFamily="34" charset="-122"/>
                <a:ea typeface="Microsoft YaHei" panose="020B0503020204020204" pitchFamily="34" charset="-122"/>
              </a:rPr>
              <a:t>）将其</a:t>
            </a:r>
            <a:r>
              <a:rPr lang="en-US" altLang="zh-CN" sz="1700" dirty="0">
                <a:solidFill>
                  <a:schemeClr val="bg1"/>
                </a:solidFill>
                <a:latin typeface="Microsoft YaHei" panose="020B0503020204020204" pitchFamily="34" charset="-122"/>
                <a:ea typeface="Microsoft YaHei" panose="020B0503020204020204" pitchFamily="34" charset="-122"/>
              </a:rPr>
              <a:t>Facebook</a:t>
            </a:r>
            <a:r>
              <a:rPr lang="zh-CN" altLang="en-US" sz="1700" dirty="0">
                <a:solidFill>
                  <a:schemeClr val="bg1"/>
                </a:solidFill>
                <a:latin typeface="Microsoft YaHei" panose="020B0503020204020204" pitchFamily="34" charset="-122"/>
                <a:ea typeface="Microsoft YaHei" panose="020B0503020204020204" pitchFamily="34" charset="-122"/>
              </a:rPr>
              <a:t>主页状态更新为“已婚”，宣布与恋爱</a:t>
            </a:r>
            <a:r>
              <a:rPr lang="en-US" altLang="zh-CN" sz="1700" dirty="0">
                <a:solidFill>
                  <a:schemeClr val="bg1"/>
                </a:solidFill>
                <a:latin typeface="Microsoft YaHei" panose="020B0503020204020204" pitchFamily="34" charset="-122"/>
                <a:ea typeface="Microsoft YaHei" panose="020B0503020204020204" pitchFamily="34" charset="-122"/>
              </a:rPr>
              <a:t>9</a:t>
            </a:r>
            <a:r>
              <a:rPr lang="zh-CN" altLang="en-US" sz="1700" dirty="0">
                <a:solidFill>
                  <a:schemeClr val="bg1"/>
                </a:solidFill>
                <a:latin typeface="Microsoft YaHei" panose="020B0503020204020204" pitchFamily="34" charset="-122"/>
                <a:ea typeface="Microsoft YaHei" panose="020B0503020204020204" pitchFamily="34" charset="-122"/>
              </a:rPr>
              <a:t>年的华裔女友普莉希拉</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陈（</a:t>
            </a:r>
            <a:r>
              <a:rPr lang="en-US" altLang="zh-CN" sz="1700" dirty="0">
                <a:solidFill>
                  <a:schemeClr val="bg1"/>
                </a:solidFill>
                <a:latin typeface="Microsoft YaHei" panose="020B0503020204020204" pitchFamily="34" charset="-122"/>
                <a:ea typeface="Microsoft YaHei" panose="020B0503020204020204" pitchFamily="34" charset="-122"/>
              </a:rPr>
              <a:t>Priscilla Chan</a:t>
            </a:r>
            <a:r>
              <a:rPr lang="zh-CN" altLang="en-US" sz="1700" dirty="0">
                <a:solidFill>
                  <a:schemeClr val="bg1"/>
                </a:solidFill>
                <a:latin typeface="Microsoft YaHei" panose="020B0503020204020204" pitchFamily="34" charset="-122"/>
                <a:ea typeface="Microsoft YaHei" panose="020B0503020204020204" pitchFamily="34" charset="-122"/>
              </a:rPr>
              <a:t>）结为夫妻</a:t>
            </a:r>
            <a:r>
              <a:rPr lang="zh-CN" altLang="en-US" sz="1700" dirty="0" smtClean="0">
                <a:solidFill>
                  <a:schemeClr val="bg1"/>
                </a:solidFill>
                <a:latin typeface="Microsoft YaHei" panose="020B0503020204020204" pitchFamily="34" charset="-122"/>
                <a:ea typeface="Microsoft YaHei" panose="020B0503020204020204" pitchFamily="34" charset="-122"/>
              </a:rPr>
              <a:t>。克</a:t>
            </a:r>
            <a:r>
              <a:rPr lang="zh-CN" altLang="en-US" sz="1700" dirty="0">
                <a:solidFill>
                  <a:schemeClr val="bg1"/>
                </a:solidFill>
                <a:latin typeface="Microsoft YaHei" panose="020B0503020204020204" pitchFamily="34" charset="-122"/>
                <a:ea typeface="Microsoft YaHei" panose="020B0503020204020204" pitchFamily="34" charset="-122"/>
              </a:rPr>
              <a:t>伯格与现年</a:t>
            </a:r>
            <a:r>
              <a:rPr lang="en-US" altLang="zh-CN" sz="1700" dirty="0">
                <a:solidFill>
                  <a:schemeClr val="bg1"/>
                </a:solidFill>
                <a:latin typeface="Microsoft YaHei" panose="020B0503020204020204" pitchFamily="34" charset="-122"/>
                <a:ea typeface="Microsoft YaHei" panose="020B0503020204020204" pitchFamily="34" charset="-122"/>
              </a:rPr>
              <a:t>27</a:t>
            </a:r>
            <a:r>
              <a:rPr lang="zh-CN" altLang="en-US" sz="1700" dirty="0">
                <a:solidFill>
                  <a:schemeClr val="bg1"/>
                </a:solidFill>
                <a:latin typeface="Microsoft YaHei" panose="020B0503020204020204" pitchFamily="34" charset="-122"/>
                <a:ea typeface="Microsoft YaHei" panose="020B0503020204020204" pitchFamily="34" charset="-122"/>
              </a:rPr>
              <a:t>岁的普莉希拉</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陈在其加州帕洛阿尔托市的家中举行了小型结婚仪式</a:t>
            </a:r>
            <a:r>
              <a:rPr lang="zh-CN" altLang="en-US" sz="1700" dirty="0" smtClean="0">
                <a:solidFill>
                  <a:schemeClr val="bg1"/>
                </a:solidFill>
                <a:latin typeface="Microsoft YaHei" panose="020B0503020204020204" pitchFamily="34" charset="-122"/>
                <a:ea typeface="Microsoft YaHei" panose="020B0503020204020204" pitchFamily="34" charset="-122"/>
              </a:rPr>
              <a:t>。</a:t>
            </a:r>
            <a:endParaRPr lang="zh-CN" altLang="en-US" sz="1700" dirty="0">
              <a:solidFill>
                <a:schemeClr val="bg1"/>
              </a:solidFill>
              <a:latin typeface="Microsoft YaHei" panose="020B0503020204020204" pitchFamily="34" charset="-122"/>
              <a:ea typeface="Microsoft YaHei" panose="020B0503020204020204" pitchFamily="34" charset="-122"/>
            </a:endParaRPr>
          </a:p>
        </p:txBody>
      </p:sp>
      <p:sp>
        <p:nvSpPr>
          <p:cNvPr id="3" name="Rectangle 2"/>
          <p:cNvSpPr/>
          <p:nvPr/>
        </p:nvSpPr>
        <p:spPr>
          <a:xfrm>
            <a:off x="2057400" y="5438001"/>
            <a:ext cx="6705600" cy="276999"/>
          </a:xfrm>
          <a:prstGeom prst="rect">
            <a:avLst/>
          </a:prstGeom>
        </p:spPr>
        <p:txBody>
          <a:bodyPr wrap="square">
            <a:spAutoFit/>
          </a:bodyPr>
          <a:lstStyle/>
          <a:p>
            <a:r>
              <a:rPr lang="en-US" sz="1200" dirty="0">
                <a:solidFill>
                  <a:schemeClr val="bg1"/>
                </a:solidFill>
              </a:rPr>
              <a:t>https://baike.baidu.com/item/%E6%99%AE%E8%8E%89%E5%B8%8C%E6%8B%89%C2%B7%E9%99%88</a:t>
            </a:r>
          </a:p>
        </p:txBody>
      </p:sp>
      <p:sp>
        <p:nvSpPr>
          <p:cNvPr id="7" name="TextBox 6"/>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Rectangle 4"/>
          <p:cNvSpPr/>
          <p:nvPr/>
        </p:nvSpPr>
        <p:spPr>
          <a:xfrm>
            <a:off x="74938" y="3885971"/>
            <a:ext cx="9095715" cy="1400383"/>
          </a:xfrm>
          <a:prstGeom prst="rect">
            <a:avLst/>
          </a:prstGeom>
        </p:spPr>
        <p:txBody>
          <a:bodyPr wrap="square">
            <a:spAutoFit/>
          </a:bodyPr>
          <a:lstStyle/>
          <a:p>
            <a:r>
              <a:rPr lang="en-US" altLang="zh-CN" sz="1700" b="1" dirty="0" smtClean="0">
                <a:solidFill>
                  <a:srgbClr val="0070C0"/>
                </a:solidFill>
                <a:latin typeface="Microsoft YaHei" panose="020B0503020204020204" pitchFamily="34" charset="-122"/>
                <a:ea typeface="Microsoft YaHei" panose="020B0503020204020204" pitchFamily="34" charset="-122"/>
              </a:rPr>
              <a:t>	</a:t>
            </a:r>
            <a:r>
              <a:rPr lang="zh-CN" altLang="en-US" sz="1700" b="1" dirty="0" smtClean="0">
                <a:solidFill>
                  <a:srgbClr val="0070C0"/>
                </a:solidFill>
                <a:latin typeface="Microsoft YaHei" panose="020B0503020204020204" pitchFamily="34" charset="-122"/>
                <a:ea typeface="Microsoft YaHei" panose="020B0503020204020204" pitchFamily="34" charset="-122"/>
              </a:rPr>
              <a:t>两</a:t>
            </a:r>
            <a:r>
              <a:rPr lang="zh-CN" altLang="en-US" sz="1700" b="1" dirty="0">
                <a:solidFill>
                  <a:srgbClr val="0070C0"/>
                </a:solidFill>
                <a:latin typeface="Microsoft YaHei" panose="020B0503020204020204" pitchFamily="34" charset="-122"/>
                <a:ea typeface="Microsoft YaHei" panose="020B0503020204020204" pitchFamily="34" charset="-122"/>
              </a:rPr>
              <a:t>人将婚礼定在了扎克伯格自家后院举行，出席宾客还不到</a:t>
            </a:r>
            <a:r>
              <a:rPr lang="en-US" altLang="zh-CN" sz="1700" b="1" dirty="0">
                <a:solidFill>
                  <a:srgbClr val="0070C0"/>
                </a:solidFill>
                <a:latin typeface="Microsoft YaHei" panose="020B0503020204020204" pitchFamily="34" charset="-122"/>
                <a:ea typeface="Microsoft YaHei" panose="020B0503020204020204" pitchFamily="34" charset="-122"/>
              </a:rPr>
              <a:t>100</a:t>
            </a:r>
            <a:r>
              <a:rPr lang="zh-CN" altLang="en-US" sz="1700" b="1" dirty="0">
                <a:solidFill>
                  <a:srgbClr val="0070C0"/>
                </a:solidFill>
                <a:latin typeface="Microsoft YaHei" panose="020B0503020204020204" pitchFamily="34" charset="-122"/>
                <a:ea typeface="Microsoft YaHei" panose="020B0503020204020204" pitchFamily="34" charset="-122"/>
              </a:rPr>
              <a:t>人。他们花</a:t>
            </a:r>
            <a:r>
              <a:rPr lang="en-US" altLang="zh-CN" sz="1700" b="1" dirty="0">
                <a:solidFill>
                  <a:srgbClr val="0070C0"/>
                </a:solidFill>
                <a:latin typeface="Microsoft YaHei" panose="020B0503020204020204" pitchFamily="34" charset="-122"/>
                <a:ea typeface="Microsoft YaHei" panose="020B0503020204020204" pitchFamily="34" charset="-122"/>
              </a:rPr>
              <a:t>4</a:t>
            </a:r>
            <a:r>
              <a:rPr lang="zh-CN" altLang="en-US" sz="1700" b="1" dirty="0">
                <a:solidFill>
                  <a:srgbClr val="0070C0"/>
                </a:solidFill>
                <a:latin typeface="Microsoft YaHei" panose="020B0503020204020204" pitchFamily="34" charset="-122"/>
                <a:ea typeface="Microsoft YaHei" panose="020B0503020204020204" pitchFamily="34" charset="-122"/>
              </a:rPr>
              <a:t>个月时间秘密筹备婚礼。受邀宾客原以为是去参加普通派对。当这对伉俪穿着礼服出现时，大家才恍然大悟，原来“这是一场精心策划的婚礼”。婚礼上的食物也并不丰盛，全部是“家常菜”，大多由他们非常钟爱的两家当地小餐馆提供。</a:t>
            </a:r>
            <a:r>
              <a:rPr lang="zh-CN" altLang="en-US" sz="1700" dirty="0">
                <a:solidFill>
                  <a:schemeClr val="bg1"/>
                </a:solidFill>
                <a:latin typeface="Microsoft YaHei" panose="020B0503020204020204" pitchFamily="34" charset="-122"/>
                <a:ea typeface="Microsoft YaHei" panose="020B0503020204020204" pitchFamily="34" charset="-122"/>
              </a:rPr>
              <a:t>据称，现场的嘉宾们随后还步行到了当地一家餐馆，品尝两人都喜爱的老鼠形状巧克力，因为他们第一次约会吃的就是这种巧克力。</a:t>
            </a:r>
            <a:endParaRPr lang="en-US" sz="1700" dirty="0">
              <a:latin typeface="Microsoft YaHei" panose="020B0503020204020204" pitchFamily="34" charset="-122"/>
              <a:ea typeface="Microsoft YaHei" panose="020B0503020204020204" pitchFamily="34" charset="-122"/>
            </a:endParaRPr>
          </a:p>
        </p:txBody>
      </p:sp>
      <p:pic>
        <p:nvPicPr>
          <p:cNvPr id="2052" name="Picture 4" descr="https://gss0.bdstatic.com/94o3dSag_xI4khGkpoWK1HF6hhy/baike/c0%3Dbaike116%2C5%2C5%2C116%2C38/sign=3432e83988b1cb132a643441bc3d3d2b/94cad1c8a786c9177fa4d1efcc3d70cf3ac757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57239"/>
            <a:ext cx="35052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87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3810001" y="1426684"/>
            <a:ext cx="5331228" cy="2446824"/>
          </a:xfrm>
          <a:prstGeom prst="rect">
            <a:avLst/>
          </a:prstGeom>
        </p:spPr>
        <p:txBody>
          <a:bodyPr wrap="square">
            <a:spAutoFit/>
          </a:bodyPr>
          <a:lstStyle/>
          <a:p>
            <a:pPr latinLnBrk="1"/>
            <a:r>
              <a:rPr lang="en-US" altLang="zh-CN" sz="1700" dirty="0" smtClean="0">
                <a:solidFill>
                  <a:schemeClr val="bg1"/>
                </a:solidFill>
                <a:latin typeface="Microsoft YaHei" panose="020B0503020204020204" pitchFamily="34" charset="-122"/>
                <a:ea typeface="Microsoft YaHei" panose="020B0503020204020204" pitchFamily="34" charset="-122"/>
              </a:rPr>
              <a:t>	</a:t>
            </a:r>
            <a:r>
              <a:rPr lang="zh-CN" altLang="en-US" sz="1700" dirty="0" smtClean="0">
                <a:solidFill>
                  <a:schemeClr val="bg1"/>
                </a:solidFill>
                <a:latin typeface="Microsoft YaHei" panose="020B0503020204020204" pitchFamily="34" charset="-122"/>
                <a:ea typeface="Microsoft YaHei" panose="020B0503020204020204" pitchFamily="34" charset="-122"/>
              </a:rPr>
              <a:t>在</a:t>
            </a:r>
            <a:r>
              <a:rPr lang="zh-CN" altLang="en-US" sz="1700" dirty="0">
                <a:solidFill>
                  <a:schemeClr val="bg1"/>
                </a:solidFill>
                <a:latin typeface="Microsoft YaHei" panose="020B0503020204020204" pitchFamily="34" charset="-122"/>
                <a:ea typeface="Microsoft YaHei" panose="020B0503020204020204" pitchFamily="34" charset="-122"/>
              </a:rPr>
              <a:t>扎克伯格创业初期，普莉希拉一直在背后支持着他，还跟随男友来到加州创业。</a:t>
            </a:r>
            <a:r>
              <a:rPr lang="en-US" altLang="zh-CN" sz="1700" dirty="0">
                <a:solidFill>
                  <a:schemeClr val="bg1"/>
                </a:solidFill>
                <a:latin typeface="Microsoft YaHei" panose="020B0503020204020204" pitchFamily="34" charset="-122"/>
                <a:ea typeface="Microsoft YaHei" panose="020B0503020204020204" pitchFamily="34" charset="-122"/>
              </a:rPr>
              <a:t>2007</a:t>
            </a:r>
            <a:r>
              <a:rPr lang="zh-CN" altLang="en-US" sz="1700" dirty="0">
                <a:solidFill>
                  <a:schemeClr val="bg1"/>
                </a:solidFill>
                <a:latin typeface="Microsoft YaHei" panose="020B0503020204020204" pitchFamily="34" charset="-122"/>
                <a:ea typeface="Microsoft YaHei" panose="020B0503020204020204" pitchFamily="34" charset="-122"/>
              </a:rPr>
              <a:t>年，扎克伯格曾邀请女友加入他的“网络帝国”。</a:t>
            </a:r>
            <a:r>
              <a:rPr lang="zh-CN" altLang="en-US" sz="1700" b="1" dirty="0">
                <a:solidFill>
                  <a:srgbClr val="0070C0"/>
                </a:solidFill>
                <a:latin typeface="Microsoft YaHei" panose="020B0503020204020204" pitchFamily="34" charset="-122"/>
                <a:ea typeface="Microsoft YaHei" panose="020B0503020204020204" pitchFamily="34" charset="-122"/>
              </a:rPr>
              <a:t>但这位常春藤名校毕业生却出人意料地选择在加州一所学校当起小学自然课老师</a:t>
            </a:r>
            <a:r>
              <a:rPr lang="zh-CN" altLang="en-US" sz="1700" b="1" dirty="0" smtClean="0">
                <a:solidFill>
                  <a:srgbClr val="0070C0"/>
                </a:solidFill>
                <a:latin typeface="Microsoft YaHei" panose="020B0503020204020204" pitchFamily="34" charset="-122"/>
                <a:ea typeface="Microsoft YaHei" panose="020B0503020204020204" pitchFamily="34" charset="-122"/>
              </a:rPr>
              <a:t>。</a:t>
            </a:r>
            <a:r>
              <a:rPr lang="zh-CN" altLang="en-US" sz="1700" dirty="0" smtClean="0">
                <a:solidFill>
                  <a:schemeClr val="bg1"/>
                </a:solidFill>
                <a:latin typeface="Microsoft YaHei" panose="020B0503020204020204" pitchFamily="34" charset="-122"/>
                <a:ea typeface="Microsoft YaHei" panose="020B0503020204020204" pitchFamily="34" charset="-122"/>
              </a:rPr>
              <a:t>其</a:t>
            </a:r>
            <a:r>
              <a:rPr lang="zh-CN" altLang="en-US" sz="1700" dirty="0">
                <a:solidFill>
                  <a:schemeClr val="bg1"/>
                </a:solidFill>
                <a:latin typeface="Microsoft YaHei" panose="020B0503020204020204" pitchFamily="34" charset="-122"/>
                <a:ea typeface="Microsoft YaHei" panose="020B0503020204020204" pitchFamily="34" charset="-122"/>
              </a:rPr>
              <a:t>实，普莉希拉从小的愿望是成为一名儿科医生，对男友的支持也没有耽误她追逐自己的梦想。</a:t>
            </a:r>
            <a:r>
              <a:rPr lang="en-US" altLang="zh-CN" sz="1700" dirty="0">
                <a:solidFill>
                  <a:schemeClr val="bg1"/>
                </a:solidFill>
                <a:latin typeface="Microsoft YaHei" panose="020B0503020204020204" pitchFamily="34" charset="-122"/>
                <a:ea typeface="Microsoft YaHei" panose="020B0503020204020204" pitchFamily="34" charset="-122"/>
              </a:rPr>
              <a:t>2008</a:t>
            </a:r>
            <a:r>
              <a:rPr lang="zh-CN" altLang="en-US" sz="1700" dirty="0">
                <a:solidFill>
                  <a:schemeClr val="bg1"/>
                </a:solidFill>
                <a:latin typeface="Microsoft YaHei" panose="020B0503020204020204" pitchFamily="34" charset="-122"/>
                <a:ea typeface="Microsoft YaHei" panose="020B0503020204020204" pitchFamily="34" charset="-122"/>
              </a:rPr>
              <a:t>年</a:t>
            </a:r>
            <a:r>
              <a:rPr lang="en-US" altLang="zh-CN" sz="1700" dirty="0">
                <a:solidFill>
                  <a:schemeClr val="bg1"/>
                </a:solidFill>
                <a:latin typeface="Microsoft YaHei" panose="020B0503020204020204" pitchFamily="34" charset="-122"/>
                <a:ea typeface="Microsoft YaHei" panose="020B0503020204020204" pitchFamily="34" charset="-122"/>
              </a:rPr>
              <a:t>6</a:t>
            </a:r>
            <a:r>
              <a:rPr lang="zh-CN" altLang="en-US" sz="1700" dirty="0">
                <a:solidFill>
                  <a:schemeClr val="bg1"/>
                </a:solidFill>
                <a:latin typeface="Microsoft YaHei" panose="020B0503020204020204" pitchFamily="34" charset="-122"/>
                <a:ea typeface="Microsoft YaHei" panose="020B0503020204020204" pitchFamily="34" charset="-122"/>
              </a:rPr>
              <a:t>月，她离开学校进入美国加州大学旧金山分校就读，她在个人主页上留下这样的语句</a:t>
            </a:r>
            <a:r>
              <a:rPr lang="en-US" altLang="zh-CN" sz="1700" dirty="0">
                <a:solidFill>
                  <a:schemeClr val="bg1"/>
                </a:solidFill>
                <a:latin typeface="Microsoft YaHei" panose="020B0503020204020204" pitchFamily="34" charset="-122"/>
                <a:ea typeface="Microsoft YaHei" panose="020B0503020204020204" pitchFamily="34" charset="-122"/>
              </a:rPr>
              <a:t>——“</a:t>
            </a:r>
            <a:r>
              <a:rPr lang="zh-CN" altLang="en-US" sz="1700" dirty="0">
                <a:solidFill>
                  <a:schemeClr val="bg1"/>
                </a:solidFill>
                <a:latin typeface="Microsoft YaHei" panose="020B0503020204020204" pitchFamily="34" charset="-122"/>
                <a:ea typeface="Microsoft YaHei" panose="020B0503020204020204" pitchFamily="34" charset="-122"/>
              </a:rPr>
              <a:t>努力学习，做一名医生”</a:t>
            </a:r>
            <a:r>
              <a:rPr lang="zh-CN" altLang="en-US" sz="1700" dirty="0" smtClean="0">
                <a:solidFill>
                  <a:schemeClr val="bg1"/>
                </a:solidFill>
                <a:latin typeface="Microsoft YaHei" panose="020B0503020204020204" pitchFamily="34" charset="-122"/>
                <a:ea typeface="Microsoft YaHei" panose="020B0503020204020204" pitchFamily="34" charset="-122"/>
              </a:rPr>
              <a:t>。</a:t>
            </a:r>
            <a:endParaRPr lang="zh-CN" altLang="en-US" sz="1700" dirty="0">
              <a:solidFill>
                <a:schemeClr val="bg1"/>
              </a:solidFill>
              <a:latin typeface="Microsoft YaHei" panose="020B0503020204020204" pitchFamily="34" charset="-122"/>
              <a:ea typeface="Microsoft YaHei" panose="020B0503020204020204" pitchFamily="34" charset="-122"/>
            </a:endParaRPr>
          </a:p>
        </p:txBody>
      </p:sp>
      <p:sp>
        <p:nvSpPr>
          <p:cNvPr id="3" name="Rectangle 2"/>
          <p:cNvSpPr/>
          <p:nvPr/>
        </p:nvSpPr>
        <p:spPr>
          <a:xfrm>
            <a:off x="2057400" y="5438001"/>
            <a:ext cx="6705600" cy="276999"/>
          </a:xfrm>
          <a:prstGeom prst="rect">
            <a:avLst/>
          </a:prstGeom>
        </p:spPr>
        <p:txBody>
          <a:bodyPr wrap="square">
            <a:spAutoFit/>
          </a:bodyPr>
          <a:lstStyle/>
          <a:p>
            <a:r>
              <a:rPr lang="en-US" sz="1200" dirty="0">
                <a:solidFill>
                  <a:schemeClr val="bg1"/>
                </a:solidFill>
              </a:rPr>
              <a:t>https://baike.baidu.com/item/%E6%99%AE%E8%8E%89%E5%B8%8C%E6%8B%89%C2%B7%E9%99%88</a:t>
            </a:r>
          </a:p>
        </p:txBody>
      </p:sp>
      <p:sp>
        <p:nvSpPr>
          <p:cNvPr id="7" name="TextBox 6"/>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 name="Rectangle 4"/>
          <p:cNvSpPr/>
          <p:nvPr/>
        </p:nvSpPr>
        <p:spPr>
          <a:xfrm>
            <a:off x="74938" y="3771900"/>
            <a:ext cx="9095715" cy="1661993"/>
          </a:xfrm>
          <a:prstGeom prst="rect">
            <a:avLst/>
          </a:prstGeom>
        </p:spPr>
        <p:txBody>
          <a:bodyPr wrap="square">
            <a:spAutoFit/>
          </a:bodyPr>
          <a:lstStyle/>
          <a:p>
            <a:pPr latinLnBrk="1"/>
            <a:r>
              <a:rPr lang="en-US" altLang="zh-CN" sz="1700" dirty="0" smtClean="0">
                <a:solidFill>
                  <a:schemeClr val="bg1"/>
                </a:solidFill>
                <a:latin typeface="Microsoft YaHei" panose="020B0503020204020204" pitchFamily="34" charset="-122"/>
                <a:ea typeface="Microsoft YaHei" panose="020B0503020204020204" pitchFamily="34" charset="-122"/>
              </a:rPr>
              <a:t>	2013</a:t>
            </a:r>
            <a:r>
              <a:rPr lang="zh-CN" altLang="en-US" sz="1700" dirty="0">
                <a:solidFill>
                  <a:schemeClr val="bg1"/>
                </a:solidFill>
                <a:latin typeface="Microsoft YaHei" panose="020B0503020204020204" pitchFamily="34" charset="-122"/>
                <a:ea typeface="Microsoft YaHei" panose="020B0503020204020204" pitchFamily="34" charset="-122"/>
              </a:rPr>
              <a:t>年，普莉希拉毕业了，她收到了扎克伯格甜蜜的祝贺，“我太为你骄傲了，陈医生。” </a:t>
            </a:r>
            <a:r>
              <a:rPr lang="zh-CN" altLang="en-US" sz="1700" b="1" dirty="0">
                <a:solidFill>
                  <a:srgbClr val="0070C0"/>
                </a:solidFill>
                <a:latin typeface="Microsoft YaHei" panose="020B0503020204020204" pitchFamily="34" charset="-122"/>
                <a:ea typeface="Microsoft YaHei" panose="020B0503020204020204" pitchFamily="34" charset="-122"/>
              </a:rPr>
              <a:t>除了支持男友创业，她还积极推动扎克伯格投身公益事业。比尔</a:t>
            </a:r>
            <a:r>
              <a:rPr lang="en-US" altLang="zh-CN" sz="1700" b="1" dirty="0">
                <a:solidFill>
                  <a:srgbClr val="0070C0"/>
                </a:solidFill>
                <a:latin typeface="Microsoft YaHei" panose="020B0503020204020204" pitchFamily="34" charset="-122"/>
                <a:ea typeface="Microsoft YaHei" panose="020B0503020204020204" pitchFamily="34" charset="-122"/>
              </a:rPr>
              <a:t>·</a:t>
            </a:r>
            <a:r>
              <a:rPr lang="zh-CN" altLang="en-US" sz="1700" b="1" dirty="0">
                <a:solidFill>
                  <a:srgbClr val="0070C0"/>
                </a:solidFill>
                <a:latin typeface="Microsoft YaHei" panose="020B0503020204020204" pitchFamily="34" charset="-122"/>
                <a:ea typeface="Microsoft YaHei" panose="020B0503020204020204" pitchFamily="34" charset="-122"/>
              </a:rPr>
              <a:t>盖茨透露，由于普莉希拉热心教育，所以在</a:t>
            </a:r>
            <a:r>
              <a:rPr lang="en-US" altLang="zh-CN" sz="1700" b="1" dirty="0">
                <a:solidFill>
                  <a:srgbClr val="0070C0"/>
                </a:solidFill>
                <a:latin typeface="Microsoft YaHei" panose="020B0503020204020204" pitchFamily="34" charset="-122"/>
                <a:ea typeface="Microsoft YaHei" panose="020B0503020204020204" pitchFamily="34" charset="-122"/>
              </a:rPr>
              <a:t>2012</a:t>
            </a:r>
            <a:r>
              <a:rPr lang="zh-CN" altLang="en-US" sz="1700" b="1" dirty="0">
                <a:solidFill>
                  <a:srgbClr val="0070C0"/>
                </a:solidFill>
                <a:latin typeface="Microsoft YaHei" panose="020B0503020204020204" pitchFamily="34" charset="-122"/>
                <a:ea typeface="Microsoft YaHei" panose="020B0503020204020204" pitchFamily="34" charset="-122"/>
              </a:rPr>
              <a:t>年扎克伯格捐赠了</a:t>
            </a:r>
            <a:r>
              <a:rPr lang="en-US" altLang="zh-CN" sz="1700" b="1" dirty="0">
                <a:solidFill>
                  <a:srgbClr val="0070C0"/>
                </a:solidFill>
                <a:latin typeface="Microsoft YaHei" panose="020B0503020204020204" pitchFamily="34" charset="-122"/>
                <a:ea typeface="Microsoft YaHei" panose="020B0503020204020204" pitchFamily="34" charset="-122"/>
              </a:rPr>
              <a:t>1</a:t>
            </a:r>
            <a:r>
              <a:rPr lang="zh-CN" altLang="en-US" sz="1700" b="1" dirty="0">
                <a:solidFill>
                  <a:srgbClr val="0070C0"/>
                </a:solidFill>
                <a:latin typeface="Microsoft YaHei" panose="020B0503020204020204" pitchFamily="34" charset="-122"/>
                <a:ea typeface="Microsoft YaHei" panose="020B0503020204020204" pitchFamily="34" charset="-122"/>
              </a:rPr>
              <a:t>亿美元给新泽西州一所学校</a:t>
            </a:r>
            <a:r>
              <a:rPr lang="zh-CN" altLang="en-US" sz="1700" b="1" dirty="0" smtClean="0">
                <a:solidFill>
                  <a:srgbClr val="0070C0"/>
                </a:solidFill>
                <a:latin typeface="Microsoft YaHei" panose="020B0503020204020204" pitchFamily="34" charset="-122"/>
                <a:ea typeface="Microsoft YaHei" panose="020B0503020204020204" pitchFamily="34" charset="-122"/>
              </a:rPr>
              <a:t>。热衷慈善事业的同时，扎克伯格与女友一直保持低调节俭的生活，他们最常去的就餐场所是当地小餐馆，开着价值</a:t>
            </a:r>
            <a:r>
              <a:rPr lang="en-US" altLang="zh-CN" sz="1700" b="1" dirty="0" smtClean="0">
                <a:solidFill>
                  <a:srgbClr val="0070C0"/>
                </a:solidFill>
                <a:latin typeface="Microsoft YaHei" panose="020B0503020204020204" pitchFamily="34" charset="-122"/>
                <a:ea typeface="Microsoft YaHei" panose="020B0503020204020204" pitchFamily="34" charset="-122"/>
              </a:rPr>
              <a:t>2</a:t>
            </a:r>
            <a:r>
              <a:rPr lang="zh-CN" altLang="en-US" sz="1700" b="1" dirty="0" smtClean="0">
                <a:solidFill>
                  <a:srgbClr val="0070C0"/>
                </a:solidFill>
                <a:latin typeface="Microsoft YaHei" panose="020B0503020204020204" pitchFamily="34" charset="-122"/>
                <a:ea typeface="Microsoft YaHei" panose="020B0503020204020204" pitchFamily="34" charset="-122"/>
              </a:rPr>
              <a:t>万美元的日本车，连两人的婚房也是</a:t>
            </a:r>
            <a:r>
              <a:rPr lang="en-US" altLang="zh-CN" sz="1700" b="1" dirty="0" smtClean="0">
                <a:solidFill>
                  <a:srgbClr val="0070C0"/>
                </a:solidFill>
                <a:latin typeface="Microsoft YaHei" panose="020B0503020204020204" pitchFamily="34" charset="-122"/>
                <a:ea typeface="Microsoft YaHei" panose="020B0503020204020204" pitchFamily="34" charset="-122"/>
              </a:rPr>
              <a:t>2011</a:t>
            </a:r>
            <a:r>
              <a:rPr lang="zh-CN" altLang="en-US" sz="1700" b="1" dirty="0" smtClean="0">
                <a:solidFill>
                  <a:srgbClr val="0070C0"/>
                </a:solidFill>
                <a:latin typeface="Microsoft YaHei" panose="020B0503020204020204" pitchFamily="34" charset="-122"/>
                <a:ea typeface="Microsoft YaHei" panose="020B0503020204020204" pitchFamily="34" charset="-122"/>
              </a:rPr>
              <a:t>年</a:t>
            </a:r>
            <a:r>
              <a:rPr lang="en-US" altLang="zh-CN" sz="1700" b="1" dirty="0" smtClean="0">
                <a:solidFill>
                  <a:srgbClr val="0070C0"/>
                </a:solidFill>
                <a:latin typeface="Microsoft YaHei" panose="020B0503020204020204" pitchFamily="34" charset="-122"/>
                <a:ea typeface="Microsoft YaHei" panose="020B0503020204020204" pitchFamily="34" charset="-122"/>
              </a:rPr>
              <a:t>5</a:t>
            </a:r>
            <a:r>
              <a:rPr lang="zh-CN" altLang="en-US" sz="1700" b="1" dirty="0" smtClean="0">
                <a:solidFill>
                  <a:srgbClr val="0070C0"/>
                </a:solidFill>
                <a:latin typeface="Microsoft YaHei" panose="020B0503020204020204" pitchFamily="34" charset="-122"/>
                <a:ea typeface="Microsoft YaHei" panose="020B0503020204020204" pitchFamily="34" charset="-122"/>
              </a:rPr>
              <a:t>月才购置的。之前他们一直租住在一套小公寓里，月租</a:t>
            </a:r>
            <a:r>
              <a:rPr lang="en-US" altLang="zh-CN" sz="1700" b="1" dirty="0" smtClean="0">
                <a:solidFill>
                  <a:srgbClr val="0070C0"/>
                </a:solidFill>
                <a:latin typeface="Microsoft YaHei" panose="020B0503020204020204" pitchFamily="34" charset="-122"/>
                <a:ea typeface="Microsoft YaHei" panose="020B0503020204020204" pitchFamily="34" charset="-122"/>
              </a:rPr>
              <a:t>3000</a:t>
            </a:r>
            <a:r>
              <a:rPr lang="zh-CN" altLang="en-US" sz="1700" b="1" dirty="0" smtClean="0">
                <a:solidFill>
                  <a:srgbClr val="0070C0"/>
                </a:solidFill>
                <a:latin typeface="Microsoft YaHei" panose="020B0503020204020204" pitchFamily="34" charset="-122"/>
                <a:ea typeface="Microsoft YaHei" panose="020B0503020204020204" pitchFamily="34" charset="-122"/>
              </a:rPr>
              <a:t>美元，家里连电视都没有。</a:t>
            </a:r>
            <a:endParaRPr lang="zh-CN" altLang="en-US" sz="1700" b="1" dirty="0">
              <a:solidFill>
                <a:srgbClr val="0070C0"/>
              </a:solidFill>
              <a:latin typeface="Microsoft YaHei" panose="020B0503020204020204" pitchFamily="34" charset="-122"/>
              <a:ea typeface="Microsoft YaHei" panose="020B0503020204020204" pitchFamily="34" charset="-122"/>
            </a:endParaRPr>
          </a:p>
        </p:txBody>
      </p:sp>
      <p:pic>
        <p:nvPicPr>
          <p:cNvPr id="4098" name="Picture 2" descr="In September 2010, Chan moved in with Zuckerberg. He announced the news on Faceboo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68" y="1249378"/>
            <a:ext cx="3279264" cy="2461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70635" y="3777953"/>
            <a:ext cx="9180585" cy="1754326"/>
          </a:xfrm>
          <a:prstGeom prst="rect">
            <a:avLst/>
          </a:prstGeom>
        </p:spPr>
        <p:txBody>
          <a:bodyPr wrap="square">
            <a:spAutoFit/>
          </a:bodyPr>
          <a:lstStyle/>
          <a:p>
            <a:pPr lvl="0"/>
            <a:r>
              <a:rPr lang="en-US" dirty="0" smtClean="0">
                <a:solidFill>
                  <a:prstClr val="black"/>
                </a:solidFill>
              </a:rPr>
              <a:t>	Zuckerberg and Chan have pledged about $4.6 billion to charities, including a donation of $75 million to San Francisco General Hospital, where Chan worked. In 2013, they gave 18 million Facebook shares (valued at more than $970 million) to the Silicon Valley Community Foundation. </a:t>
            </a:r>
            <a:r>
              <a:rPr lang="en-US" b="1" dirty="0" smtClean="0">
                <a:solidFill>
                  <a:srgbClr val="0070C0"/>
                </a:solidFill>
              </a:rPr>
              <a:t>The Chronicle of Philanthropy placed the couple at the top of its list of 50 most generous American philanthropists for that year.</a:t>
            </a:r>
            <a:r>
              <a:rPr lang="en-US" dirty="0" smtClean="0">
                <a:solidFill>
                  <a:prstClr val="black"/>
                </a:solidFill>
              </a:rPr>
              <a:t> They also pledged $120 million to public schools in the San Francisco Bay Area.</a:t>
            </a:r>
            <a:endParaRPr lang="en-US" dirty="0">
              <a:solidFill>
                <a:prstClr val="black"/>
              </a:solidFill>
            </a:endParaRPr>
          </a:p>
        </p:txBody>
      </p:sp>
      <p:sp>
        <p:nvSpPr>
          <p:cNvPr id="3" name="Rectangle 2"/>
          <p:cNvSpPr/>
          <p:nvPr/>
        </p:nvSpPr>
        <p:spPr>
          <a:xfrm>
            <a:off x="2057400" y="5438001"/>
            <a:ext cx="6705600" cy="276999"/>
          </a:xfrm>
          <a:prstGeom prst="rect">
            <a:avLst/>
          </a:prstGeom>
        </p:spPr>
        <p:txBody>
          <a:bodyPr wrap="square">
            <a:spAutoFit/>
          </a:bodyPr>
          <a:lstStyle/>
          <a:p>
            <a:r>
              <a:rPr lang="en-US" sz="1200" dirty="0">
                <a:solidFill>
                  <a:schemeClr val="bg1"/>
                </a:solidFill>
              </a:rPr>
              <a:t>https://en.wikipedia.org/wiki/Priscilla_Chan_(philanthropist)</a:t>
            </a:r>
          </a:p>
        </p:txBody>
      </p:sp>
      <p:sp>
        <p:nvSpPr>
          <p:cNvPr id="7" name="TextBox 6"/>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 name="Rectangle 3"/>
          <p:cNvSpPr/>
          <p:nvPr/>
        </p:nvSpPr>
        <p:spPr>
          <a:xfrm>
            <a:off x="4694993" y="1467702"/>
            <a:ext cx="4377125" cy="2308324"/>
          </a:xfrm>
          <a:prstGeom prst="rect">
            <a:avLst/>
          </a:prstGeom>
        </p:spPr>
        <p:txBody>
          <a:bodyPr wrap="square">
            <a:spAutoFit/>
          </a:bodyPr>
          <a:lstStyle/>
          <a:p>
            <a:r>
              <a:rPr lang="en-US" b="1" dirty="0" smtClean="0">
                <a:solidFill>
                  <a:schemeClr val="bg1"/>
                </a:solidFill>
              </a:rPr>
              <a:t>	On </a:t>
            </a:r>
            <a:r>
              <a:rPr lang="en-US" b="1" dirty="0">
                <a:solidFill>
                  <a:schemeClr val="bg1"/>
                </a:solidFill>
              </a:rPr>
              <a:t>December 1, 2015, Chan and Zuckerberg posted an open Facebook letter to their newborn daughter. </a:t>
            </a:r>
            <a:r>
              <a:rPr lang="en-US" b="1" dirty="0">
                <a:solidFill>
                  <a:srgbClr val="0070C0"/>
                </a:solidFill>
              </a:rPr>
              <a:t>They pledged to donate 99 percent of their Facebook shares, then valued at $45 billion, to the Chan Zuckerberg </a:t>
            </a:r>
            <a:r>
              <a:rPr lang="en-US" b="1" dirty="0" smtClean="0">
                <a:solidFill>
                  <a:srgbClr val="0070C0"/>
                </a:solidFill>
              </a:rPr>
              <a:t>Initiative (CZI)</a:t>
            </a:r>
            <a:r>
              <a:rPr lang="en-US" b="1" dirty="0" smtClean="0">
                <a:solidFill>
                  <a:schemeClr val="bg1"/>
                </a:solidFill>
              </a:rPr>
              <a:t>, </a:t>
            </a:r>
            <a:r>
              <a:rPr lang="en-US" b="1" dirty="0">
                <a:solidFill>
                  <a:schemeClr val="bg1"/>
                </a:solidFill>
              </a:rPr>
              <a:t>which is their new charitable foundation that focuses on health and education.</a:t>
            </a:r>
          </a:p>
        </p:txBody>
      </p:sp>
      <p:pic>
        <p:nvPicPr>
          <p:cNvPr id="6" name="Picture 5"/>
          <p:cNvPicPr>
            <a:picLocks noChangeAspect="1"/>
          </p:cNvPicPr>
          <p:nvPr/>
        </p:nvPicPr>
        <p:blipFill>
          <a:blip r:embed="rId4"/>
          <a:stretch>
            <a:fillRect/>
          </a:stretch>
        </p:blipFill>
        <p:spPr>
          <a:xfrm>
            <a:off x="205576" y="1527735"/>
            <a:ext cx="4354476" cy="2188258"/>
          </a:xfrm>
          <a:prstGeom prst="rect">
            <a:avLst/>
          </a:prstGeom>
        </p:spPr>
      </p:pic>
      <p:pic>
        <p:nvPicPr>
          <p:cNvPr id="8"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19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pic>
        <p:nvPicPr>
          <p:cNvPr id="1026" name="Picture 2" descr="http://pub.creaders.net/upload_files/image/201512/20151203_144918290513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28" y="1333500"/>
            <a:ext cx="3132507"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544240"/>
            <a:ext cx="5105400" cy="3693319"/>
          </a:xfrm>
          <a:prstGeom prst="rect">
            <a:avLst/>
          </a:prstGeom>
        </p:spPr>
        <p:txBody>
          <a:bodyPr wrap="square">
            <a:spAutoFit/>
          </a:bodyPr>
          <a:lstStyle/>
          <a:p>
            <a:pPr latinLnBrk="1"/>
            <a:r>
              <a:rPr lang="zh-CN" altLang="en-US" b="1" dirty="0" smtClean="0">
                <a:solidFill>
                  <a:schemeClr val="bg1"/>
                </a:solidFill>
                <a:latin typeface="Microsoft YaHei" panose="020B0503020204020204" pitchFamily="34" charset="-122"/>
                <a:ea typeface="Microsoft YaHei" panose="020B0503020204020204" pitchFamily="34" charset="-122"/>
              </a:rPr>
              <a:t>我先谈谈什么是美女，什么是丑女。</a:t>
            </a:r>
            <a:endParaRPr lang="zh-CN" altLang="en-US" dirty="0" smtClean="0">
              <a:solidFill>
                <a:schemeClr val="bg1"/>
              </a:solidFill>
              <a:latin typeface="Microsoft YaHei" panose="020B0503020204020204" pitchFamily="34" charset="-122"/>
              <a:ea typeface="Microsoft YaHei" panose="020B0503020204020204" pitchFamily="34" charset="-122"/>
            </a:endParaRPr>
          </a:p>
          <a:p>
            <a:pPr latinLnBrk="1"/>
            <a:r>
              <a:rPr lang="zh-CN" altLang="en-US" dirty="0" smtClean="0">
                <a:solidFill>
                  <a:schemeClr val="bg1"/>
                </a:solidFill>
                <a:latin typeface="Microsoft YaHei" panose="020B0503020204020204" pitchFamily="34" charset="-122"/>
                <a:ea typeface="Microsoft YaHei" panose="020B0503020204020204" pitchFamily="34" charset="-122"/>
              </a:rPr>
              <a:t>　　是的我有大把的机会见到各种美女，可是我看见那些所谓的美女，心是玻璃心，病是公主病，还有傲娇症，还问我为什么那么有钱了却不换一辆豪车。我知道她想换豪车是想出去显摆，是想自拍发朋友圈吧。</a:t>
            </a:r>
          </a:p>
          <a:p>
            <a:pPr latinLnBrk="1"/>
            <a:r>
              <a:rPr lang="zh-CN" altLang="en-US" dirty="0" smtClean="0">
                <a:solidFill>
                  <a:schemeClr val="bg1"/>
                </a:solidFill>
                <a:latin typeface="Microsoft YaHei" panose="020B0503020204020204" pitchFamily="34" charset="-122"/>
                <a:ea typeface="Microsoft YaHei" panose="020B0503020204020204" pitchFamily="34" charset="-122"/>
              </a:rPr>
              <a:t>　　这样的女人就算外表再美，</a:t>
            </a:r>
            <a:r>
              <a:rPr lang="zh-CN" altLang="en-US" b="1" dirty="0" smtClean="0">
                <a:solidFill>
                  <a:srgbClr val="0070C0"/>
                </a:solidFill>
                <a:latin typeface="Microsoft YaHei" panose="020B0503020204020204" pitchFamily="34" charset="-122"/>
                <a:ea typeface="Microsoft YaHei" panose="020B0503020204020204" pitchFamily="34" charset="-122"/>
              </a:rPr>
              <a:t>心灵也是索取的，因而也是丑陋的，灵魂是肮脏的。</a:t>
            </a:r>
            <a:r>
              <a:rPr lang="zh-CN" altLang="en-US" dirty="0" smtClean="0">
                <a:solidFill>
                  <a:schemeClr val="bg1"/>
                </a:solidFill>
                <a:latin typeface="Microsoft YaHei" panose="020B0503020204020204" pitchFamily="34" charset="-122"/>
                <a:ea typeface="Microsoft YaHei" panose="020B0503020204020204" pitchFamily="34" charset="-122"/>
              </a:rPr>
              <a:t>这样的美女，我看才真正是丑女，白给我也不要。</a:t>
            </a:r>
          </a:p>
          <a:p>
            <a:pPr latinLnBrk="1"/>
            <a:r>
              <a:rPr lang="zh-CN" altLang="en-US" dirty="0" smtClean="0">
                <a:solidFill>
                  <a:schemeClr val="bg1"/>
                </a:solidFill>
                <a:latin typeface="Microsoft YaHei" panose="020B0503020204020204" pitchFamily="34" charset="-122"/>
                <a:ea typeface="Microsoft YaHei" panose="020B0503020204020204" pitchFamily="34" charset="-122"/>
              </a:rPr>
              <a:t>　　而且，外表的美是会随着年龄贬值的，而内在的美是会随着岁月增值的。这一点，华尔街所有的经济学家都懂得，所以我和他们一样，不会去碰那些会迅速贬值的东西。</a:t>
            </a: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7" name="TextBox 6"/>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Rectangle 7"/>
          <p:cNvSpPr/>
          <p:nvPr/>
        </p:nvSpPr>
        <p:spPr>
          <a:xfrm>
            <a:off x="3350029" y="5345668"/>
            <a:ext cx="5791200" cy="369332"/>
          </a:xfrm>
          <a:prstGeom prst="rect">
            <a:avLst/>
          </a:prstGeom>
        </p:spPr>
        <p:txBody>
          <a:bodyPr wrap="square">
            <a:spAutoFit/>
          </a:bodyPr>
          <a:lstStyle/>
          <a:p>
            <a:r>
              <a:rPr lang="en-US" dirty="0">
                <a:solidFill>
                  <a:schemeClr val="bg1"/>
                </a:solidFill>
              </a:rPr>
              <a:t>http://news.creaders.net/world/2015/12/03/1613755.html</a:t>
            </a:r>
          </a:p>
        </p:txBody>
      </p:sp>
      <p:pic>
        <p:nvPicPr>
          <p:cNvPr id="9"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77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3403503" y="1609928"/>
            <a:ext cx="5715000" cy="3416320"/>
          </a:xfrm>
          <a:prstGeom prst="rect">
            <a:avLst/>
          </a:prstGeom>
        </p:spPr>
        <p:txBody>
          <a:bodyPr wrap="square">
            <a:spAutoFit/>
          </a:bodyPr>
          <a:lstStyle/>
          <a:p>
            <a:pPr latinLnBrk="1"/>
            <a:r>
              <a:rPr lang="zh-CN" altLang="en-US" b="1" dirty="0">
                <a:solidFill>
                  <a:schemeClr val="bg1"/>
                </a:solidFill>
                <a:latin typeface="Microsoft YaHei" panose="020B0503020204020204" pitchFamily="34" charset="-122"/>
                <a:ea typeface="Microsoft YaHei" panose="020B0503020204020204" pitchFamily="34" charset="-122"/>
              </a:rPr>
              <a:t>那么我爱普莉希拉</a:t>
            </a:r>
            <a:r>
              <a:rPr lang="en-US" altLang="zh-CN" b="1" dirty="0">
                <a:solidFill>
                  <a:schemeClr val="bg1"/>
                </a:solidFill>
                <a:latin typeface="Microsoft YaHei" panose="020B0503020204020204" pitchFamily="34" charset="-122"/>
                <a:ea typeface="Microsoft YaHei" panose="020B0503020204020204" pitchFamily="34" charset="-122"/>
              </a:rPr>
              <a:t>·</a:t>
            </a:r>
            <a:r>
              <a:rPr lang="zh-CN" altLang="en-US" b="1" dirty="0">
                <a:solidFill>
                  <a:schemeClr val="bg1"/>
                </a:solidFill>
                <a:latin typeface="Microsoft YaHei" panose="020B0503020204020204" pitchFamily="34" charset="-122"/>
                <a:ea typeface="Microsoft YaHei" panose="020B0503020204020204" pitchFamily="34" charset="-122"/>
              </a:rPr>
              <a:t>陈什么呢？</a:t>
            </a:r>
            <a:endParaRPr lang="zh-CN" altLang="en-US" dirty="0">
              <a:solidFill>
                <a:schemeClr val="bg1"/>
              </a:solidFill>
              <a:latin typeface="Microsoft YaHei" panose="020B0503020204020204" pitchFamily="34" charset="-122"/>
              <a:ea typeface="Microsoft YaHei" panose="020B0503020204020204" pitchFamily="34" charset="-122"/>
            </a:endParaRPr>
          </a:p>
          <a:p>
            <a:pPr latinLnBrk="1"/>
            <a:r>
              <a:rPr lang="zh-CN" altLang="en-US" dirty="0">
                <a:solidFill>
                  <a:schemeClr val="bg1"/>
                </a:solidFill>
                <a:latin typeface="Microsoft YaHei" panose="020B0503020204020204" pitchFamily="34" charset="-122"/>
                <a:ea typeface="Microsoft YaHei" panose="020B0503020204020204" pitchFamily="34" charset="-122"/>
              </a:rPr>
              <a:t>　　我爱她的上善若水与真实质朴。我爱她的表情：强烈而又和善、勇猛而又充满爱，有领导力而又能支持他人。</a:t>
            </a:r>
            <a:r>
              <a:rPr lang="zh-CN" altLang="en-US" b="1" dirty="0">
                <a:solidFill>
                  <a:srgbClr val="0070C0"/>
                </a:solidFill>
                <a:latin typeface="Microsoft YaHei" panose="020B0503020204020204" pitchFamily="34" charset="-122"/>
                <a:ea typeface="Microsoft YaHei" panose="020B0503020204020204" pitchFamily="34" charset="-122"/>
              </a:rPr>
              <a:t>我爱她的全部，我和她在一起，感觉很舒适很自在很放松</a:t>
            </a:r>
            <a:r>
              <a:rPr lang="zh-CN" altLang="en-US" b="1" dirty="0" smtClean="0">
                <a:solidFill>
                  <a:srgbClr val="0070C0"/>
                </a:solidFill>
                <a:latin typeface="Microsoft YaHei" panose="020B0503020204020204" pitchFamily="34" charset="-122"/>
                <a:ea typeface="Microsoft YaHei" panose="020B0503020204020204" pitchFamily="34" charset="-122"/>
              </a:rPr>
              <a:t>。</a:t>
            </a:r>
            <a:r>
              <a:rPr lang="zh-CN" altLang="en-US" dirty="0" smtClean="0">
                <a:solidFill>
                  <a:schemeClr val="bg1"/>
                </a:solidFill>
                <a:latin typeface="Microsoft YaHei" panose="020B0503020204020204" pitchFamily="34" charset="-122"/>
                <a:ea typeface="Microsoft YaHei" panose="020B0503020204020204" pitchFamily="34" charset="-122"/>
              </a:rPr>
              <a:t>我</a:t>
            </a:r>
            <a:r>
              <a:rPr lang="zh-CN" altLang="en-US" dirty="0">
                <a:solidFill>
                  <a:schemeClr val="bg1"/>
                </a:solidFill>
                <a:latin typeface="Microsoft YaHei" panose="020B0503020204020204" pitchFamily="34" charset="-122"/>
                <a:ea typeface="Microsoft YaHei" panose="020B0503020204020204" pitchFamily="34" charset="-122"/>
              </a:rPr>
              <a:t>也完全不认为她是高攀我。她除了情商高，智商也很</a:t>
            </a:r>
            <a:r>
              <a:rPr lang="zh-CN" altLang="en-US" dirty="0" smtClean="0">
                <a:solidFill>
                  <a:schemeClr val="bg1"/>
                </a:solidFill>
                <a:latin typeface="Microsoft YaHei" panose="020B0503020204020204" pitchFamily="34" charset="-122"/>
                <a:ea typeface="Microsoft YaHei" panose="020B0503020204020204" pitchFamily="34" charset="-122"/>
              </a:rPr>
              <a:t>高。。。要</a:t>
            </a:r>
            <a:r>
              <a:rPr lang="zh-CN" altLang="en-US" dirty="0" smtClean="0">
                <a:solidFill>
                  <a:schemeClr val="bg1"/>
                </a:solidFill>
                <a:latin typeface="Microsoft YaHei" panose="020B0503020204020204" pitchFamily="34" charset="-122"/>
                <a:ea typeface="Microsoft YaHei" panose="020B0503020204020204" pitchFamily="34" charset="-122"/>
              </a:rPr>
              <a:t>说高攀，那只能是我高攀她！</a:t>
            </a:r>
          </a:p>
          <a:p>
            <a:pPr latinLnBrk="1"/>
            <a:r>
              <a:rPr lang="zh-CN" altLang="en-US" dirty="0">
                <a:solidFill>
                  <a:schemeClr val="bg1"/>
                </a:solidFill>
                <a:latin typeface="Microsoft YaHei" panose="020B0503020204020204" pitchFamily="34" charset="-122"/>
                <a:ea typeface="Microsoft YaHei" panose="020B0503020204020204" pitchFamily="34" charset="-122"/>
              </a:rPr>
              <a:t>　　</a:t>
            </a:r>
            <a:r>
              <a:rPr lang="zh-CN" altLang="en-US" b="1" dirty="0">
                <a:solidFill>
                  <a:srgbClr val="0070C0"/>
                </a:solidFill>
                <a:latin typeface="Microsoft YaHei" panose="020B0503020204020204" pitchFamily="34" charset="-122"/>
                <a:ea typeface="Microsoft YaHei" panose="020B0503020204020204" pitchFamily="34" charset="-122"/>
              </a:rPr>
              <a:t>婚姻是一双鞋子，是不是合脚只有穿的人知道。陈就是最适合我的</a:t>
            </a:r>
            <a:r>
              <a:rPr lang="zh-CN" altLang="en-US" dirty="0">
                <a:solidFill>
                  <a:schemeClr val="bg1"/>
                </a:solidFill>
                <a:latin typeface="Microsoft YaHei" panose="020B0503020204020204" pitchFamily="34" charset="-122"/>
                <a:ea typeface="Microsoft YaHei" panose="020B0503020204020204" pitchFamily="34" charset="-122"/>
              </a:rPr>
              <a:t>，按你们中国话说，我和陈是天造地设的一对。你们都知道了，我和她是在排队上厕所时认识的，在她面前，我就是一个书呆子。这就是千里姻缘一线牵吧</a:t>
            </a:r>
            <a:r>
              <a:rPr lang="zh-CN" altLang="en-US" dirty="0" smtClean="0">
                <a:solidFill>
                  <a:schemeClr val="bg1"/>
                </a:solidFill>
                <a:latin typeface="Microsoft YaHei" panose="020B0503020204020204" pitchFamily="34" charset="-122"/>
                <a:ea typeface="Microsoft YaHei" panose="020B0503020204020204" pitchFamily="34" charset="-122"/>
              </a:rPr>
              <a:t>？所</a:t>
            </a:r>
            <a:r>
              <a:rPr lang="zh-CN" altLang="en-US" dirty="0">
                <a:solidFill>
                  <a:schemeClr val="bg1"/>
                </a:solidFill>
                <a:latin typeface="Microsoft YaHei" panose="020B0503020204020204" pitchFamily="34" charset="-122"/>
                <a:ea typeface="Microsoft YaHei" panose="020B0503020204020204" pitchFamily="34" charset="-122"/>
              </a:rPr>
              <a:t>以，</a:t>
            </a:r>
            <a:r>
              <a:rPr lang="zh-CN" altLang="en-US" b="1" dirty="0">
                <a:solidFill>
                  <a:srgbClr val="0070C0"/>
                </a:solidFill>
                <a:latin typeface="Microsoft YaHei" panose="020B0503020204020204" pitchFamily="34" charset="-122"/>
                <a:ea typeface="Microsoft YaHei" panose="020B0503020204020204" pitchFamily="34" charset="-122"/>
              </a:rPr>
              <a:t>你们看她是丑女，我看她是美女，而且是最适合我的美女！</a:t>
            </a:r>
          </a:p>
        </p:txBody>
      </p:sp>
      <p:pic>
        <p:nvPicPr>
          <p:cNvPr id="2050" name="Picture 2" descr="http://pub.creaders.net/upload_files/image/201512/20151203_144918290762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44" y="1575855"/>
            <a:ext cx="3080355" cy="38969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9507" y="38100"/>
            <a:ext cx="639149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400" b="1" noProof="0" dirty="0" smtClean="0">
                <a:ln>
                  <a:solidFill>
                    <a:schemeClr val="tx1"/>
                  </a:solidFill>
                </a:ln>
                <a:solidFill>
                  <a:schemeClr val="bg1"/>
                </a:solidFill>
                <a:effectLst>
                  <a:glow rad="139700">
                    <a:schemeClr val="accent3">
                      <a:satMod val="175000"/>
                      <a:alpha val="40000"/>
                    </a:schemeClr>
                  </a:glow>
                  <a:innerShdw blurRad="63500" dist="50800" dir="13500000">
                    <a:prstClr val="black">
                      <a:alpha val="50000"/>
                    </a:prstClr>
                  </a:innerShdw>
                </a:effectLst>
                <a:latin typeface="Arial" panose="020B0604020202020204" pitchFamily="34" charset="0"/>
                <a:ea typeface="微软雅黑" panose="020B0503020204020204" pitchFamily="34" charset="-122"/>
                <a:cs typeface="Arial" panose="020B0604020202020204" pitchFamily="34" charset="0"/>
              </a:rPr>
              <a:t>天然人</a:t>
            </a:r>
            <a:r>
              <a:rPr kumimoji="0" lang="zh-CN" altLang="en-US" sz="4400" b="1" i="0" u="none" strike="noStrike" kern="1200" cap="none" spc="0" normalizeH="0" baseline="0" noProof="0" dirty="0" smtClean="0">
                <a:ln>
                  <a:solidFill>
                    <a:schemeClr val="tx1"/>
                  </a:solidFill>
                </a:ln>
                <a:solidFill>
                  <a:srgbClr val="FF000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婚姻</a:t>
            </a:r>
            <a:r>
              <a:rPr kumimoji="0" lang="zh-CN" altLang="en-US" sz="4400" b="1" i="0" u="none" strike="noStrike" kern="1200" cap="none" spc="0" normalizeH="0" baseline="0" noProof="0" dirty="0" smtClean="0">
                <a:ln>
                  <a:solidFill>
                    <a:schemeClr val="tx1"/>
                  </a:solidFill>
                </a:ln>
                <a:solidFill>
                  <a:srgbClr val="00B05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爱情</a:t>
            </a:r>
            <a:r>
              <a:rPr kumimoji="0" lang="zh-CN" altLang="en-US" sz="4400" b="1" i="0" u="none" strike="noStrike" kern="1200" cap="none" spc="0" normalizeH="0" baseline="0" noProof="0" dirty="0" smtClean="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rPr>
              <a:t>的基础？</a:t>
            </a:r>
            <a:endParaRPr kumimoji="0" lang="zh-CN" altLang="en-US" sz="4400" b="1" i="0" u="none" strike="noStrike" kern="1200" cap="none" spc="0" normalizeH="0" baseline="0" noProof="0" dirty="0">
              <a:ln>
                <a:solidFill>
                  <a:schemeClr val="tx1"/>
                </a:solidFill>
              </a:ln>
              <a:solidFill>
                <a:srgbClr val="0070C0"/>
              </a:solidFill>
              <a:effectLst>
                <a:glow rad="139700">
                  <a:schemeClr val="accent3">
                    <a:satMod val="175000"/>
                    <a:alpha val="40000"/>
                  </a:schemeClr>
                </a:glow>
                <a:innerShdw blurRad="63500" dist="50800" dir="13500000">
                  <a:prstClr val="black">
                    <a:alpha val="50000"/>
                  </a:prstClr>
                </a:innerShdw>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Rectangle 6"/>
          <p:cNvSpPr/>
          <p:nvPr/>
        </p:nvSpPr>
        <p:spPr>
          <a:xfrm>
            <a:off x="3350029" y="5345668"/>
            <a:ext cx="5791200" cy="369332"/>
          </a:xfrm>
          <a:prstGeom prst="rect">
            <a:avLst/>
          </a:prstGeom>
        </p:spPr>
        <p:txBody>
          <a:bodyPr wrap="square">
            <a:spAutoFit/>
          </a:bodyPr>
          <a:lstStyle/>
          <a:p>
            <a:r>
              <a:rPr lang="en-US" dirty="0">
                <a:solidFill>
                  <a:schemeClr val="bg1"/>
                </a:solidFill>
              </a:rPr>
              <a:t>http://news.creaders.net/world/2015/12/03/1613755.html</a:t>
            </a:r>
          </a:p>
        </p:txBody>
      </p:sp>
      <p:pic>
        <p:nvPicPr>
          <p:cNvPr id="8" name="Picture 2" descr="Image result for long ribbon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631214"/>
            <a:ext cx="8960601" cy="10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1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192CEE-5900-482E-BE20-28652FF1739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B81EEF0-C477-4DE5-A8BD-E3E11713B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Template>
  <TotalTime>7186</TotalTime>
  <Words>1860</Words>
  <Application>Microsoft Office PowerPoint</Application>
  <PresentationFormat>On-screen Show (16:10)</PresentationFormat>
  <Paragraphs>154</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Microsoft YaHei</vt:lpstr>
      <vt:lpstr>Microsoft YaHei</vt:lpstr>
      <vt:lpstr>Arial</vt:lpstr>
      <vt:lpstr>Calibri</vt:lpstr>
      <vt:lpstr>Forte</vt:lpstr>
      <vt:lpstr>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531</cp:revision>
  <dcterms:created xsi:type="dcterms:W3CDTF">2011-09-04T18:01:24Z</dcterms:created>
  <dcterms:modified xsi:type="dcterms:W3CDTF">2018-10-21T13:11:52Z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