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2"/>
  </p:notesMasterIdLst>
  <p:sldIdLst>
    <p:sldId id="451" r:id="rId5"/>
    <p:sldId id="539" r:id="rId6"/>
    <p:sldId id="540" r:id="rId7"/>
    <p:sldId id="559" r:id="rId8"/>
    <p:sldId id="541" r:id="rId9"/>
    <p:sldId id="560" r:id="rId10"/>
    <p:sldId id="561" r:id="rId11"/>
    <p:sldId id="562" r:id="rId12"/>
    <p:sldId id="563" r:id="rId13"/>
    <p:sldId id="533" r:id="rId14"/>
    <p:sldId id="537" r:id="rId15"/>
    <p:sldId id="555" r:id="rId16"/>
    <p:sldId id="536" r:id="rId17"/>
    <p:sldId id="535" r:id="rId18"/>
    <p:sldId id="534" r:id="rId19"/>
    <p:sldId id="557" r:id="rId20"/>
    <p:sldId id="529" r:id="rId2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7838" autoAdjust="0"/>
  </p:normalViewPr>
  <p:slideViewPr>
    <p:cSldViewPr>
      <p:cViewPr varScale="1">
        <p:scale>
          <a:sx n="73" d="100"/>
          <a:sy n="73" d="100"/>
        </p:scale>
        <p:origin x="1449" y="71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244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400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257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558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326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963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800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660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198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54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257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299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6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800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824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019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00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3193" y="1104900"/>
            <a:ext cx="8648521" cy="2246769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  <a:sp3d extrusionH="57150" contourW="12700" prstMaterial="plastic">
              <a:bevelT prst="coolSlant"/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zh-CN" altLang="en-US" sz="6000" b="1" dirty="0" smtClean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他使我的灵魂苏</a:t>
            </a:r>
            <a:r>
              <a:rPr lang="zh-CN" altLang="en-US" sz="6000" b="1" smtClean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醒（三）</a:t>
            </a:r>
            <a:endParaRPr lang="en-US" altLang="zh-CN" sz="6000" b="1" dirty="0">
              <a:solidFill>
                <a:srgbClr val="00B0F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0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神的儿子，福音的起头（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26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endParaRPr kumimoji="0" lang="en-US" altLang="zh-CN" sz="40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6199" y="800100"/>
            <a:ext cx="48768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于是叫众人和门徒来，对他们说：</a:t>
            </a:r>
            <a:r>
              <a:rPr lang="zh-CN" altLang="en-US" sz="2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若有人要跟从我，就当捨己，背起他的十字架来跟从我。 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8:35 </a:t>
            </a:r>
            <a:r>
              <a:rPr lang="zh-CN" altLang="en-US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为，凡要救自己生命 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200" b="1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psuche</a:t>
            </a:r>
            <a:r>
              <a:rPr lang="en-US" altLang="zh-CN" sz="22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, soul,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灵魂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的，必丧掉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200" b="1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apollumi</a:t>
            </a:r>
            <a:r>
              <a:rPr lang="en-US" altLang="zh-CN" sz="22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, to destroy utterly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生命 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2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soul,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灵魂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；凡为我和福音丧掉生命 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2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soul,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灵魂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的，必救了生命 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2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soul,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灵魂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 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人就是赚得全世界，赔上自己的生命，有甚么益处呢？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8:37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人还能拿甚么换生命呢？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8:38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凡在这淫乱罪恶的世代，把我和我的道当作可耻的，人子在他父的荣耀里，同圣天使降临的时候，也要把那人当作可耻的。 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800100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如何才能丧掉旧魂？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9" r="20500"/>
          <a:stretch/>
        </p:blipFill>
        <p:spPr bwMode="auto">
          <a:xfrm>
            <a:off x="5105400" y="1447831"/>
            <a:ext cx="3505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3359" y="16014"/>
            <a:ext cx="8392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我们该如何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对待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己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zh-CN" alt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灵魂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(soul)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0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6199" y="800100"/>
            <a:ext cx="48768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于是叫众人和门徒来，对他们说：</a:t>
            </a:r>
            <a:r>
              <a:rPr lang="zh-CN" altLang="en-US" sz="2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若有人要跟从我，就当捨己，背起他的十字架来跟从我。 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8:35 </a:t>
            </a:r>
            <a:r>
              <a:rPr lang="zh-CN" altLang="en-US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为，凡要救自己生命 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200" b="1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psuche</a:t>
            </a:r>
            <a:r>
              <a:rPr lang="en-US" altLang="zh-CN" sz="22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, soul,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灵魂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的，必丧掉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200" b="1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apollumi</a:t>
            </a:r>
            <a:r>
              <a:rPr lang="en-US" altLang="zh-CN" sz="22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, to destroy utterly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生命 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2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soul,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灵魂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；凡为我和福音丧掉生命 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2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soul,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灵魂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的，必救了生命 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2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soul,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灵魂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 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人就是赚得全世界，赔上自己的生命，有甚么益处呢？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8:37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人还能拿甚么换生命呢？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8:38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凡在这淫乱罪恶的世代，把我和我的道当作可耻的，人子在他父的荣耀里，同圣天使降临的时候，也要把那人当作可耻的。 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800100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如何才能丧掉旧魂？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1" y="1409700"/>
            <a:ext cx="4202240" cy="42473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zh-CN" altLang="en-US" sz="2800" b="1" cap="all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认识基督工作的彻底</a:t>
            </a:r>
            <a:endParaRPr lang="en-US" altLang="zh-CN" sz="2800" b="1" dirty="0" smtClean="0">
              <a:solidFill>
                <a:srgbClr val="002060"/>
              </a:solidFill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1850" b="1" dirty="0" smtClean="0">
                <a:solidFill>
                  <a:srgbClr val="002060"/>
                </a:solidFill>
                <a:ea typeface="Microsoft YaHei" panose="020B0503020204020204" pitchFamily="34" charset="-122"/>
              </a:rPr>
              <a:t>赛</a:t>
            </a:r>
            <a:r>
              <a:rPr lang="en-US" altLang="zh-CN" sz="185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53:10 </a:t>
            </a:r>
            <a:r>
              <a:rPr lang="zh-CN" altLang="en-US" sz="185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耶和华却定意（或译：喜悦）将他压伤，使他受痛苦（</a:t>
            </a:r>
            <a:r>
              <a:rPr lang="en-US" altLang="zh-CN" sz="185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sick</a:t>
            </a:r>
            <a:r>
              <a:rPr lang="zh-CN" altLang="en-US" sz="185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）。耶和华以他为赎罪祭（或译：他献本身</a:t>
            </a:r>
            <a:r>
              <a:rPr lang="en-US" altLang="zh-CN" sz="1850" b="1" dirty="0" err="1">
                <a:solidFill>
                  <a:srgbClr val="002060"/>
                </a:solidFill>
                <a:ea typeface="Microsoft YaHei" panose="020B0503020204020204" pitchFamily="34" charset="-122"/>
              </a:rPr>
              <a:t>nephesh</a:t>
            </a:r>
            <a:r>
              <a:rPr lang="zh-CN" altLang="en-US" sz="185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，</a:t>
            </a:r>
            <a:r>
              <a:rPr lang="en-US" altLang="zh-CN" sz="185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soul</a:t>
            </a:r>
            <a:r>
              <a:rPr lang="zh-CN" altLang="en-US" sz="185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为赎罪</a:t>
            </a:r>
            <a:r>
              <a:rPr lang="zh-CN" altLang="en-US" sz="1850" b="1" dirty="0" smtClean="0">
                <a:solidFill>
                  <a:srgbClr val="002060"/>
                </a:solidFill>
                <a:ea typeface="Microsoft YaHei" panose="020B0503020204020204" pitchFamily="34" charset="-122"/>
              </a:rPr>
              <a:t>祭 </a:t>
            </a:r>
            <a:r>
              <a:rPr lang="en-US" altLang="zh-CN" sz="1850" b="1" dirty="0" smtClean="0">
                <a:solidFill>
                  <a:srgbClr val="002060"/>
                </a:solidFill>
                <a:ea typeface="Microsoft YaHei" panose="020B0503020204020204" pitchFamily="34" charset="-122"/>
              </a:rPr>
              <a:t>guilt offering</a:t>
            </a:r>
            <a:r>
              <a:rPr lang="zh-CN" altLang="en-US" sz="1850" b="1" dirty="0" smtClean="0">
                <a:solidFill>
                  <a:srgbClr val="002060"/>
                </a:solidFill>
                <a:ea typeface="Microsoft YaHei" panose="020B0503020204020204" pitchFamily="34" charset="-122"/>
              </a:rPr>
              <a:t>）</a:t>
            </a:r>
            <a:r>
              <a:rPr lang="zh-CN" altLang="en-US" sz="185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。他必看见后裔，并且延长年日。耶和华所喜悦的事必在他手中亨通。</a:t>
            </a:r>
            <a:r>
              <a:rPr lang="en-US" altLang="zh-CN" sz="185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53:11 </a:t>
            </a:r>
            <a:r>
              <a:rPr lang="zh-CN" altLang="en-US" sz="185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他必看见自己劳苦的功效，便心满意足。有许多人因认识我的义仆得称为义；并且他要担当他们的罪孽。  </a:t>
            </a:r>
            <a:endParaRPr lang="en-US" altLang="zh-CN" sz="1850" b="1" dirty="0" smtClean="0">
              <a:solidFill>
                <a:srgbClr val="002060"/>
              </a:solidFill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185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林后</a:t>
            </a:r>
            <a:r>
              <a:rPr lang="en-US" altLang="zh-CN" sz="185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5:21 </a:t>
            </a:r>
            <a:r>
              <a:rPr lang="zh-CN" altLang="en-US" sz="185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神使那无罪（无罪：原文是不知罪）的，替我们成为罪，好叫我们在他里面成为神的义。 </a:t>
            </a:r>
            <a:endParaRPr lang="en-US" altLang="zh-CN" sz="1850" b="1" dirty="0">
              <a:solidFill>
                <a:srgbClr val="002060"/>
              </a:solidFill>
              <a:ea typeface="Microsoft YaHei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359" y="16014"/>
            <a:ext cx="8392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我们该如何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对待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己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zh-CN" alt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灵魂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(soul)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40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6199" y="800100"/>
            <a:ext cx="48768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于是叫众人和门徒来，对他们说：</a:t>
            </a:r>
            <a:r>
              <a:rPr lang="zh-CN" altLang="en-US" sz="2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若有人要跟从我，就当捨己，背起他的十字架来跟从我。 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8:35 </a:t>
            </a:r>
            <a:r>
              <a:rPr lang="zh-CN" altLang="en-US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为，凡要救自己生命 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200" b="1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psuche</a:t>
            </a:r>
            <a:r>
              <a:rPr lang="en-US" altLang="zh-CN" sz="22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, soul,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灵魂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的，必丧掉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200" b="1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apollumi</a:t>
            </a:r>
            <a:r>
              <a:rPr lang="en-US" altLang="zh-CN" sz="22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, to destroy utterly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生命 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2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soul,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灵魂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；凡为我和福音丧掉生命 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2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soul,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灵魂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的，必救了生命 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2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soul,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灵魂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 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人就是赚得全世界，赔上自己的生命，有甚么益处呢？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8:37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人还能拿甚么换生命呢？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8:38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凡在这淫乱罪恶的世代，把我和我的道当作可耻的，人子在他父的荣耀里，同圣天使降临的时候，也要把那人当作可耻的。 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800100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如何才能丧掉旧魂？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1" y="1409700"/>
            <a:ext cx="4202240" cy="38625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zh-CN" altLang="en-US" sz="2800" b="1" cap="all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认识基督工作的彻底</a:t>
            </a:r>
            <a:endParaRPr lang="en-US" altLang="zh-CN" sz="2800" b="1" dirty="0" smtClean="0">
              <a:solidFill>
                <a:srgbClr val="002060"/>
              </a:solidFill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23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约</a:t>
            </a:r>
            <a:r>
              <a:rPr lang="en-US" altLang="zh-CN" sz="23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12:23 </a:t>
            </a:r>
            <a:r>
              <a:rPr lang="zh-CN" altLang="en-US" sz="23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耶稣说：人子得荣耀的时候到了。 </a:t>
            </a:r>
            <a:r>
              <a:rPr lang="en-US" altLang="zh-CN" sz="23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12:24 </a:t>
            </a:r>
            <a:r>
              <a:rPr lang="zh-CN" altLang="en-US" sz="23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我实实在在的告诉你们，一粒麦子不落在地里死了，仍旧是一粒，若是死了，就结出许多子粒来。 </a:t>
            </a:r>
            <a:r>
              <a:rPr lang="en-US" altLang="zh-CN" sz="23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12:25 </a:t>
            </a:r>
            <a:r>
              <a:rPr lang="zh-CN" altLang="en-US" sz="23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爱惜自己生</a:t>
            </a:r>
            <a:r>
              <a:rPr lang="zh-CN" altLang="en-US" sz="2300" b="1" dirty="0" smtClean="0">
                <a:solidFill>
                  <a:srgbClr val="002060"/>
                </a:solidFill>
                <a:ea typeface="Microsoft YaHei" panose="020B0503020204020204" pitchFamily="34" charset="-122"/>
              </a:rPr>
              <a:t>命 </a:t>
            </a:r>
            <a:r>
              <a:rPr lang="en-US" altLang="zh-CN" sz="2300" b="1" dirty="0" smtClean="0">
                <a:solidFill>
                  <a:srgbClr val="002060"/>
                </a:solidFill>
                <a:ea typeface="Microsoft YaHei" panose="020B0503020204020204" pitchFamily="34" charset="-122"/>
              </a:rPr>
              <a:t>(</a:t>
            </a:r>
            <a:r>
              <a:rPr lang="en-US" altLang="zh-CN" sz="2300" b="1" dirty="0" err="1">
                <a:solidFill>
                  <a:srgbClr val="002060"/>
                </a:solidFill>
                <a:ea typeface="Microsoft YaHei" panose="020B0503020204020204" pitchFamily="34" charset="-122"/>
              </a:rPr>
              <a:t>psuche</a:t>
            </a:r>
            <a:r>
              <a:rPr lang="en-US" altLang="zh-CN" sz="23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, soul, </a:t>
            </a:r>
            <a:r>
              <a:rPr lang="zh-CN" altLang="en-US" sz="23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灵魂</a:t>
            </a:r>
            <a:r>
              <a:rPr lang="en-US" altLang="zh-CN" sz="2300" b="1" dirty="0" smtClean="0">
                <a:solidFill>
                  <a:srgbClr val="002060"/>
                </a:solidFill>
                <a:ea typeface="Microsoft YaHei" panose="020B0503020204020204" pitchFamily="34" charset="-122"/>
              </a:rPr>
              <a:t>) </a:t>
            </a:r>
            <a:r>
              <a:rPr lang="zh-CN" altLang="en-US" sz="2300" b="1" dirty="0" smtClean="0">
                <a:solidFill>
                  <a:srgbClr val="002060"/>
                </a:solidFill>
                <a:ea typeface="Microsoft YaHei" panose="020B0503020204020204" pitchFamily="34" charset="-122"/>
              </a:rPr>
              <a:t>的</a:t>
            </a:r>
            <a:r>
              <a:rPr lang="zh-CN" altLang="en-US" sz="23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，就失丧生命；在这世上恨恶自己生</a:t>
            </a:r>
            <a:r>
              <a:rPr lang="zh-CN" altLang="en-US" sz="2300" b="1" dirty="0" smtClean="0">
                <a:solidFill>
                  <a:srgbClr val="002060"/>
                </a:solidFill>
                <a:ea typeface="Microsoft YaHei" panose="020B0503020204020204" pitchFamily="34" charset="-122"/>
              </a:rPr>
              <a:t>命</a:t>
            </a:r>
            <a:r>
              <a:rPr lang="en-US" altLang="zh-CN" sz="23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(</a:t>
            </a:r>
            <a:r>
              <a:rPr lang="en-US" altLang="zh-CN" sz="2300" b="1" dirty="0" err="1">
                <a:solidFill>
                  <a:srgbClr val="002060"/>
                </a:solidFill>
                <a:ea typeface="Microsoft YaHei" panose="020B0503020204020204" pitchFamily="34" charset="-122"/>
              </a:rPr>
              <a:t>psuche</a:t>
            </a:r>
            <a:r>
              <a:rPr lang="en-US" altLang="zh-CN" sz="23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, soul, </a:t>
            </a:r>
            <a:r>
              <a:rPr lang="zh-CN" altLang="en-US" sz="23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灵魂</a:t>
            </a:r>
            <a:r>
              <a:rPr lang="en-US" altLang="zh-CN" sz="2300" b="1" dirty="0" smtClean="0">
                <a:solidFill>
                  <a:srgbClr val="002060"/>
                </a:solidFill>
                <a:ea typeface="Microsoft YaHei" panose="020B0503020204020204" pitchFamily="34" charset="-122"/>
              </a:rPr>
              <a:t>) </a:t>
            </a:r>
            <a:r>
              <a:rPr lang="zh-CN" altLang="en-US" sz="2300" b="1" dirty="0" smtClean="0">
                <a:solidFill>
                  <a:srgbClr val="002060"/>
                </a:solidFill>
                <a:ea typeface="Microsoft YaHei" panose="020B0503020204020204" pitchFamily="34" charset="-122"/>
              </a:rPr>
              <a:t>的</a:t>
            </a:r>
            <a:r>
              <a:rPr lang="zh-CN" altLang="en-US" sz="23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，就要保守生命到永生。 </a:t>
            </a:r>
            <a:endParaRPr lang="en-US" altLang="zh-CN" sz="2300" b="1" dirty="0">
              <a:solidFill>
                <a:srgbClr val="002060"/>
              </a:solidFill>
              <a:ea typeface="Microsoft YaHei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359" y="16014"/>
            <a:ext cx="8392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我们该如何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对待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己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zh-CN" alt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灵魂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(soul)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41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6199" y="800100"/>
            <a:ext cx="48768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于是叫众人和门徒来，对他们说：</a:t>
            </a:r>
            <a:r>
              <a:rPr lang="zh-CN" altLang="en-US" sz="2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若有人要跟从我，就当捨己，背起他的十字架来跟从我。 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8:35 </a:t>
            </a:r>
            <a:r>
              <a:rPr lang="zh-CN" altLang="en-US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为，凡要救自己生命 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200" b="1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psuche</a:t>
            </a:r>
            <a:r>
              <a:rPr lang="en-US" altLang="zh-CN" sz="22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, soul,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灵魂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的，必丧掉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200" b="1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apollumi</a:t>
            </a:r>
            <a:r>
              <a:rPr lang="en-US" altLang="zh-CN" sz="22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, to destroy utterly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生命 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2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soul,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灵魂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；凡为我和福音丧掉生命 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2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soul,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灵魂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的，必救了生命 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2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soul,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灵魂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 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人就是赚得全世界，赔上自己的生命，有甚么益处呢？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8:37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人还能拿甚么换生命呢？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8:38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凡在这淫乱罪恶的世代，把我和我的道当作可耻的，人子在他父的荣耀里，同圣天使降临的时候，也要把那人当作可耻的。 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800100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如何才能丧掉旧魂？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6"/>
          <a:stretch/>
        </p:blipFill>
        <p:spPr bwMode="auto">
          <a:xfrm>
            <a:off x="5334000" y="1431786"/>
            <a:ext cx="3090995" cy="406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3359" y="16014"/>
            <a:ext cx="8392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我们该如何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对待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己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zh-CN" alt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灵魂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(soul)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41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6199" y="800100"/>
            <a:ext cx="53340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9:1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耶稣又对他们说：我实在告诉你们，站在这里的，有人在没尝死味以前，必要看见神的国大有能力临到。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9:2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过了六天，耶稣带着彼得、雅各、约翰暗暗的上了高山，就在他们面前变了形象，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衣服放光，极其洁白，地上漂布的，没有一个能漂得那样白。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忽然，有以利亚同摩西向他们显现，并且和耶稣说话。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9:5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彼得对耶稣说：拉比（就是夫子），我们在这里真好！可以搭叁座棚，一座为你，一座为摩西，一座为以利亚。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彼得不知道说甚么纔好，因为他们甚是惧怕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074" name="Picture 2" descr="Image result for jesus transfigu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52500"/>
            <a:ext cx="3362325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573949" y="2247953"/>
            <a:ext cx="336232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彼前</a:t>
            </a:r>
            <a:r>
              <a:rPr lang="en-US" altLang="zh-CN" sz="14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1:8 </a:t>
            </a:r>
            <a:r>
              <a:rPr lang="zh-CN" altLang="en-US" sz="14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你们虽然没有见过他，却是爱他；如今虽不得看见，却因信他就有说不出来、满有荣光的大喜乐； </a:t>
            </a:r>
            <a:r>
              <a:rPr lang="en-US" altLang="zh-CN" sz="14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1:9 </a:t>
            </a:r>
            <a:r>
              <a:rPr lang="zh-CN" altLang="en-US" sz="14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并且得着你们信心的果效，就是</a:t>
            </a:r>
            <a:r>
              <a:rPr lang="zh-CN" altLang="en-US" sz="1400" b="1" dirty="0">
                <a:solidFill>
                  <a:srgbClr val="C000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灵魂的救恩</a:t>
            </a:r>
            <a:r>
              <a:rPr lang="zh-CN" altLang="en-US" sz="14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。 </a:t>
            </a:r>
            <a:r>
              <a:rPr lang="en-US" altLang="zh-CN" sz="14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1:10 </a:t>
            </a:r>
            <a:r>
              <a:rPr lang="zh-CN" altLang="en-US" sz="14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论到这救恩，那预先说你们要得恩典的众先知早已详细的寻求考察， </a:t>
            </a:r>
            <a:r>
              <a:rPr lang="en-US" altLang="zh-CN" sz="14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1:11 </a:t>
            </a:r>
            <a:r>
              <a:rPr lang="zh-CN" altLang="en-US" sz="14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就是考察在他们心里基督的灵，预先證明基督受苦难，后来得荣耀，是指着甚么时候，并怎样的时候。 </a:t>
            </a:r>
            <a:r>
              <a:rPr lang="en-US" altLang="zh-CN" sz="14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1:12 </a:t>
            </a:r>
            <a:r>
              <a:rPr lang="zh-CN" altLang="en-US" sz="14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他们得了启示，知道他们所传讲（原文是服事）的一切事，不是为自己，乃是为你们。那靠着从天上差来的圣灵传福音给你们的人，现在将这些事报给你们；天使也愿意详细察看这些事。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3359" y="16014"/>
            <a:ext cx="8392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我们该如何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对待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己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zh-CN" alt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灵魂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(soul)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80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6199" y="800100"/>
            <a:ext cx="53340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有一朵云彩来遮盖他们；也有声音从云彩里出来，说：这是我的爱子，你们要听他。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9:8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门徒忽然周围一看，不再见一人，只见耶稣同他们在那里。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9:9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下山的时候，耶稣嘱咐他们说：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人子还没有从死里复活，你们不要将所看见的告诉人。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9:10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门徒将这话存记在心，彼此议论从死里复活是甚么意思。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9:11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他们就问耶稣说：文士为甚么说以利亚必须先来？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9:12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耶稣说：以利亚固然先来复兴万事；经上不是指着人子说，他要受许多的苦被人轻慢呢？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9:13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我告诉你们，以利亚已经来了，他们也任意待他，正如经上所指着他的话。 </a:t>
            </a:r>
          </a:p>
        </p:txBody>
      </p:sp>
      <p:pic>
        <p:nvPicPr>
          <p:cNvPr id="6" name="Picture 2" descr="Image result for jesus transfigu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52500"/>
            <a:ext cx="3362325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3359" y="16014"/>
            <a:ext cx="8392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我们该如何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对待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己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zh-CN" alt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灵魂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(soul)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73949" y="2247953"/>
            <a:ext cx="336232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彼前</a:t>
            </a:r>
            <a:r>
              <a:rPr lang="en-US" altLang="zh-CN" sz="14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1:8 </a:t>
            </a:r>
            <a:r>
              <a:rPr lang="zh-CN" altLang="en-US" sz="14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你们虽然没有见过他，却是爱他；如今虽不得看见，却因信他就有说不出来、满有荣光的大喜乐； </a:t>
            </a:r>
            <a:r>
              <a:rPr lang="en-US" altLang="zh-CN" sz="14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1:9 </a:t>
            </a:r>
            <a:r>
              <a:rPr lang="zh-CN" altLang="en-US" sz="14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并且得着你们信心的果效，就是</a:t>
            </a:r>
            <a:r>
              <a:rPr lang="zh-CN" altLang="en-US" sz="1400" b="1" dirty="0">
                <a:solidFill>
                  <a:srgbClr val="C000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灵魂的救恩</a:t>
            </a:r>
            <a:r>
              <a:rPr lang="zh-CN" altLang="en-US" sz="14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。 </a:t>
            </a:r>
            <a:r>
              <a:rPr lang="en-US" altLang="zh-CN" sz="14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1:10 </a:t>
            </a:r>
            <a:r>
              <a:rPr lang="zh-CN" altLang="en-US" sz="14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论到这救恩，那预先说你们要得恩典的众先知早已详细的寻求考察， </a:t>
            </a:r>
            <a:r>
              <a:rPr lang="en-US" altLang="zh-CN" sz="14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1:11 </a:t>
            </a:r>
            <a:r>
              <a:rPr lang="zh-CN" altLang="en-US" sz="14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就是考察在他们心里基督的灵，预先證明基督受苦难，后来得荣耀，是指着甚么时候，并怎样的时候。 </a:t>
            </a:r>
            <a:r>
              <a:rPr lang="en-US" altLang="zh-CN" sz="14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1:12 </a:t>
            </a:r>
            <a:r>
              <a:rPr lang="zh-CN" altLang="en-US" sz="14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他们得了启示，知道他们所传讲（原文是服事）的一切事，不是为自己，乃是为你们。那靠着从天上差来的圣灵传福音给你们的人，现在将这些事报给你们；天使也愿意详细察看这些事。 </a:t>
            </a:r>
          </a:p>
        </p:txBody>
      </p:sp>
    </p:spTree>
    <p:extLst>
      <p:ext uri="{BB962C8B-B14F-4D97-AF65-F5344CB8AC3E}">
        <p14:creationId xmlns:p14="http://schemas.microsoft.com/office/powerpoint/2010/main" val="182706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0" y="16014"/>
            <a:ext cx="8932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们到底想要什么样的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灵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魂（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soul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3698" y="1028700"/>
            <a:ext cx="4037300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54300" y="1045723"/>
            <a:ext cx="4037300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0998" y="2095500"/>
            <a:ext cx="5111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还是</a:t>
            </a:r>
            <a:endParaRPr kumimoji="0" lang="en-US" altLang="zh-C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？</a:t>
            </a:r>
            <a:endParaRPr kumimoji="0" lang="en-US" altLang="zh-C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45722"/>
            <a:ext cx="3612038" cy="40364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399" y="1061124"/>
            <a:ext cx="3626599" cy="40210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782" y="894826"/>
            <a:ext cx="4202240" cy="44165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zh-CN" altLang="en-US" sz="2400" b="1" cap="all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是否</a:t>
            </a:r>
            <a:r>
              <a:rPr kumimoji="0" lang="zh-CN" altLang="en-US" sz="2400" b="1" i="0" u="none" strike="noStrike" kern="1200" cap="all" spc="0" normalizeH="0" baseline="0" noProof="0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愿意放弃天然人建立的自我而追求在基督里的新我</a:t>
            </a:r>
            <a:r>
              <a:rPr kumimoji="0" lang="en-US" altLang="zh-CN" sz="2400" b="1" i="0" u="none" strike="noStrike" kern="1200" cap="all" spc="0" normalizeH="0" baseline="0" noProof="0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???</a:t>
            </a:r>
          </a:p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腓</a:t>
            </a:r>
            <a:r>
              <a:rPr lang="en-US" altLang="zh-CN" sz="19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3:7 </a:t>
            </a:r>
            <a:r>
              <a:rPr lang="zh-CN" altLang="en-US" sz="19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只是我先前以为与我有益的，我现在因基督都当作有损的。 </a:t>
            </a:r>
            <a:r>
              <a:rPr lang="en-US" altLang="zh-CN" sz="19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3:8 </a:t>
            </a:r>
            <a:r>
              <a:rPr lang="zh-CN" altLang="en-US" sz="19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不但如此，我也将万事当作有损的，因我以认识我主基督耶稣为至宝。我为他已经丢弃万事，看作粪土，为要得着基督； </a:t>
            </a:r>
            <a:r>
              <a:rPr lang="en-US" altLang="zh-CN" sz="19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3:9 </a:t>
            </a:r>
            <a:r>
              <a:rPr lang="zh-CN" altLang="en-US" sz="19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并且得以在他里面，不是有自己因律法而得的义，乃是有信基督的义，就是因信神而来的义， </a:t>
            </a:r>
            <a:r>
              <a:rPr lang="en-US" altLang="zh-CN" sz="19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3:10 </a:t>
            </a:r>
            <a:r>
              <a:rPr lang="zh-CN" altLang="en-US" sz="19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使我认识基督，晓得他复活的大能，并且晓得和他一同受苦，效法他的死， </a:t>
            </a:r>
            <a:r>
              <a:rPr lang="en-US" altLang="zh-CN" sz="19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3:11 </a:t>
            </a:r>
            <a:r>
              <a:rPr lang="zh-CN" altLang="en-US" sz="19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或者我也得以从死里复活。 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300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0" y="16014"/>
            <a:ext cx="8932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们到底想要什么样的灵</a:t>
            </a: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魂（</a:t>
            </a:r>
            <a:r>
              <a:rPr lang="en-US" altLang="zh-CN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soul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52500"/>
            <a:ext cx="8366144" cy="457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4377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6199" y="876300"/>
            <a:ext cx="601980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神用地上的尘土造人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，将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生气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吹在他鼻孔里，他就成了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有灵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的活人，名叫亚当。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And the LORD God formed man of the dust of the ground, and breathed into his nostrils the breath of life; and man became a living soul (</a:t>
            </a:r>
            <a:r>
              <a:rPr kumimoji="0" lang="en-US" altLang="zh-CN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nephesh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).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90" y="2705100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你能否自然（从心里）相信？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28600" y="3314700"/>
            <a:ext cx="5562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加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4:6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你们既为儿子，神就差他儿子的灵进入你们（原文作我们）的心，呼叫：阿爸！父！ 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4:7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可见，从此以后，你不是奴仆，乃是儿子了；既是儿子，就靠着神为后嗣。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6003" y="16014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我们该如何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看待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自己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灵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95130" y="1030188"/>
            <a:ext cx="2584642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b="1" dirty="0">
                <a:solidFill>
                  <a:schemeClr val="bg1"/>
                </a:solidFill>
                <a:ea typeface="Microsoft YaHei" panose="020B0503020204020204" pitchFamily="34" charset="-122"/>
              </a:rPr>
              <a:t>诗</a:t>
            </a:r>
            <a:r>
              <a:rPr lang="en-US" b="1" dirty="0">
                <a:solidFill>
                  <a:schemeClr val="bg1"/>
                </a:solidFill>
                <a:ea typeface="Microsoft YaHei" panose="020B0503020204020204" pitchFamily="34" charset="-122"/>
              </a:rPr>
              <a:t>78:8 </a:t>
            </a:r>
            <a:r>
              <a:rPr lang="zh-CN" altLang="en-US" b="1" dirty="0">
                <a:solidFill>
                  <a:schemeClr val="bg1"/>
                </a:solidFill>
                <a:ea typeface="Microsoft YaHei" panose="020B0503020204020204" pitchFamily="34" charset="-122"/>
              </a:rPr>
              <a:t>不要象他们的祖宗，是顽梗悖逆、居心不正之辈，向着神，心不诚实</a:t>
            </a:r>
            <a:r>
              <a:rPr lang="zh-CN" altLang="en-US" b="1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。</a:t>
            </a:r>
            <a:r>
              <a:rPr lang="en-US" b="1" u="sng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whose </a:t>
            </a:r>
            <a:r>
              <a:rPr lang="en-US" b="1" u="sng" dirty="0">
                <a:solidFill>
                  <a:schemeClr val="bg1"/>
                </a:solidFill>
                <a:ea typeface="Microsoft YaHei" panose="020B0503020204020204" pitchFamily="34" charset="-122"/>
              </a:rPr>
              <a:t>spirit was not faithful to God</a:t>
            </a:r>
            <a:r>
              <a:rPr lang="en-US" b="1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zh-CN" altLang="en-US" b="1" dirty="0">
                <a:solidFill>
                  <a:schemeClr val="bg1"/>
                </a:solidFill>
                <a:ea typeface="Microsoft YaHei" panose="020B0503020204020204" pitchFamily="34" charset="-122"/>
              </a:rPr>
              <a:t>箴</a:t>
            </a:r>
            <a:r>
              <a:rPr lang="x-none" b="1" dirty="0">
                <a:solidFill>
                  <a:schemeClr val="bg1"/>
                </a:solidFill>
                <a:ea typeface="Microsoft YaHei" panose="020B0503020204020204" pitchFamily="34" charset="-122"/>
              </a:rPr>
              <a:t>16:18 </a:t>
            </a:r>
            <a:r>
              <a:rPr lang="zh-CN" altLang="en-US" b="1" dirty="0">
                <a:solidFill>
                  <a:schemeClr val="bg1"/>
                </a:solidFill>
                <a:ea typeface="Microsoft YaHei" panose="020B0503020204020204" pitchFamily="34" charset="-122"/>
              </a:rPr>
              <a:t>骄傲在败坏以先；狂心在跌倒之前。</a:t>
            </a:r>
            <a:r>
              <a:rPr lang="x-none" b="1" dirty="0">
                <a:solidFill>
                  <a:schemeClr val="bg1"/>
                </a:solidFill>
                <a:ea typeface="Microsoft YaHei" panose="020B0503020204020204" pitchFamily="34" charset="-122"/>
              </a:rPr>
              <a:t>Pride </a:t>
            </a:r>
            <a:r>
              <a:rPr lang="x-none" b="1" i="1" dirty="0">
                <a:solidFill>
                  <a:schemeClr val="bg1"/>
                </a:solidFill>
                <a:ea typeface="Microsoft YaHei" panose="020B0503020204020204" pitchFamily="34" charset="-122"/>
              </a:rPr>
              <a:t>goes</a:t>
            </a:r>
            <a:r>
              <a:rPr lang="x-none" b="1" dirty="0">
                <a:solidFill>
                  <a:schemeClr val="bg1"/>
                </a:solidFill>
                <a:ea typeface="Microsoft YaHei" panose="020B0503020204020204" pitchFamily="34" charset="-122"/>
              </a:rPr>
              <a:t> before destruction, And a haughty spirit before a fall. </a:t>
            </a:r>
            <a:endParaRPr lang="en-US" b="1" dirty="0">
              <a:solidFill>
                <a:schemeClr val="bg1"/>
              </a:solidFill>
              <a:ea typeface="Microsoft YaHei" panose="020B0503020204020204" pitchFamily="34" charset="-122"/>
            </a:endParaRPr>
          </a:p>
        </p:txBody>
      </p:sp>
      <p:pic>
        <p:nvPicPr>
          <p:cNvPr id="9" name="Picture 2" descr="Image result for resurrected je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509" y="975302"/>
            <a:ext cx="2586263" cy="33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217828" y="3038802"/>
            <a:ext cx="25862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来</a:t>
            </a:r>
            <a:r>
              <a:rPr lang="en-US" altLang="zh-CN" sz="14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9:14 </a:t>
            </a:r>
            <a:r>
              <a:rPr lang="zh-CN" altLang="en-US" sz="14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何况基督藉着</a:t>
            </a:r>
            <a:r>
              <a:rPr lang="zh-CN" altLang="en-US" sz="1400" b="1" dirty="0">
                <a:solidFill>
                  <a:srgbClr val="00FFFF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永远的灵</a:t>
            </a:r>
            <a:r>
              <a:rPr lang="zh-CN" altLang="en-US" sz="14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，将自己无瑕无疵献给神，他的血岂不更能洗净你们的心（原文是良心），除去你们的死行，使你们事奉那永生神么？ </a:t>
            </a:r>
            <a:endParaRPr lang="en-US" altLang="zh-CN" sz="1400" b="1" dirty="0" smtClean="0">
              <a:solidFill>
                <a:srgbClr val="FFFF00"/>
              </a:solidFill>
              <a:effectLst>
                <a:outerShdw blurRad="50800" dist="63500" dir="2400000" algn="tl" rotWithShape="0">
                  <a:prstClr val="black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sz="1400" b="1" dirty="0">
              <a:solidFill>
                <a:srgbClr val="FFFF00"/>
              </a:solidFill>
              <a:effectLst>
                <a:outerShdw blurRad="50800" dist="63500" dir="2400000" algn="tl" rotWithShape="0">
                  <a:prstClr val="black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52937" y="4305300"/>
            <a:ext cx="25862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00FFFF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1400" b="1" dirty="0">
                <a:solidFill>
                  <a:srgbClr val="00FFFF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5:18 </a:t>
            </a:r>
            <a:r>
              <a:rPr lang="zh-CN" altLang="en-US" sz="1400" b="1" dirty="0">
                <a:solidFill>
                  <a:srgbClr val="00FFFF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如此说来，因一次的过犯，众人都被定罪；照样，因一次的义行，众人也就被称义得生命了。 </a:t>
            </a:r>
            <a:r>
              <a:rPr lang="en-US" altLang="zh-CN" sz="1400" b="1" dirty="0">
                <a:solidFill>
                  <a:srgbClr val="00FFFF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5:19 </a:t>
            </a:r>
            <a:r>
              <a:rPr lang="zh-CN" altLang="en-US" sz="1400" b="1" dirty="0">
                <a:solidFill>
                  <a:srgbClr val="00FFFF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因一人的悖逆，众人成为罪人；照样，因一人的顺从，众人也成为义了。 </a:t>
            </a:r>
            <a:endParaRPr lang="en-US" sz="1400" b="1" dirty="0">
              <a:solidFill>
                <a:srgbClr val="00FFFF"/>
              </a:solidFill>
              <a:effectLst>
                <a:outerShdw blurRad="50800" dist="63500" dir="2400000" algn="tl" rotWithShape="0">
                  <a:prstClr val="black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243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114299" y="3238500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西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1:16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因为万有都是靠他造的，无论是天上的，地上的；能看见的，不能看见的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；或是有位的，主治的，执政的，掌权的；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一概都是藉着他造的，又是为他造的。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1:17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他在万有之先；万有也靠他而立。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1:18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他也是教会全体之首。他是元始，是从死里首先复生的，使他可以在凡事上居首位。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1:19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因为父喜欢叫一切的丰盛在他里面居住。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1:20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既然藉着他在十字架上所流的血成就了和平，便藉着他叫万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有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---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无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论是地上的、天上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---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都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与自己和好了。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199" y="876300"/>
            <a:ext cx="601980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神用地上的尘土造人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，将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生气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吹在他鼻孔里，他就成了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有灵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的活人，名叫亚当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And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the LORD God formed man of the dust of the ground, and breathed into his nostrils the breath of life; and man became a living 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soul (</a:t>
            </a:r>
            <a:r>
              <a:rPr kumimoji="0" lang="en-US" altLang="zh-CN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nephesh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).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16014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到底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该如何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看待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自己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身体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193509" y="975302"/>
            <a:ext cx="2618083" cy="3337112"/>
            <a:chOff x="6193509" y="975302"/>
            <a:chExt cx="2618083" cy="3337112"/>
          </a:xfrm>
        </p:grpSpPr>
        <p:pic>
          <p:nvPicPr>
            <p:cNvPr id="1026" name="Picture 2" descr="Image result for resurrected jesu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3509" y="975302"/>
              <a:ext cx="2586263" cy="3337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6225329" y="3171819"/>
              <a:ext cx="2586263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rgbClr val="FFFF00"/>
                  </a:solidFill>
                  <a:effectLst>
                    <a:outerShdw blurRad="50800" dist="63500" dir="2400000" algn="tl" rotWithShape="0">
                      <a:prstClr val="black"/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来</a:t>
              </a:r>
              <a:r>
                <a:rPr lang="en-US" altLang="zh-CN" sz="1600" b="1" dirty="0">
                  <a:solidFill>
                    <a:srgbClr val="FFFF00"/>
                  </a:solidFill>
                  <a:effectLst>
                    <a:outerShdw blurRad="50800" dist="63500" dir="2400000" algn="tl" rotWithShape="0">
                      <a:prstClr val="black"/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10:5 </a:t>
              </a:r>
              <a:r>
                <a:rPr lang="zh-CN" altLang="en-US" sz="1600" b="1" dirty="0">
                  <a:solidFill>
                    <a:srgbClr val="FFFF00"/>
                  </a:solidFill>
                  <a:effectLst>
                    <a:outerShdw blurRad="50800" dist="63500" dir="2400000" algn="tl" rotWithShape="0">
                      <a:prstClr val="black"/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所以基督到世上来的时候，就说：神阿，祭物和礼物是你不愿意的；你曾给我预备了</a:t>
              </a:r>
              <a:r>
                <a:rPr lang="zh-CN" altLang="en-US" sz="1600" b="1" dirty="0">
                  <a:solidFill>
                    <a:srgbClr val="FFC000"/>
                  </a:solidFill>
                  <a:effectLst>
                    <a:outerShdw blurRad="50800" dist="63500" dir="2400000" algn="tl" rotWithShape="0">
                      <a:prstClr val="black"/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身体</a:t>
              </a:r>
              <a:r>
                <a:rPr lang="zh-CN" altLang="en-US" sz="1600" b="1" dirty="0">
                  <a:solidFill>
                    <a:srgbClr val="FFFF00"/>
                  </a:solidFill>
                  <a:effectLst>
                    <a:outerShdw blurRad="50800" dist="63500" dir="2400000" algn="tl" rotWithShape="0">
                      <a:prstClr val="black"/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。 </a:t>
              </a:r>
              <a:endParaRPr lang="en-US" sz="16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057899" y="4305300"/>
            <a:ext cx="305450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5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来</a:t>
            </a:r>
            <a:r>
              <a:rPr lang="en-US" altLang="zh-CN" sz="135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9:13 </a:t>
            </a:r>
            <a:r>
              <a:rPr lang="zh-CN" altLang="en-US" sz="135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若山羊和公牛的血，并母牛犊的灰，灑在不洁的人身上，尚且叫人成圣，</a:t>
            </a:r>
            <a:r>
              <a:rPr lang="zh-CN" altLang="en-US" sz="1350" b="1" dirty="0">
                <a:solidFill>
                  <a:srgbClr val="FFC0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身体洁净</a:t>
            </a:r>
            <a:r>
              <a:rPr lang="zh-CN" altLang="en-US" sz="135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， </a:t>
            </a:r>
            <a:r>
              <a:rPr lang="en-US" altLang="zh-CN" sz="135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9:14 </a:t>
            </a:r>
            <a:r>
              <a:rPr lang="zh-CN" altLang="en-US" sz="135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何况基督藉着</a:t>
            </a:r>
            <a:r>
              <a:rPr lang="zh-CN" altLang="en-US" sz="1350" b="1" dirty="0">
                <a:solidFill>
                  <a:srgbClr val="00FFFF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永远的灵</a:t>
            </a:r>
            <a:r>
              <a:rPr lang="zh-CN" altLang="en-US" sz="135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，将自己无瑕无疵献给神，他的血岂不更能洗净你们的</a:t>
            </a:r>
            <a:r>
              <a:rPr lang="zh-CN" altLang="en-US" sz="1350" b="1" dirty="0" smtClean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心，</a:t>
            </a:r>
            <a:r>
              <a:rPr lang="zh-CN" altLang="en-US" sz="135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除去你们的死行，使你们事奉那永生神么？ </a:t>
            </a:r>
            <a:endParaRPr lang="en-US" sz="1350" b="1" dirty="0">
              <a:solidFill>
                <a:srgbClr val="FFFF00"/>
              </a:solidFill>
              <a:effectLst>
                <a:outerShdw blurRad="50800" dist="63500" dir="2400000" algn="tl" rotWithShape="0">
                  <a:prstClr val="black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90" y="2705100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你能否自然（从心里）相信？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61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6199" y="876300"/>
            <a:ext cx="601980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神用地上的尘土造人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，将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生气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吹在他鼻孔里，他就成了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有灵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的活人，名叫亚当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And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the LORD God formed man of the dust of the ground, and breathed into his nostrils the breath of life; and man became a living 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soul (</a:t>
            </a:r>
            <a:r>
              <a:rPr kumimoji="0" lang="en-US" altLang="zh-CN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nephesh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).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16014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到底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该如何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看待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自己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身体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193509" y="975302"/>
            <a:ext cx="2618083" cy="3337112"/>
            <a:chOff x="6193509" y="975302"/>
            <a:chExt cx="2618083" cy="3337112"/>
          </a:xfrm>
        </p:grpSpPr>
        <p:pic>
          <p:nvPicPr>
            <p:cNvPr id="1026" name="Picture 2" descr="Image result for resurrected jesu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3509" y="975302"/>
              <a:ext cx="2586263" cy="3337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6225329" y="3171819"/>
              <a:ext cx="2586263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rgbClr val="FFFF00"/>
                  </a:solidFill>
                  <a:effectLst>
                    <a:outerShdw blurRad="50800" dist="63500" dir="2400000" algn="tl" rotWithShape="0">
                      <a:prstClr val="black"/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来</a:t>
              </a:r>
              <a:r>
                <a:rPr lang="en-US" altLang="zh-CN" sz="1600" b="1" dirty="0">
                  <a:solidFill>
                    <a:srgbClr val="FFFF00"/>
                  </a:solidFill>
                  <a:effectLst>
                    <a:outerShdw blurRad="50800" dist="63500" dir="2400000" algn="tl" rotWithShape="0">
                      <a:prstClr val="black"/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10:5 </a:t>
              </a:r>
              <a:r>
                <a:rPr lang="zh-CN" altLang="en-US" sz="1600" b="1" dirty="0">
                  <a:solidFill>
                    <a:srgbClr val="FFFF00"/>
                  </a:solidFill>
                  <a:effectLst>
                    <a:outerShdw blurRad="50800" dist="63500" dir="2400000" algn="tl" rotWithShape="0">
                      <a:prstClr val="black"/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所以基督到世上来的时候，就说：神阿，祭物和礼物是你不愿意的；你曾给我预备了</a:t>
              </a:r>
              <a:r>
                <a:rPr lang="zh-CN" altLang="en-US" sz="1600" b="1" dirty="0">
                  <a:solidFill>
                    <a:srgbClr val="FFC000"/>
                  </a:solidFill>
                  <a:effectLst>
                    <a:outerShdw blurRad="50800" dist="63500" dir="2400000" algn="tl" rotWithShape="0">
                      <a:prstClr val="black"/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身体</a:t>
              </a:r>
              <a:r>
                <a:rPr lang="zh-CN" altLang="en-US" sz="1600" b="1" dirty="0">
                  <a:solidFill>
                    <a:srgbClr val="FFFF00"/>
                  </a:solidFill>
                  <a:effectLst>
                    <a:outerShdw blurRad="50800" dist="63500" dir="2400000" algn="tl" rotWithShape="0">
                      <a:prstClr val="black"/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。 </a:t>
              </a:r>
              <a:endParaRPr lang="en-US" sz="16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057899" y="4305300"/>
            <a:ext cx="305450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5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来</a:t>
            </a:r>
            <a:r>
              <a:rPr lang="en-US" altLang="zh-CN" sz="135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9:13 </a:t>
            </a:r>
            <a:r>
              <a:rPr lang="zh-CN" altLang="en-US" sz="135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若山羊和公牛的血，并母牛犊的灰，灑在不洁的人身上，尚且叫人成圣，</a:t>
            </a:r>
            <a:r>
              <a:rPr lang="zh-CN" altLang="en-US" sz="1350" b="1" dirty="0">
                <a:solidFill>
                  <a:srgbClr val="FFC0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身体洁净</a:t>
            </a:r>
            <a:r>
              <a:rPr lang="zh-CN" altLang="en-US" sz="135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， </a:t>
            </a:r>
            <a:r>
              <a:rPr lang="en-US" altLang="zh-CN" sz="135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9:14 </a:t>
            </a:r>
            <a:r>
              <a:rPr lang="zh-CN" altLang="en-US" sz="135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何况基督藉着</a:t>
            </a:r>
            <a:r>
              <a:rPr lang="zh-CN" altLang="en-US" sz="1350" b="1" dirty="0">
                <a:solidFill>
                  <a:srgbClr val="00FFFF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永远的灵</a:t>
            </a:r>
            <a:r>
              <a:rPr lang="zh-CN" altLang="en-US" sz="135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，将自己无瑕无疵献给神，他的血岂不更能洗净你们的</a:t>
            </a:r>
            <a:r>
              <a:rPr lang="zh-CN" altLang="en-US" sz="1350" b="1" dirty="0" smtClean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心，</a:t>
            </a:r>
            <a:r>
              <a:rPr lang="zh-CN" altLang="en-US" sz="135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除去你们的死行，使你们事奉那永生神么？ </a:t>
            </a:r>
            <a:endParaRPr lang="en-US" sz="1350" b="1" dirty="0">
              <a:solidFill>
                <a:srgbClr val="FFFF00"/>
              </a:solidFill>
              <a:effectLst>
                <a:outerShdw blurRad="50800" dist="63500" dir="2400000" algn="tl" rotWithShape="0">
                  <a:prstClr val="black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90" y="2705100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你能否自然（从心里）相信？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9" y="3238500"/>
            <a:ext cx="5943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zh-CN" altLang="en-US" sz="21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林前</a:t>
            </a:r>
            <a:r>
              <a:rPr lang="en-US" altLang="zh-CN" sz="21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6:15a </a:t>
            </a:r>
            <a:r>
              <a:rPr lang="zh-CN" altLang="en-US" sz="21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岂不知你们的身子是基督的肢体么</a:t>
            </a:r>
            <a:r>
              <a:rPr lang="zh-CN" altLang="en-US" sz="21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endParaRPr lang="en-US" altLang="zh-CN" sz="210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600"/>
              </a:spcAft>
            </a:pPr>
            <a:r>
              <a:rPr lang="zh-CN" altLang="en-US" sz="21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林前</a:t>
            </a:r>
            <a:r>
              <a:rPr lang="en-US" altLang="zh-CN" sz="21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12:27 </a:t>
            </a:r>
            <a:r>
              <a:rPr lang="zh-CN" altLang="en-US" sz="21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你们就是基督的身子，并且各自作肢体。 </a:t>
            </a:r>
            <a:endParaRPr lang="en-US" altLang="zh-CN" sz="2100" b="1" dirty="0" smtClean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600"/>
              </a:spcAft>
            </a:pPr>
            <a:r>
              <a:rPr lang="zh-CN" altLang="en-US" sz="21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弗</a:t>
            </a:r>
            <a:r>
              <a:rPr lang="en-US" altLang="zh-CN" sz="21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5:29 </a:t>
            </a:r>
            <a:r>
              <a:rPr lang="zh-CN" altLang="en-US" sz="21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从来没有人恨恶自己的身子，总是保养顾惜，正象基督待教会一样， </a:t>
            </a:r>
            <a:r>
              <a:rPr lang="en-US" altLang="zh-CN" sz="21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5:30 </a:t>
            </a:r>
            <a:r>
              <a:rPr lang="zh-CN" altLang="en-US" sz="21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因我们是他身上的肢体（有古卷在此有：就是他的骨他的肉）。 </a:t>
            </a:r>
          </a:p>
        </p:txBody>
      </p:sp>
    </p:spTree>
    <p:extLst>
      <p:ext uri="{BB962C8B-B14F-4D97-AF65-F5344CB8AC3E}">
        <p14:creationId xmlns:p14="http://schemas.microsoft.com/office/powerpoint/2010/main" val="167082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6790" y="2705100"/>
            <a:ext cx="6041109" cy="2718614"/>
            <a:chOff x="16790" y="2705100"/>
            <a:chExt cx="6041109" cy="2718614"/>
          </a:xfrm>
        </p:grpSpPr>
        <p:sp>
          <p:nvSpPr>
            <p:cNvPr id="2" name="TextBox 1"/>
            <p:cNvSpPr txBox="1"/>
            <p:nvPr/>
          </p:nvSpPr>
          <p:spPr>
            <a:xfrm>
              <a:off x="16790" y="2705100"/>
              <a:ext cx="55194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66FF99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你能否自然（从心里）相信？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14299" y="3238500"/>
              <a:ext cx="5943600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600"/>
                </a:spcAft>
              </a:pPr>
              <a:r>
                <a:rPr lang="zh-CN" altLang="en-US" sz="2100" b="1" dirty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林前</a:t>
              </a:r>
              <a:r>
                <a:rPr lang="en-US" altLang="zh-CN" sz="2100" b="1" dirty="0" smtClean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6:15a </a:t>
              </a:r>
              <a:r>
                <a:rPr lang="zh-CN" altLang="en-US" sz="2100" b="1" dirty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岂不知你们的身子是基督的肢体么</a:t>
              </a:r>
              <a:r>
                <a:rPr lang="zh-CN" altLang="en-US" sz="2100" b="1" dirty="0" smtClean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？</a:t>
              </a:r>
              <a:endParaRPr lang="en-US" altLang="zh-CN" sz="21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lvl="0">
                <a:spcAft>
                  <a:spcPts val="600"/>
                </a:spcAft>
              </a:pPr>
              <a:r>
                <a:rPr lang="zh-CN" altLang="en-US" sz="2100" b="1" dirty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林前</a:t>
              </a:r>
              <a:r>
                <a:rPr lang="en-US" altLang="zh-CN" sz="2100" b="1" dirty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12:27 </a:t>
              </a:r>
              <a:r>
                <a:rPr lang="zh-CN" altLang="en-US" sz="2100" b="1" dirty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你们就是基督的身子，并且各自作肢体。 </a:t>
              </a:r>
              <a:endParaRPr lang="en-US" altLang="zh-CN" sz="21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lvl="0">
                <a:spcAft>
                  <a:spcPts val="600"/>
                </a:spcAft>
              </a:pPr>
              <a:r>
                <a:rPr lang="zh-CN" altLang="en-US" sz="2100" b="1" dirty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弗</a:t>
              </a:r>
              <a:r>
                <a:rPr lang="en-US" altLang="zh-CN" sz="2100" b="1" dirty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5:29 </a:t>
              </a:r>
              <a:r>
                <a:rPr lang="zh-CN" altLang="en-US" sz="2100" b="1" dirty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从来没有人恨恶自己的身子，总是保养顾惜，正象基督待教会一样， </a:t>
              </a:r>
              <a:r>
                <a:rPr lang="en-US" altLang="zh-CN" sz="2100" b="1" dirty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5:30 </a:t>
              </a:r>
              <a:r>
                <a:rPr lang="zh-CN" altLang="en-US" sz="2100" b="1" dirty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因我们是他身上的肢体（有古卷在此有：就是他的骨他的肉）。 </a:t>
              </a:r>
            </a:p>
          </p:txBody>
        </p:sp>
      </p:grpSp>
      <p:pic>
        <p:nvPicPr>
          <p:cNvPr id="1026" name="Picture 2" descr="Image result for resurrected je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509" y="975302"/>
            <a:ext cx="2586263" cy="33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76199" y="876300"/>
            <a:ext cx="601980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神用地上的尘土造人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，将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生气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吹在他鼻孔里，他就成了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有灵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的活人，名叫亚当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And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the LORD God formed man of the dust of the ground, and breathed into his nostrils the breath of life; and man became a living 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soul (</a:t>
            </a:r>
            <a:r>
              <a:rPr kumimoji="0" lang="en-US" altLang="zh-CN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nephesh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).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0" y="4351704"/>
            <a:ext cx="2799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箴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23:7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因为他心怎样思量，他为人就是怎样。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For as he thinks in his heart 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6FF99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nephesh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, soul), so is he.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>
                <a:outerShdw blurRad="50800" dist="38100" dir="13500000" algn="br" rotWithShape="0">
                  <a:prstClr val="black"/>
                </a:outerShdw>
              </a:effectLst>
              <a:uLnTx/>
              <a:uFillTx/>
              <a:latin typeface="Calibri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16014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到底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该如何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看待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自己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身体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3087" y="97530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66FF99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自由意志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66FF99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25329" y="3171819"/>
            <a:ext cx="25862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来</a:t>
            </a:r>
            <a:r>
              <a:rPr lang="en-US" altLang="zh-CN" sz="16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10:5 </a:t>
            </a:r>
            <a:r>
              <a:rPr lang="zh-CN" altLang="en-US" sz="16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所以基督到世上来的时候，就说：神阿，祭物和礼物是你不愿意的；你曾给我预备了</a:t>
            </a:r>
            <a:r>
              <a:rPr lang="zh-CN" altLang="en-US" sz="1600" b="1" dirty="0">
                <a:solidFill>
                  <a:srgbClr val="FFC0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身体</a:t>
            </a:r>
            <a:r>
              <a:rPr lang="zh-CN" altLang="en-US" sz="16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。 </a:t>
            </a:r>
            <a:endParaRPr lang="en-US" sz="1600" b="1" dirty="0">
              <a:solidFill>
                <a:srgbClr val="FFFF00"/>
              </a:solidFill>
              <a:effectLst>
                <a:outerShdw blurRad="50800" dist="63500" dir="2400000" algn="tl" rotWithShape="0">
                  <a:prstClr val="black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320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resurrected je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509" y="975302"/>
            <a:ext cx="2586263" cy="33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76199" y="876300"/>
            <a:ext cx="601980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神用地上的尘土造人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，将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生气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吹在他鼻孔里，他就成了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有灵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的活人，名叫亚当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And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the LORD God formed man of the dust of the ground, and breathed into his nostrils the breath of life; and man became a living 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soul (</a:t>
            </a:r>
            <a:r>
              <a:rPr kumimoji="0" lang="en-US" altLang="zh-CN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nephesh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).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0" y="4351704"/>
            <a:ext cx="2799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箴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23:7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因为他心怎样思量，他为人就是怎样。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For as he thinks in his heart 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6FF99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nephesh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, soul), so is he.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>
                <a:outerShdw blurRad="50800" dist="38100" dir="13500000" algn="br" rotWithShape="0">
                  <a:prstClr val="black"/>
                </a:outerShdw>
              </a:effectLst>
              <a:uLnTx/>
              <a:uFillTx/>
              <a:latin typeface="Calibri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16014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到底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该如何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看待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自己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身体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3087" y="97530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66FF99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自由意志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66FF99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25329" y="3171819"/>
            <a:ext cx="25862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来</a:t>
            </a:r>
            <a:r>
              <a:rPr lang="en-US" altLang="zh-CN" sz="16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10:5 </a:t>
            </a:r>
            <a:r>
              <a:rPr lang="zh-CN" altLang="en-US" sz="16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所以基督到世上来的时候，就说：神阿，祭物和礼物是你不愿意的；你曾给我预备了</a:t>
            </a:r>
            <a:r>
              <a:rPr lang="zh-CN" altLang="en-US" sz="1600" b="1" dirty="0">
                <a:solidFill>
                  <a:srgbClr val="FFC0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身体</a:t>
            </a:r>
            <a:r>
              <a:rPr lang="zh-CN" altLang="en-US" sz="16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。 </a:t>
            </a:r>
            <a:endParaRPr lang="en-US" sz="1600" b="1" dirty="0">
              <a:solidFill>
                <a:srgbClr val="FFFF00"/>
              </a:solidFill>
              <a:effectLst>
                <a:outerShdw blurRad="50800" dist="63500" dir="2400000" algn="tl" rotWithShape="0">
                  <a:prstClr val="black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764659"/>
            <a:ext cx="4343400" cy="28148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16" name="Right Arrow 15"/>
          <p:cNvSpPr/>
          <p:nvPr/>
        </p:nvSpPr>
        <p:spPr>
          <a:xfrm>
            <a:off x="1752600" y="3695700"/>
            <a:ext cx="2590800" cy="727434"/>
          </a:xfrm>
          <a:prstGeom prst="rightArrow">
            <a:avLst/>
          </a:prstGeom>
          <a:solidFill>
            <a:srgbClr val="00B05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337950" y="2781300"/>
            <a:ext cx="2681850" cy="2400657"/>
            <a:chOff x="3432681" y="2753996"/>
            <a:chExt cx="2681850" cy="2400657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3432681" y="3312433"/>
              <a:ext cx="1354486" cy="478258"/>
            </a:xfrm>
            <a:prstGeom prst="straightConnector1">
              <a:avLst/>
            </a:prstGeom>
            <a:ln w="53975">
              <a:solidFill>
                <a:srgbClr val="00206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745709" y="2753996"/>
              <a:ext cx="1368822" cy="2400657"/>
            </a:xfrm>
            <a:prstGeom prst="rect">
              <a:avLst/>
            </a:prstGeom>
            <a:solidFill>
              <a:srgbClr val="002060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3000" b="1" dirty="0">
                  <a:solidFill>
                    <a:srgbClr val="FFC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主</a:t>
              </a:r>
              <a:r>
                <a:rPr lang="zh-CN" altLang="en-US" sz="3000" b="1" dirty="0" smtClean="0">
                  <a:solidFill>
                    <a:srgbClr val="FFC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观所经历、被不信扭曲的身体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947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resurrected je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509" y="975302"/>
            <a:ext cx="2586263" cy="33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76199" y="876300"/>
            <a:ext cx="601980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神用地上的尘土造人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，将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生气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吹在他鼻孔里，他就成了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有灵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的活人，名叫亚当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And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the LORD God formed man of the dust of the ground, and breathed into his nostrils the breath of life; and man became a living 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soul (</a:t>
            </a:r>
            <a:r>
              <a:rPr kumimoji="0" lang="en-US" altLang="zh-CN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nephesh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).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0" y="4351704"/>
            <a:ext cx="2799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箴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23:7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因为他心怎样思量，他为人就是怎样。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For as he thinks in his heart 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6FF99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nephesh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, soul), so is he.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>
                <a:outerShdw blurRad="50800" dist="38100" dir="13500000" algn="br" rotWithShape="0">
                  <a:prstClr val="black"/>
                </a:outerShdw>
              </a:effectLst>
              <a:uLnTx/>
              <a:uFillTx/>
              <a:latin typeface="Calibri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16014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到底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该如何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看待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自己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身体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3087" y="97530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66FF99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自由意志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66FF99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25329" y="3171819"/>
            <a:ext cx="25862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来</a:t>
            </a:r>
            <a:r>
              <a:rPr lang="en-US" altLang="zh-CN" sz="16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10:5 </a:t>
            </a:r>
            <a:r>
              <a:rPr lang="zh-CN" altLang="en-US" sz="16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所以基督到世上来的时候，就说：神阿，祭物和礼物是你不愿意的；你曾给我预备了</a:t>
            </a:r>
            <a:r>
              <a:rPr lang="zh-CN" altLang="en-US" sz="1600" b="1" dirty="0">
                <a:solidFill>
                  <a:srgbClr val="FFC0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身体</a:t>
            </a:r>
            <a:r>
              <a:rPr lang="zh-CN" altLang="en-US" sz="16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。 </a:t>
            </a:r>
            <a:endParaRPr lang="en-US" sz="1600" b="1" dirty="0">
              <a:solidFill>
                <a:srgbClr val="FFFF00"/>
              </a:solidFill>
              <a:effectLst>
                <a:outerShdw blurRad="50800" dist="63500" dir="2400000" algn="tl" rotWithShape="0">
                  <a:prstClr val="black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898" y="2691398"/>
            <a:ext cx="3604360" cy="2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72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resurrected je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509" y="975302"/>
            <a:ext cx="2586263" cy="33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76199" y="876300"/>
            <a:ext cx="601980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神用地上的尘土造人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，将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生气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吹在他鼻孔里，他就成了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有灵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的活人，名叫亚当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And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the LORD God formed man of the dust of the ground, and breathed into his nostrils the breath of life; and man became a living 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soul (</a:t>
            </a:r>
            <a:r>
              <a:rPr kumimoji="0" lang="en-US" altLang="zh-CN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nephesh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).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0" y="4351704"/>
            <a:ext cx="2799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箴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23:7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因为他心怎样思量，他为人就是怎样。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For as he thinks in his heart 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6FF99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nephesh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, soul), so is he.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>
                <a:outerShdw blurRad="50800" dist="38100" dir="13500000" algn="br" rotWithShape="0">
                  <a:prstClr val="black"/>
                </a:outerShdw>
              </a:effectLst>
              <a:uLnTx/>
              <a:uFillTx/>
              <a:latin typeface="Calibri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16014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到底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该如何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看待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自己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身体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3087" y="97530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66FF99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自由意志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66FF99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25329" y="3171819"/>
            <a:ext cx="25862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来</a:t>
            </a:r>
            <a:r>
              <a:rPr lang="en-US" altLang="zh-CN" sz="16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10:5 </a:t>
            </a:r>
            <a:r>
              <a:rPr lang="zh-CN" altLang="en-US" sz="16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所以基督到世上来的时候，就说：神阿，祭物和礼物是你不愿意的；你曾给我预备了</a:t>
            </a:r>
            <a:r>
              <a:rPr lang="zh-CN" altLang="en-US" sz="1600" b="1" dirty="0">
                <a:solidFill>
                  <a:srgbClr val="FFC0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身体</a:t>
            </a:r>
            <a:r>
              <a:rPr lang="zh-CN" altLang="en-US" sz="16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。 </a:t>
            </a:r>
            <a:endParaRPr lang="en-US" sz="1600" b="1" dirty="0">
              <a:solidFill>
                <a:srgbClr val="FFFF00"/>
              </a:solidFill>
              <a:effectLst>
                <a:outerShdw blurRad="50800" dist="63500" dir="2400000" algn="tl" rotWithShape="0">
                  <a:prstClr val="black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" name="Picture 4" descr="Image result for slim girl fat in mirr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568" y="2642078"/>
            <a:ext cx="3363454" cy="290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79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resurrected je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509" y="975302"/>
            <a:ext cx="2586263" cy="33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76199" y="876300"/>
            <a:ext cx="601980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神用地上的尘土造人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，将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生气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吹在他鼻孔里，他就成了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有灵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的活人，名叫亚当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And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the LORD God formed man of the dust of the ground, and breathed into his nostrils the breath of life; and man became a living 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soul (</a:t>
            </a:r>
            <a:r>
              <a:rPr kumimoji="0" lang="en-US" altLang="zh-CN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nephesh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).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0" y="4351704"/>
            <a:ext cx="2799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箴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23:7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因为他心怎样思量，他为人就是怎样。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For as he thinks in his heart 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6FF99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nephesh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, soul), so is he.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>
                <a:outerShdw blurRad="50800" dist="38100" dir="13500000" algn="br" rotWithShape="0">
                  <a:prstClr val="black"/>
                </a:outerShdw>
              </a:effectLst>
              <a:uLnTx/>
              <a:uFillTx/>
              <a:latin typeface="Calibri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16014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到底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该如何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看待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自己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身体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3087" y="97530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66FF99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自由意志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66FF99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25329" y="3171819"/>
            <a:ext cx="25862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来</a:t>
            </a:r>
            <a:r>
              <a:rPr lang="en-US" altLang="zh-CN" sz="16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10:5 </a:t>
            </a:r>
            <a:r>
              <a:rPr lang="zh-CN" altLang="en-US" sz="16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所以基督到世上来的时候，就说：神阿，祭物和礼物是你不愿意的；你曾给我预备了</a:t>
            </a:r>
            <a:r>
              <a:rPr lang="zh-CN" altLang="en-US" sz="1600" b="1" dirty="0">
                <a:solidFill>
                  <a:srgbClr val="FFC0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身体</a:t>
            </a:r>
            <a:r>
              <a:rPr lang="zh-CN" altLang="en-US" sz="1600" b="1" dirty="0">
                <a:solidFill>
                  <a:srgbClr val="FFFF00"/>
                </a:solidFill>
                <a:effectLst>
                  <a:outerShdw blurRad="50800" dist="63500" dir="2400000" algn="tl" rotWithShape="0">
                    <a:prstClr val="black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。 </a:t>
            </a:r>
            <a:endParaRPr lang="en-US" sz="1600" b="1" dirty="0">
              <a:solidFill>
                <a:srgbClr val="FFFF00"/>
              </a:solidFill>
              <a:effectLst>
                <a:outerShdw blurRad="50800" dist="63500" dir="2400000" algn="tl" rotWithShape="0">
                  <a:prstClr val="black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" name="Picture 2" descr="Image result for jesus in bi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80049"/>
            <a:ext cx="3826766" cy="287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47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6366</TotalTime>
  <Words>3999</Words>
  <Application>Microsoft Office PowerPoint</Application>
  <PresentationFormat>On-screen Show (16:10)</PresentationFormat>
  <Paragraphs>101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微软雅黑</vt:lpstr>
      <vt:lpstr>微软雅黑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520</cp:revision>
  <dcterms:created xsi:type="dcterms:W3CDTF">2011-09-04T18:01:24Z</dcterms:created>
  <dcterms:modified xsi:type="dcterms:W3CDTF">2018-09-23T13:51:49Z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