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30"/>
  </p:notesMasterIdLst>
  <p:sldIdLst>
    <p:sldId id="451" r:id="rId6"/>
    <p:sldId id="519" r:id="rId7"/>
    <p:sldId id="520" r:id="rId8"/>
    <p:sldId id="528" r:id="rId9"/>
    <p:sldId id="527" r:id="rId10"/>
    <p:sldId id="546" r:id="rId11"/>
    <p:sldId id="550" r:id="rId12"/>
    <p:sldId id="545" r:id="rId13"/>
    <p:sldId id="544" r:id="rId14"/>
    <p:sldId id="551" r:id="rId15"/>
    <p:sldId id="569" r:id="rId16"/>
    <p:sldId id="547" r:id="rId17"/>
    <p:sldId id="554" r:id="rId18"/>
    <p:sldId id="555" r:id="rId19"/>
    <p:sldId id="565" r:id="rId20"/>
    <p:sldId id="562" r:id="rId21"/>
    <p:sldId id="570" r:id="rId22"/>
    <p:sldId id="563" r:id="rId23"/>
    <p:sldId id="558" r:id="rId24"/>
    <p:sldId id="559" r:id="rId25"/>
    <p:sldId id="566" r:id="rId26"/>
    <p:sldId id="567" r:id="rId27"/>
    <p:sldId id="560" r:id="rId28"/>
    <p:sldId id="568" r:id="rId2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838" autoAdjust="0"/>
  </p:normalViewPr>
  <p:slideViewPr>
    <p:cSldViewPr>
      <p:cViewPr varScale="1">
        <p:scale>
          <a:sx n="70" d="100"/>
          <a:sy n="70" d="100"/>
        </p:scale>
        <p:origin x="297" y="3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28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4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456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75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74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043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433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284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991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8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575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06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300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047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73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49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1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735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0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35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44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0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04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9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1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1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77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4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1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43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0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9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3193" y="1104900"/>
            <a:ext cx="8648521" cy="2246769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zh-CN" altLang="en-US" sz="6000" b="1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他使我的灵魂苏醒（二）</a:t>
            </a:r>
            <a:endParaRPr lang="en-US" altLang="zh-CN" sz="6000" b="1" dirty="0"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神的儿子，福音的起头（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25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14400" y="16014"/>
            <a:ext cx="7393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天然人灵魂（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失败的原因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90" y="2705100"/>
            <a:ext cx="6041109" cy="2708433"/>
            <a:chOff x="16790" y="2705100"/>
            <a:chExt cx="6041109" cy="2708433"/>
          </a:xfrm>
        </p:grpSpPr>
        <p:sp>
          <p:nvSpPr>
            <p:cNvPr id="2" name="TextBox 1"/>
            <p:cNvSpPr txBox="1"/>
            <p:nvPr/>
          </p:nvSpPr>
          <p:spPr>
            <a:xfrm>
              <a:off x="16790" y="2705100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66FF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你能否自然（从心里）相信？</a:t>
              </a:r>
              <a:endParaRPr lang="en-US" sz="3200" b="1" dirty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4299" y="3289875"/>
              <a:ext cx="59436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约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3:5 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耶稣说：我实实在在的告诉你，人若不是从水和圣灵生的，就不能进神的国。 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3:6 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从肉身生的就是肉身；从灵生的就是灵。 </a:t>
              </a:r>
              <a:endParaRPr lang="en-US" altLang="zh-CN" sz="22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彼前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1:3 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愿颂赞归与我们主耶稣基督的父神！他曾照自己的大怜悯，藉耶稣基督从死里复活，重生了我们，叫我们有活泼的盼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望</a:t>
              </a:r>
              <a:r>
                <a:rPr lang="en-US" altLang="zh-CN" sz="2200" b="1" dirty="0" smtClean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lang="en-US" sz="22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026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</a:t>
            </a: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a living 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lang="en-US" altLang="zh-CN" sz="2200" b="1" dirty="0" err="1" smtClean="0"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7569" y="37891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2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14400" y="16014"/>
            <a:ext cx="7393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天然人灵魂（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失败的原因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lang="zh-CN" altLang="en-US" sz="22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的活人，名叫亚当。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And the LORD God formed man of the dust of the ground, and breathed into his nostrils the breath of life; and man became a living soul (</a:t>
            </a:r>
            <a:r>
              <a:rPr lang="en-US" altLang="zh-CN" sz="2200" b="1" dirty="0" err="1"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lang="zh-CN" altLang="en-US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2200" b="1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你能否自然（从心里）相信？</a:t>
            </a:r>
            <a:endParaRPr lang="en-US" sz="3200" b="1" dirty="0"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600" y="3314700"/>
            <a:ext cx="5562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你们既为儿子，神就差他儿子的灵进入你们（原文作我们）的心，呼叫：阿爸！父！ </a:t>
            </a:r>
            <a:r>
              <a:rPr lang="en-US" altLang="zh-CN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可见，从此以后，你不是奴仆，乃是儿子了；既是儿子，就靠着神为后嗣。 </a:t>
            </a:r>
            <a:endParaRPr lang="en-US" sz="2600" b="1" dirty="0">
              <a:solidFill>
                <a:srgbClr val="00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7569" y="37891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63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14400" y="16014"/>
            <a:ext cx="7393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天然人灵魂（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失败的原因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lang="zh-CN" altLang="en-US" sz="22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的活人，名叫亚当。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And the LORD God formed man of the dust of the ground, and breathed into his nostrils the breath of life; and man became a living soul (</a:t>
            </a:r>
            <a:r>
              <a:rPr lang="en-US" altLang="zh-CN" sz="2200" b="1" dirty="0" err="1"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lang="zh-CN" altLang="en-US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2200" b="1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你能否自然（从心里）相信？</a:t>
            </a:r>
            <a:endParaRPr lang="en-US" sz="3200" b="1" dirty="0"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197" y="3238500"/>
            <a:ext cx="60230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</a:t>
            </a:r>
            <a:r>
              <a:rPr lang="en-US" altLang="zh-CN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11:19 </a:t>
            </a:r>
            <a:r>
              <a:rPr lang="zh-CN" altLang="en-US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我要使他们有合一的</a:t>
            </a:r>
            <a:r>
              <a:rPr lang="zh-CN" altLang="en-US" sz="2600" b="1" dirty="0" smtClean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 </a:t>
            </a:r>
            <a:r>
              <a:rPr lang="en-US" altLang="zh-CN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(I will give them one heart)</a:t>
            </a:r>
            <a:r>
              <a:rPr lang="zh-CN" altLang="en-US" sz="2600" b="1" dirty="0" smtClean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也要将新灵放在他们里面，又从他们肉体中除掉石心，赐给他们肉心， </a:t>
            </a:r>
            <a:r>
              <a:rPr lang="en-US" altLang="zh-CN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11:20 </a:t>
            </a:r>
            <a:r>
              <a:rPr lang="zh-CN" altLang="en-US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使他们顺从我的律例，谨守遵行我的典章。他们要作我的子民，我要作他们的　神。</a:t>
            </a:r>
            <a:endParaRPr lang="en-US" sz="2600" b="1" dirty="0">
              <a:solidFill>
                <a:srgbClr val="00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7569" y="37891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8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14400" y="16014"/>
            <a:ext cx="7393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天然人灵魂（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失败的原因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lang="zh-CN" altLang="en-US" sz="22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的活人，名叫亚当。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And the LORD God formed man of the dust of the ground, and breathed into his nostrils the breath of life; and man became a living soul (</a:t>
            </a:r>
            <a:r>
              <a:rPr lang="en-US" altLang="zh-CN" sz="2200" b="1" dirty="0" err="1"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lang="zh-CN" altLang="en-US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2200" b="1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你能否自然（从心里）相信？</a:t>
            </a:r>
            <a:endParaRPr lang="en-US" sz="3200" b="1" dirty="0"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4299" y="3289875"/>
            <a:ext cx="6079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愿颂赞归与我们主耶稣基督的父神！他在基督里曾赐给我们天上各样属灵的福气： </a:t>
            </a:r>
            <a:r>
              <a:rPr lang="en-US" altLang="zh-CN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就如神从创立世界以前，在基督里拣选了我们，使我们在他面前成为圣洁，无有瑕疵； </a:t>
            </a:r>
            <a:r>
              <a:rPr lang="en-US" altLang="zh-CN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1:5 </a:t>
            </a:r>
            <a:r>
              <a:rPr lang="zh-CN" altLang="en-US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又因爱我们，就按着自己意旨所喜悦的，预定我们藉着耶稣基督得儿子的名分</a:t>
            </a:r>
            <a:r>
              <a:rPr lang="zh-CN" altLang="en-US" sz="2400" b="1" dirty="0" smtClean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sz="2400" b="1" dirty="0">
              <a:solidFill>
                <a:srgbClr val="00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7569" y="37891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74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14400" y="16014"/>
            <a:ext cx="7393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天然人灵魂（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失败的原因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lang="zh-CN" altLang="en-US" sz="22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的活人，名叫亚当。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And the LORD God formed man of the dust of the ground, and breathed into his nostrils the breath of life; and man became a living soul (</a:t>
            </a:r>
            <a:r>
              <a:rPr lang="en-US" altLang="zh-CN" sz="2200" b="1" dirty="0" err="1"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lang="zh-CN" altLang="en-US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2200" b="1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764659"/>
            <a:ext cx="4343400" cy="28148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0" name="Right Arrow 9"/>
          <p:cNvSpPr/>
          <p:nvPr/>
        </p:nvSpPr>
        <p:spPr>
          <a:xfrm>
            <a:off x="2362200" y="3695700"/>
            <a:ext cx="2590800" cy="727434"/>
          </a:xfrm>
          <a:prstGeom prst="rightArrow">
            <a:avLst/>
          </a:prstGeom>
          <a:solidFill>
            <a:srgbClr val="00B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7569" y="37891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34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fuyinchina.com/pics/06/24/b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8403" y="3543300"/>
            <a:ext cx="1602968" cy="2137292"/>
          </a:xfrm>
          <a:prstGeom prst="rect">
            <a:avLst/>
          </a:prstGeom>
          <a:noFill/>
        </p:spPr>
      </p:pic>
      <p:pic>
        <p:nvPicPr>
          <p:cNvPr id="7" name="Picture 6" descr="Image result for cross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41" y="809088"/>
            <a:ext cx="2490657" cy="27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103058" y="1468007"/>
            <a:ext cx="4132977" cy="4015298"/>
            <a:chOff x="5247451" y="1566138"/>
            <a:chExt cx="4132977" cy="4015298"/>
          </a:xfrm>
        </p:grpSpPr>
        <p:sp>
          <p:nvSpPr>
            <p:cNvPr id="3" name="Heart 2"/>
            <p:cNvSpPr/>
            <p:nvPr/>
          </p:nvSpPr>
          <p:spPr>
            <a:xfrm>
              <a:off x="5247451" y="1566138"/>
              <a:ext cx="3985255" cy="362873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85679" y="3757181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心相信的真理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038" name="Picture 14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5528" flipH="1">
              <a:off x="5395118" y="1746849"/>
              <a:ext cx="1785195" cy="1338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fruit of spiri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179" y="1736513"/>
              <a:ext cx="1938571" cy="1192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612411" y="2873522"/>
              <a:ext cx="339539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加2:20 我已经与基督同钉十字架，现在活着的不再是我，乃是基督在我里面活着；并且我如今在肉身活着，是因信神的儿子而活；他是爱我，为我捨己。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67600" y="4796606"/>
              <a:ext cx="191282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新人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304800" y="1539365"/>
            <a:ext cx="4295990" cy="3815773"/>
            <a:chOff x="-134348" y="1637496"/>
            <a:chExt cx="4295990" cy="3815773"/>
          </a:xfrm>
        </p:grpSpPr>
        <p:sp>
          <p:nvSpPr>
            <p:cNvPr id="12" name="Heart 11"/>
            <p:cNvSpPr/>
            <p:nvPr/>
          </p:nvSpPr>
          <p:spPr>
            <a:xfrm>
              <a:off x="202940" y="1637496"/>
              <a:ext cx="3958702" cy="3675684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40740" y="3738823"/>
              <a:ext cx="18549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心相信的谎言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034" name="Picture 10" descr="Image result for snake no backgrou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12" y="1899077"/>
              <a:ext cx="1472197" cy="952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works of the flesh frui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152" y="2117018"/>
              <a:ext cx="1274198" cy="85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-134348" y="4745383"/>
              <a:ext cx="1912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肉体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20332" y="5551"/>
            <a:ext cx="6473644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56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自</a:t>
            </a:r>
            <a:r>
              <a:rPr kumimoji="0" lang="zh-CN" altLang="en-US" sz="56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我的迁移或转换</a:t>
            </a:r>
            <a:endParaRPr kumimoji="0" lang="zh-CN" altLang="en-US" sz="56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6831" y="2615463"/>
            <a:ext cx="825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8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66667E-6 4.44444E-6 C 0.00608 -0.01973 0.01511 -0.03834 0.03281 -0.03834 C 0.0533 -0.03834 0.05955 -0.01973 0.0658 4.44444E-6 C 0.07552 0.02194 0.08177 0.04361 0.10399 0.04361 C 0.12361 0.04361 0.13038 0.02194 0.13941 4.44444E-6 C 0.14358 -0.01973 0.15261 -0.03834 0.17205 -0.03834 C 0.18976 -0.03834 0.19879 -0.01973 0.20573 4.44444E-6 C 0.21215 0.02194 0.22084 0.04361 0.24097 0.04361 C 0.26094 0.04361 0.27656 4.44444E-6 0.27656 0.00027 C 0.28264 -0.01973 0.28959 -0.03834 0.30938 -0.03834 C 0.32969 -0.03834 0.33611 -0.01973 0.34236 4.44444E-6 C 0.35174 0.02194 0.35834 0.04361 0.38056 0.04361 C 0.40018 0.04361 0.4066 0.02194 0.4132 4.44444E-6 C 0.42257 -0.01973 0.42899 -0.03834 0.44861 -0.03834 C 0.46632 -0.03834 0.47535 -0.01973 0.48229 4.44444E-6 C 0.48872 0.02194 0.4974 0.04361 0.51754 0.04361 C 0.5375 0.04361 0.5441 0.02194 0.55313 4.44444E-6 " pathEditMode="relative" rAng="0" ptsTypes="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6199" y="876300"/>
            <a:ext cx="8915401" cy="4375901"/>
            <a:chOff x="76199" y="876300"/>
            <a:chExt cx="8915401" cy="4375901"/>
          </a:xfrm>
        </p:grpSpPr>
        <p:grpSp>
          <p:nvGrpSpPr>
            <p:cNvPr id="5" name="Group 4"/>
            <p:cNvGrpSpPr/>
            <p:nvPr/>
          </p:nvGrpSpPr>
          <p:grpSpPr>
            <a:xfrm>
              <a:off x="76199" y="876300"/>
              <a:ext cx="8871929" cy="4375901"/>
              <a:chOff x="76199" y="876300"/>
              <a:chExt cx="8871929" cy="437590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6199" y="876300"/>
                <a:ext cx="8871929" cy="4375901"/>
                <a:chOff x="76199" y="876300"/>
                <a:chExt cx="8871929" cy="4375901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76199" y="876300"/>
                  <a:ext cx="6019801" cy="17851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spcAft>
                      <a:spcPts val="1800"/>
                    </a:spcAft>
                    <a:defRPr/>
                  </a:pPr>
                  <a:r>
                    <a:rPr lang="zh-CN" altLang="en-US" sz="22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创</a:t>
                  </a:r>
                  <a:r>
                    <a:rPr lang="en-US" altLang="zh-CN" sz="22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2:7 </a:t>
                  </a:r>
                  <a:r>
                    <a:rPr lang="zh-CN" altLang="en-US" sz="22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耶和华　</a:t>
                  </a:r>
                  <a:r>
                    <a:rPr lang="zh-CN" altLang="en-US" sz="2200" b="1" dirty="0">
                      <a:solidFill>
                        <a:srgbClr val="FFC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神用地上的尘土造人</a:t>
                  </a:r>
                  <a:r>
                    <a:rPr lang="zh-CN" altLang="en-US" sz="22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，将</a:t>
                  </a:r>
                  <a:r>
                    <a:rPr lang="zh-CN" altLang="en-US" sz="2200" b="1" dirty="0">
                      <a:solidFill>
                        <a:srgbClr val="00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生气</a:t>
                  </a:r>
                  <a:r>
                    <a:rPr lang="zh-CN" altLang="en-US" sz="22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吹在他鼻孔里，他就成了</a:t>
                  </a:r>
                  <a:r>
                    <a:rPr lang="zh-CN" altLang="en-US" sz="2200" b="1" dirty="0">
                      <a:solidFill>
                        <a:srgbClr val="00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有灵</a:t>
                  </a:r>
                  <a:r>
                    <a:rPr lang="zh-CN" altLang="en-US" sz="22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的活人，名叫亚当。</a:t>
                  </a:r>
                  <a:r>
                    <a:rPr lang="en-US" altLang="zh-CN" sz="2200" b="1" dirty="0">
                      <a:ea typeface="微软雅黑" panose="020B0503020204020204" pitchFamily="34" charset="-122"/>
                      <a:cs typeface="Arial" panose="020B0604020202020204" pitchFamily="34" charset="0"/>
                    </a:rPr>
                    <a:t>And the LORD God formed man of the dust of the ground, and breathed into his nostrils the breath of life; and man became a living soul (</a:t>
                  </a:r>
                  <a:r>
                    <a:rPr lang="en-US" altLang="zh-CN" sz="2200" b="1" dirty="0" err="1">
                      <a:ea typeface="微软雅黑" panose="020B0503020204020204" pitchFamily="34" charset="-122"/>
                      <a:cs typeface="Arial" panose="020B0604020202020204" pitchFamily="34" charset="0"/>
                    </a:rPr>
                    <a:t>nephesh</a:t>
                  </a:r>
                  <a:r>
                    <a:rPr lang="en-US" altLang="zh-CN" sz="2200" b="1" dirty="0">
                      <a:ea typeface="微软雅黑" panose="020B0503020204020204" pitchFamily="34" charset="-122"/>
                      <a:cs typeface="Arial" panose="020B0604020202020204" pitchFamily="34" charset="0"/>
                    </a:rPr>
                    <a:t>). </a:t>
                  </a:r>
                  <a:r>
                    <a:rPr lang="zh-CN" altLang="en-US" sz="2200" b="1" dirty="0">
                      <a:ea typeface="微软雅黑" panose="020B0503020204020204" pitchFamily="34" charset="-122"/>
                      <a:cs typeface="Arial" panose="020B0604020202020204" pitchFamily="34" charset="0"/>
                    </a:rPr>
                    <a:t> </a:t>
                  </a:r>
                  <a:endParaRPr lang="en-US" altLang="zh-CN" sz="2200" b="1" dirty="0"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2" name="Picture 6" descr="Image result for adam created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7194" y="3467100"/>
                  <a:ext cx="2710933" cy="1785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2" descr="Image result for soul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52" r="20805"/>
                <a:stretch/>
              </p:blipFill>
              <p:spPr bwMode="auto">
                <a:xfrm>
                  <a:off x="6237195" y="1104900"/>
                  <a:ext cx="2710933" cy="21078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7288609" y="4163080"/>
                <a:ext cx="1620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 smtClean="0">
                    <a:ln>
                      <a:solidFill>
                        <a:schemeClr val="bg1"/>
                      </a:solidFill>
                    </a:ln>
                    <a:solidFill>
                      <a:srgbClr val="66FF9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自由意志</a:t>
                </a:r>
                <a:endParaRPr lang="en-US" sz="2800" b="1" dirty="0">
                  <a:ln>
                    <a:solidFill>
                      <a:schemeClr val="bg1"/>
                    </a:solidFill>
                  </a:ln>
                  <a:solidFill>
                    <a:srgbClr val="66FF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192369" y="1943100"/>
              <a:ext cx="27992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  <a:effectLst>
                    <a:outerShdw blurRad="50800" dist="38100" dir="13500000" algn="br" rotWithShape="0">
                      <a:prstClr val="black"/>
                    </a:outerShdw>
                  </a:effectLst>
                  <a:ea typeface="Microsoft YaHei" panose="020B0503020204020204" pitchFamily="34" charset="-122"/>
                </a:rPr>
                <a:t>箴</a:t>
              </a:r>
              <a:r>
                <a:rPr lang="en-US" altLang="zh-CN" b="1" dirty="0">
                  <a:solidFill>
                    <a:srgbClr val="FFC000"/>
                  </a:solidFill>
                  <a:effectLst>
                    <a:outerShdw blurRad="50800" dist="38100" dir="13500000" algn="br" rotWithShape="0">
                      <a:prstClr val="black"/>
                    </a:outerShdw>
                  </a:effectLst>
                  <a:ea typeface="Microsoft YaHei" panose="020B0503020204020204" pitchFamily="34" charset="-122"/>
                </a:rPr>
                <a:t>23:7 </a:t>
              </a:r>
              <a:r>
                <a:rPr lang="zh-CN" altLang="en-US" b="1" dirty="0">
                  <a:solidFill>
                    <a:srgbClr val="FFC000"/>
                  </a:solidFill>
                  <a:effectLst>
                    <a:outerShdw blurRad="50800" dist="38100" dir="13500000" algn="br" rotWithShape="0">
                      <a:prstClr val="black"/>
                    </a:outerShdw>
                  </a:effectLst>
                  <a:ea typeface="Microsoft YaHei" panose="020B0503020204020204" pitchFamily="34" charset="-122"/>
                </a:rPr>
                <a:t>因为他心怎样思量，他为人就是怎样。 </a:t>
              </a:r>
              <a:r>
                <a:rPr lang="en-US" b="1" dirty="0">
                  <a:solidFill>
                    <a:srgbClr val="FFC000"/>
                  </a:solidFill>
                  <a:effectLst>
                    <a:outerShdw blurRad="50800" dist="38100" dir="13500000" algn="br" rotWithShape="0">
                      <a:prstClr val="black"/>
                    </a:outerShdw>
                  </a:effectLst>
                  <a:ea typeface="Microsoft YaHei" panose="020B0503020204020204" pitchFamily="34" charset="-122"/>
                </a:rPr>
                <a:t>For as he thinks in his heart (</a:t>
              </a:r>
              <a:r>
                <a:rPr lang="en-US" b="1" dirty="0" err="1">
                  <a:solidFill>
                    <a:srgbClr val="FFC000"/>
                  </a:solidFill>
                  <a:effectLst>
                    <a:outerShdw blurRad="50800" dist="38100" dir="13500000" algn="br" rotWithShape="0">
                      <a:prstClr val="black"/>
                    </a:outerShdw>
                  </a:effectLst>
                  <a:ea typeface="Microsoft YaHei" panose="020B0503020204020204" pitchFamily="34" charset="-122"/>
                </a:rPr>
                <a:t>nephesh</a:t>
              </a:r>
              <a:r>
                <a:rPr lang="en-US" b="1" dirty="0">
                  <a:solidFill>
                    <a:srgbClr val="FFC000"/>
                  </a:solidFill>
                  <a:effectLst>
                    <a:outerShdw blurRad="50800" dist="38100" dir="13500000" algn="br" rotWithShape="0">
                      <a:prstClr val="black"/>
                    </a:outerShdw>
                  </a:effectLst>
                  <a:ea typeface="Microsoft YaHei" panose="020B0503020204020204" pitchFamily="34" charset="-122"/>
                </a:rPr>
                <a:t>, soul), so is he.</a:t>
              </a:r>
              <a:endParaRPr lang="en-US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790" y="2705100"/>
            <a:ext cx="6079210" cy="2308171"/>
            <a:chOff x="16790" y="2705100"/>
            <a:chExt cx="6079210" cy="2308171"/>
          </a:xfrm>
        </p:grpSpPr>
        <p:sp>
          <p:nvSpPr>
            <p:cNvPr id="16" name="TextBox 15"/>
            <p:cNvSpPr txBox="1"/>
            <p:nvPr/>
          </p:nvSpPr>
          <p:spPr>
            <a:xfrm>
              <a:off x="16790" y="2705100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66FF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你能否自然（从心里）相信？</a:t>
              </a:r>
              <a:endParaRPr lang="en-US" sz="3200" b="1" dirty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98" y="3228167"/>
              <a:ext cx="601980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1:1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起初，　神创造天地。 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1:2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地是空虚混沌，渊面黑暗；　神的灵运行在水面上。 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1:3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神说：要有光，就有了光。 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1:4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神看光是好的，就把光暗分开了。 </a:t>
              </a:r>
              <a:r>
                <a:rPr lang="en-US" altLang="zh-CN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1:5 </a:t>
              </a:r>
              <a:r>
                <a:rPr lang="zh-CN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神称光为昼，称暗为夜。有晚上，有早晨，这是头一日。 </a:t>
              </a:r>
              <a:endParaRPr 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如何看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待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6199" y="876300"/>
            <a:ext cx="8871929" cy="4375901"/>
            <a:chOff x="76199" y="876300"/>
            <a:chExt cx="8871929" cy="4375901"/>
          </a:xfrm>
        </p:grpSpPr>
        <p:sp>
          <p:nvSpPr>
            <p:cNvPr id="41" name="Rectangle 40"/>
            <p:cNvSpPr/>
            <p:nvPr/>
          </p:nvSpPr>
          <p:spPr>
            <a:xfrm>
              <a:off x="76199" y="876300"/>
              <a:ext cx="60198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800"/>
                </a:spcAft>
                <a:defRPr/>
              </a:pP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lang="en-US" altLang="zh-CN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</a:t>
              </a:r>
              <a:r>
                <a:rPr lang="zh-CN" altLang="en-US" sz="22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神用地上的尘土造人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生气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吹在他鼻孔里，他就成了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有灵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的活人，名叫亚当。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And the LORD God formed man of the dust of the ground, and breathed into his nostrils the breath of life; and man became a living soul (</a:t>
              </a:r>
              <a:r>
                <a:rPr lang="en-US" altLang="zh-CN" sz="2200" b="1" dirty="0" err="1">
                  <a:ea typeface="微软雅黑" panose="020B0503020204020204" pitchFamily="34" charset="-122"/>
                  <a:cs typeface="Arial" panose="020B0604020202020204" pitchFamily="34" charset="0"/>
                </a:rPr>
                <a:t>nephesh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). </a:t>
              </a:r>
              <a:r>
                <a:rPr lang="zh-CN" altLang="en-US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endPara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2" name="Picture 6" descr="Image result for adam cre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94" y="3467100"/>
              <a:ext cx="2710933" cy="178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sou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2" r="20805"/>
            <a:stretch/>
          </p:blipFill>
          <p:spPr bwMode="auto">
            <a:xfrm>
              <a:off x="6237195" y="1104900"/>
              <a:ext cx="2710933" cy="210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6192369" y="1943100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你能否自然（从心里）相信？</a:t>
            </a:r>
            <a:endParaRPr lang="en-US" sz="3200" b="1" dirty="0"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98" y="3228167"/>
            <a:ext cx="60198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神说：诸水之间要有空气，将水分为上下。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神就造出空气，将空气以下的水、空气以上的水分开了。事就这样成了。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神称空气为天。有晚上，有早晨，是第二日。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1:9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神说：天下的水要聚在一处，使旱地露出来。事就这样成了。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神称旱地为地，称水的聚处为海。　神看着是好的。 </a:t>
            </a:r>
            <a:endParaRPr lang="en-US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如何看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待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8609" y="41630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30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6199" y="876300"/>
            <a:ext cx="8871929" cy="4375901"/>
            <a:chOff x="76199" y="876300"/>
            <a:chExt cx="8871929" cy="4375901"/>
          </a:xfrm>
        </p:grpSpPr>
        <p:sp>
          <p:nvSpPr>
            <p:cNvPr id="41" name="Rectangle 40"/>
            <p:cNvSpPr/>
            <p:nvPr/>
          </p:nvSpPr>
          <p:spPr>
            <a:xfrm>
              <a:off x="76199" y="876300"/>
              <a:ext cx="60198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800"/>
                </a:spcAft>
                <a:defRPr/>
              </a:pP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lang="en-US" altLang="zh-CN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</a:t>
              </a:r>
              <a:r>
                <a:rPr lang="zh-CN" altLang="en-US" sz="22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神用地上的尘土造人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生气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吹在他鼻孔里，他就成了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有灵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的活人，名叫亚当。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And the LORD God formed man of the dust of the ground, and breathed into his nostrils the breath of life; and man became a living soul (</a:t>
              </a:r>
              <a:r>
                <a:rPr lang="en-US" altLang="zh-CN" sz="2200" b="1" dirty="0" err="1">
                  <a:ea typeface="微软雅黑" panose="020B0503020204020204" pitchFamily="34" charset="-122"/>
                  <a:cs typeface="Arial" panose="020B0604020202020204" pitchFamily="34" charset="0"/>
                </a:rPr>
                <a:t>nephesh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). </a:t>
              </a:r>
              <a:r>
                <a:rPr lang="zh-CN" altLang="en-US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endPara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2" name="Picture 6" descr="Image result for adam cre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94" y="3467100"/>
              <a:ext cx="2710933" cy="178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sou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2" r="20805"/>
            <a:stretch/>
          </p:blipFill>
          <p:spPr bwMode="auto">
            <a:xfrm>
              <a:off x="6237195" y="1104900"/>
              <a:ext cx="2710933" cy="210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6192369" y="1943100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你能否自然（从心里）相信？</a:t>
            </a:r>
            <a:endParaRPr lang="en-US" sz="3200" b="1" dirty="0"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98" y="3228167"/>
            <a:ext cx="601980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</a:t>
            </a:r>
            <a:r>
              <a:rPr lang="zh-CN" altLang="en-US" sz="2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后</a:t>
            </a:r>
            <a:r>
              <a:rPr lang="en-US" altLang="zh-CN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3:3 </a:t>
            </a:r>
            <a:r>
              <a:rPr lang="zh-CN" altLang="en-US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第一要紧的，该知道在末世必有好讥诮的人随从自己的私慾出来讥诮说： </a:t>
            </a:r>
            <a:r>
              <a:rPr lang="en-US" altLang="zh-CN" sz="2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3:4 </a:t>
            </a:r>
            <a:r>
              <a:rPr lang="zh-CN" altLang="en-US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「主要降临的应许在那里呢？因为从列祖睡了以来，万物与起初创造的时候仍是一样。」 </a:t>
            </a:r>
            <a:r>
              <a:rPr lang="en-US" altLang="zh-CN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3:5 </a:t>
            </a:r>
            <a:r>
              <a:rPr lang="zh-CN" altLang="en-US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他们故意忘记，从太古，凭神的命有了天，并从水而出、藉水而成的地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dirty="0">
                <a:ea typeface="Microsoft YaHei" panose="020B0503020204020204" pitchFamily="34" charset="-122"/>
              </a:rPr>
              <a:t>by the word of God </a:t>
            </a:r>
            <a:r>
              <a:rPr lang="en-US" altLang="zh-CN" b="1" i="1" dirty="0">
                <a:ea typeface="Microsoft YaHei" panose="020B0503020204020204" pitchFamily="34" charset="-122"/>
              </a:rPr>
              <a:t>the</a:t>
            </a:r>
            <a:r>
              <a:rPr lang="en-US" altLang="zh-CN" b="1" dirty="0">
                <a:ea typeface="Microsoft YaHei" panose="020B0503020204020204" pitchFamily="34" charset="-122"/>
              </a:rPr>
              <a:t> heavens existed long ago and </a:t>
            </a:r>
            <a:r>
              <a:rPr lang="en-US" altLang="zh-CN" b="1" i="1" dirty="0">
                <a:ea typeface="Microsoft YaHei" panose="020B0503020204020204" pitchFamily="34" charset="-122"/>
              </a:rPr>
              <a:t>the</a:t>
            </a:r>
            <a:r>
              <a:rPr lang="en-US" altLang="zh-CN" b="1" dirty="0">
                <a:ea typeface="Microsoft YaHei" panose="020B0503020204020204" pitchFamily="34" charset="-122"/>
              </a:rPr>
              <a:t> earth was formed out of water and by water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endParaRPr lang="en-US" sz="2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如何看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待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8609" y="41630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85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6199" y="876300"/>
            <a:ext cx="8871929" cy="4375901"/>
            <a:chOff x="76199" y="876300"/>
            <a:chExt cx="8871929" cy="4375901"/>
          </a:xfrm>
        </p:grpSpPr>
        <p:sp>
          <p:nvSpPr>
            <p:cNvPr id="41" name="Rectangle 40"/>
            <p:cNvSpPr/>
            <p:nvPr/>
          </p:nvSpPr>
          <p:spPr>
            <a:xfrm>
              <a:off x="76199" y="876300"/>
              <a:ext cx="60198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800"/>
                </a:spcAft>
                <a:defRPr/>
              </a:pP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lang="en-US" altLang="zh-CN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</a:t>
              </a:r>
              <a:r>
                <a:rPr lang="zh-CN" altLang="en-US" sz="22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神用地上的尘土造人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生气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吹在他鼻孔里，他就成了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有灵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的活人，名叫亚当。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And the LORD God formed man of the dust of the ground, and breathed into his nostrils the breath of life; and man became a living soul (</a:t>
              </a:r>
              <a:r>
                <a:rPr lang="en-US" altLang="zh-CN" sz="2200" b="1" dirty="0" err="1">
                  <a:ea typeface="微软雅黑" panose="020B0503020204020204" pitchFamily="34" charset="-122"/>
                  <a:cs typeface="Arial" panose="020B0604020202020204" pitchFamily="34" charset="0"/>
                </a:rPr>
                <a:t>nephesh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). </a:t>
              </a:r>
              <a:r>
                <a:rPr lang="zh-CN" altLang="en-US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endPara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2" name="Picture 6" descr="Image result for adam cre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94" y="3467100"/>
              <a:ext cx="2710933" cy="178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sou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2" r="20805"/>
            <a:stretch/>
          </p:blipFill>
          <p:spPr bwMode="auto">
            <a:xfrm>
              <a:off x="6237195" y="1104900"/>
              <a:ext cx="2710933" cy="210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6192369" y="1943100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你能否自然（从心里）相信？</a:t>
            </a:r>
            <a:endParaRPr lang="en-US" sz="3200" b="1" dirty="0"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98" y="3228167"/>
            <a:ext cx="60198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又对亚当说：你既听从妻子的话，吃了我所吩咐你不可吃的那树上的果子，地必为你的缘故受咒诅；你必终身劳苦纔能从地里得吃的。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地必给你长出荆棘和蒺藜来；你也要吃田间的菜蔬。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3:19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你必汗流满面纔得糊口，直到你归了土，因为你是从土而出的。你本是尘土，仍要归于尘土。 </a:t>
            </a:r>
            <a:endParaRPr lang="en-US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8609" y="41630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如何看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待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71600" y="16014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人灵魂（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特点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370" y="1626992"/>
            <a:ext cx="5094112" cy="3689570"/>
            <a:chOff x="255370" y="1626992"/>
            <a:chExt cx="5094112" cy="3689570"/>
          </a:xfrm>
        </p:grpSpPr>
        <p:grpSp>
          <p:nvGrpSpPr>
            <p:cNvPr id="45" name="Group 44"/>
            <p:cNvGrpSpPr/>
            <p:nvPr/>
          </p:nvGrpSpPr>
          <p:grpSpPr>
            <a:xfrm>
              <a:off x="766306" y="1626992"/>
              <a:ext cx="4527889" cy="1516752"/>
              <a:chOff x="5534393" y="1212063"/>
              <a:chExt cx="4527889" cy="151675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534393" y="1212063"/>
                <a:ext cx="1210588" cy="7078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给予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851694" y="2020929"/>
                <a:ext cx="1210588" cy="70788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索取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6146" name="Picture 2" descr="Related image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645" l="0" r="99805">
                          <a14:foregroundMark x1="14746" y1="22025" x2="14746" y2="22025"/>
                          <a14:foregroundMark x1="25098" y1="5151" x2="25098" y2="5151"/>
                          <a14:foregroundMark x1="51367" y1="75133" x2="51367" y2="75133"/>
                          <a14:foregroundMark x1="58301" y1="61101" x2="58301" y2="61101"/>
                          <a14:foregroundMark x1="84375" y1="73357" x2="84961" y2="72824"/>
                          <a14:foregroundMark x1="87598" y1="34813" x2="87598" y2="34813"/>
                          <a14:backgroundMark x1="52344" y1="31972" x2="52344" y2="319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70" y="2515795"/>
              <a:ext cx="5094112" cy="2800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5638799" y="902854"/>
            <a:ext cx="3583718" cy="4583546"/>
            <a:chOff x="5638799" y="902854"/>
            <a:chExt cx="3583718" cy="4583546"/>
          </a:xfrm>
        </p:grpSpPr>
        <p:sp>
          <p:nvSpPr>
            <p:cNvPr id="46" name="Rectangle 45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706481" y="3689089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94533" y="4538979"/>
              <a:ext cx="21852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撒但的谎言：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你没有，你不行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rot="17911580" flipH="1">
              <a:off x="7755769" y="1525895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 rot="4189336">
              <a:off x="8191234" y="1260821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0564281">
              <a:off x="6079096" y="2193819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7776592">
              <a:off x="8246352" y="2085355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487411" y="1622645"/>
              <a:ext cx="1972621" cy="2943671"/>
              <a:chOff x="6467829" y="2062363"/>
              <a:chExt cx="1972621" cy="2943671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77" name="Freeform 76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Freeform 57"/>
            <p:cNvSpPr/>
            <p:nvPr/>
          </p:nvSpPr>
          <p:spPr>
            <a:xfrm rot="10550135" flipH="1">
              <a:off x="7550214" y="1515510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56302" y="4026798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9567995">
              <a:off x="7390083" y="1802983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rot="16200000" flipH="1" flipV="1">
              <a:off x="7858106" y="2656101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2572" y="418705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7911580" flipH="1">
              <a:off x="6764589" y="2191454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0259" y="389602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445963">
              <a:off x="5930882" y="2747231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66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395" y="949362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788202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Freeform 67"/>
            <p:cNvSpPr/>
            <p:nvPr/>
          </p:nvSpPr>
          <p:spPr>
            <a:xfrm rot="17052056">
              <a:off x="6583767" y="3153290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9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35" y="1079441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 rot="21294553">
              <a:off x="7526322" y="2738288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7052056">
              <a:off x="7945704" y="3141697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09620" y="2276048"/>
              <a:ext cx="35229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自</a:t>
              </a: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依靠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73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390" y="3122433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5650622" y="339195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6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790" y="2705100"/>
            <a:ext cx="6041109" cy="2318504"/>
            <a:chOff x="16790" y="2705100"/>
            <a:chExt cx="6041109" cy="2318504"/>
          </a:xfrm>
        </p:grpSpPr>
        <p:sp>
          <p:nvSpPr>
            <p:cNvPr id="2" name="TextBox 1"/>
            <p:cNvSpPr txBox="1"/>
            <p:nvPr/>
          </p:nvSpPr>
          <p:spPr>
            <a:xfrm>
              <a:off x="16790" y="2705100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66FF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你能否自然（从心里）相信？</a:t>
              </a:r>
              <a:endParaRPr lang="en-US" sz="3200" b="1" dirty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4299" y="3238500"/>
              <a:ext cx="59436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约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1:1 </a:t>
              </a:r>
              <a:r>
                <a:rPr lang="zh-CN" altLang="en-US" sz="22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太初有道，道与神同在，道就是神。 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1:2 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这道太初与神同在。 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1:3 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万物是藉着他造的；凡被造的，没有一样不是藉着他造的。 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1:4 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生命在他里头，这生命就是人的光。 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1:5 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光照在黑暗里，黑暗却不接受光。 </a:t>
              </a:r>
              <a:endParaRPr lang="en-US" sz="22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026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</a:t>
            </a: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a living 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lang="en-US" altLang="zh-CN" sz="2200" b="1" dirty="0" err="1" smtClean="0"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如何看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待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7569" y="37891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15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790" y="2705100"/>
            <a:ext cx="6041109" cy="2657058"/>
            <a:chOff x="16790" y="2705100"/>
            <a:chExt cx="6041109" cy="2657058"/>
          </a:xfrm>
        </p:grpSpPr>
        <p:sp>
          <p:nvSpPr>
            <p:cNvPr id="2" name="TextBox 1"/>
            <p:cNvSpPr txBox="1"/>
            <p:nvPr/>
          </p:nvSpPr>
          <p:spPr>
            <a:xfrm>
              <a:off x="16790" y="2705100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66FF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你能否自然（从心里）相信？</a:t>
              </a:r>
              <a:endParaRPr lang="en-US" sz="3200" b="1" dirty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4299" y="3238500"/>
              <a:ext cx="59436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约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1:14 </a:t>
              </a:r>
              <a:r>
                <a:rPr lang="zh-CN" altLang="en-US" sz="22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道成了肉身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，住在我们中间，充充满满的有恩典有真理。我们也见过他的荣光，正是父独生子的荣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光。。。</a:t>
              </a:r>
              <a:r>
                <a:rPr lang="en-US" altLang="zh-CN" sz="2200" b="1" dirty="0" smtClean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1:16 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从他丰满的恩典里，我们都领受了，而且恩上加恩。 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1:17 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律法本是藉着摩西传的；恩典和真理都是由耶稣基督来的。 </a:t>
              </a:r>
              <a:endParaRPr lang="en-US" sz="22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026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</a:t>
            </a: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a living 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lang="en-US" altLang="zh-CN" sz="2200" b="1" dirty="0" err="1" smtClean="0"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如何看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待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7569" y="37891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790" y="2705100"/>
            <a:ext cx="6041109" cy="2995613"/>
            <a:chOff x="16790" y="2705100"/>
            <a:chExt cx="6041109" cy="2995613"/>
          </a:xfrm>
        </p:grpSpPr>
        <p:sp>
          <p:nvSpPr>
            <p:cNvPr id="2" name="TextBox 1"/>
            <p:cNvSpPr txBox="1"/>
            <p:nvPr/>
          </p:nvSpPr>
          <p:spPr>
            <a:xfrm>
              <a:off x="16790" y="2705100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66FF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你能否自然（从心里）相信？</a:t>
              </a:r>
              <a:endParaRPr lang="en-US" sz="3200" b="1" dirty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4299" y="3238500"/>
              <a:ext cx="594360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罗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8:3 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律法既因</a:t>
              </a:r>
              <a:r>
                <a:rPr lang="zh-CN" altLang="en-US" sz="22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肉体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软弱，有所不能行的，神就差遣自己的儿子，成为</a:t>
              </a:r>
              <a:r>
                <a:rPr lang="zh-CN" altLang="en-US" sz="22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罪身的形状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，作了赎罪祭，</a:t>
              </a:r>
              <a:r>
                <a:rPr lang="zh-CN" altLang="en-US" sz="22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在肉体中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定了罪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案。。。</a:t>
              </a:r>
              <a:endParaRPr lang="en-US" altLang="zh-CN" sz="2200" b="1" dirty="0" smtClean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徒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2:16 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这正是先知约珥所说的： </a:t>
              </a:r>
              <a:r>
                <a:rPr lang="en-US" altLang="zh-CN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2:17 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神说：在末后的日子，我要将我的灵浇灌</a:t>
              </a:r>
              <a:r>
                <a:rPr lang="zh-CN" altLang="en-US" sz="22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凡有血气的</a:t>
              </a:r>
              <a:r>
                <a:rPr lang="zh-CN" altLang="en-US" sz="2200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。你们的儿女要说预言；你们的少年人要见异象；老年人要做异梦。 </a:t>
              </a:r>
              <a:endParaRPr lang="en-US" sz="22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026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</a:t>
            </a: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a living 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lang="en-US" altLang="zh-CN" sz="2200" b="1" dirty="0" err="1" smtClean="0"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如何看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待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7569" y="37891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12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790" y="2705100"/>
            <a:ext cx="6041109" cy="2841724"/>
            <a:chOff x="16790" y="2705100"/>
            <a:chExt cx="6041109" cy="2841724"/>
          </a:xfrm>
        </p:grpSpPr>
        <p:sp>
          <p:nvSpPr>
            <p:cNvPr id="2" name="TextBox 1"/>
            <p:cNvSpPr txBox="1"/>
            <p:nvPr/>
          </p:nvSpPr>
          <p:spPr>
            <a:xfrm>
              <a:off x="16790" y="2705100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66FF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你能否自然（从心里）相信？</a:t>
              </a:r>
              <a:endParaRPr lang="en-US" sz="3200" b="1" dirty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4299" y="3238500"/>
              <a:ext cx="5943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西</a:t>
              </a:r>
              <a:r>
                <a:rPr lang="en-US" altLang="zh-CN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1:16 </a:t>
              </a:r>
              <a:r>
                <a:rPr lang="zh-CN" altLang="en-US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因为万有都是靠他造的，无论是天上的，地上的；能看见的，不能看见的；或是有位的，主治的，执政的，掌权的；一概都是藉着他造的，又是为他造的。 </a:t>
              </a:r>
              <a:r>
                <a:rPr lang="en-US" altLang="zh-CN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1:17 </a:t>
              </a:r>
              <a:r>
                <a:rPr lang="zh-CN" altLang="en-US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他在万有之先；万有也靠他而立。 </a:t>
              </a:r>
              <a:r>
                <a:rPr lang="en-US" altLang="zh-CN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1:18 </a:t>
              </a:r>
              <a:r>
                <a:rPr lang="zh-CN" altLang="en-US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他也是教会全体之首。他是元始，是从死里首先复生的，使他可以在凡事上居首位。 </a:t>
              </a:r>
              <a:r>
                <a:rPr lang="en-US" altLang="zh-CN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1:19 </a:t>
              </a:r>
              <a:r>
                <a:rPr lang="zh-CN" altLang="en-US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因为父喜欢叫一切的丰盛在他里面居住。 </a:t>
              </a:r>
              <a:r>
                <a:rPr lang="en-US" altLang="zh-CN" b="1" dirty="0">
                  <a:solidFill>
                    <a:srgbClr val="00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1:20 </a:t>
              </a:r>
              <a:r>
                <a:rPr lang="zh-CN" altLang="en-US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既然藉着他在十字架上所流的血成就了和平，便藉着他叫万</a:t>
              </a:r>
              <a:r>
                <a:rPr lang="zh-CN" altLang="en-US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有</a:t>
              </a:r>
              <a:r>
                <a:rPr lang="en-US" altLang="zh-CN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---</a:t>
              </a:r>
              <a:r>
                <a:rPr lang="zh-CN" altLang="en-US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无</a:t>
              </a:r>
              <a:r>
                <a:rPr lang="zh-CN" altLang="en-US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论是地上的、天上</a:t>
              </a:r>
              <a:r>
                <a:rPr lang="zh-CN" altLang="en-US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的</a:t>
              </a:r>
              <a:r>
                <a:rPr lang="en-US" altLang="zh-CN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---</a:t>
              </a:r>
              <a:r>
                <a:rPr lang="zh-CN" altLang="en-US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都</a:t>
              </a:r>
              <a:r>
                <a:rPr lang="zh-CN" altLang="en-US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与自己和好了。 </a:t>
              </a:r>
              <a:endParaRPr 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026" name="Picture 2" descr="Image result for resurrected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9" y="975302"/>
            <a:ext cx="2586263" cy="33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6199" y="876300"/>
            <a:ext cx="6019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神用地上的尘土造人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的活人，名叫亚当</a:t>
            </a: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a living 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lang="en-US" altLang="zh-CN" sz="2200" b="1" dirty="0" err="1" smtClean="0"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lang="en-US" altLang="zh-CN" sz="2200" b="1" dirty="0" smtClean="0"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351704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01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到底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如何看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待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7569" y="37891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93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04800" y="5551"/>
            <a:ext cx="9540835" cy="5477754"/>
            <a:chOff x="-304800" y="5551"/>
            <a:chExt cx="9540835" cy="5477754"/>
          </a:xfrm>
        </p:grpSpPr>
        <p:pic>
          <p:nvPicPr>
            <p:cNvPr id="7" name="Picture 6" descr="Image result for cross no backgrou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741" y="809088"/>
              <a:ext cx="2490657" cy="2795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103058" y="1468007"/>
              <a:ext cx="4132977" cy="4015298"/>
              <a:chOff x="5247451" y="1566138"/>
              <a:chExt cx="4132977" cy="4015298"/>
            </a:xfrm>
          </p:grpSpPr>
          <p:sp>
            <p:nvSpPr>
              <p:cNvPr id="3" name="Heart 2"/>
              <p:cNvSpPr/>
              <p:nvPr/>
            </p:nvSpPr>
            <p:spPr>
              <a:xfrm>
                <a:off x="5247451" y="1566138"/>
                <a:ext cx="3985255" cy="3628738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85679" y="3757181"/>
                <a:ext cx="1905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内</a:t>
                </a:r>
                <a:r>
                  <a:rPr kumimoji="0" lang="zh-CN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心相信的真理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1038" name="Picture 14" descr="Related imag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15528" flipH="1">
                <a:off x="5395118" y="1746849"/>
                <a:ext cx="1785195" cy="1338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fruit of spiri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8179" y="1736513"/>
                <a:ext cx="1938571" cy="1192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5612411" y="2873522"/>
                <a:ext cx="339539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加2:20 我已经与基督同钉十字架，现在活着的不再是我，乃是基督在我里面活着；并且我如今在肉身活着，是因信神的儿子而活；他是爱我，为我捨己。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67600" y="4796606"/>
                <a:ext cx="191282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新人</a:t>
                </a:r>
                <a:endPara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-304800" y="1539365"/>
              <a:ext cx="4295990" cy="3815773"/>
              <a:chOff x="-134348" y="1637496"/>
              <a:chExt cx="4295990" cy="3815773"/>
            </a:xfrm>
          </p:grpSpPr>
          <p:sp>
            <p:nvSpPr>
              <p:cNvPr id="12" name="Heart 11"/>
              <p:cNvSpPr/>
              <p:nvPr/>
            </p:nvSpPr>
            <p:spPr>
              <a:xfrm>
                <a:off x="202940" y="1637496"/>
                <a:ext cx="3958702" cy="3675684"/>
              </a:xfrm>
              <a:prstGeom prst="hear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240740" y="3738823"/>
                <a:ext cx="185491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内</a:t>
                </a:r>
                <a:r>
                  <a:rPr kumimoji="0" lang="zh-CN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心相信的谎言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1034" name="Picture 10" descr="Image result for snake no background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912" y="1899077"/>
                <a:ext cx="1472197" cy="952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 result for works of the flesh frui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8152" y="2117018"/>
                <a:ext cx="1274198" cy="85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134348" y="4745383"/>
                <a:ext cx="1912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720332" y="5551"/>
              <a:ext cx="6473644" cy="744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5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自</a:t>
              </a:r>
              <a:r>
                <a:rPr kumimoji="0" lang="zh-CN" altLang="en-US" sz="5600" b="1" i="0" u="none" strike="noStrike" kern="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我的迁移或转换</a:t>
              </a:r>
              <a:endParaRPr kumimoji="0" lang="zh-CN" altLang="en-US" sz="56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96831" y="2615463"/>
              <a:ext cx="8258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3554" y="3751564"/>
            <a:ext cx="2747140" cy="1776202"/>
          </a:xfrm>
          <a:prstGeom prst="rect">
            <a:avLst/>
          </a:prstGeom>
          <a:ln w="79375" cap="rnd">
            <a:solidFill>
              <a:schemeClr val="bg1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44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04607" y="1746748"/>
            <a:ext cx="4523131" cy="1447879"/>
            <a:chOff x="5413051" y="2064616"/>
            <a:chExt cx="4523131" cy="1447879"/>
          </a:xfrm>
        </p:grpSpPr>
        <p:sp>
          <p:nvSpPr>
            <p:cNvPr id="50" name="TextBox 49"/>
            <p:cNvSpPr txBox="1"/>
            <p:nvPr/>
          </p:nvSpPr>
          <p:spPr>
            <a:xfrm>
              <a:off x="5413051" y="2804609"/>
              <a:ext cx="1210588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给予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725594" y="2064616"/>
              <a:ext cx="1210588" cy="707886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索取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371600" y="16014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天然人灵魂（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）的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特点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45" l="0" r="99805">
                        <a14:foregroundMark x1="14746" y1="22025" x2="14746" y2="22025"/>
                        <a14:foregroundMark x1="25098" y1="5151" x2="25098" y2="5151"/>
                        <a14:foregroundMark x1="51367" y1="75133" x2="51367" y2="75133"/>
                        <a14:foregroundMark x1="58301" y1="61101" x2="58301" y2="61101"/>
                        <a14:foregroundMark x1="84375" y1="73357" x2="84961" y2="72824"/>
                        <a14:foregroundMark x1="87598" y1="34813" x2="87598" y2="34813"/>
                        <a14:backgroundMark x1="52344" y1="31972" x2="52344" y2="31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088" y="2515795"/>
            <a:ext cx="5094112" cy="28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5638799" y="902854"/>
            <a:ext cx="3583718" cy="4583546"/>
            <a:chOff x="5638799" y="902854"/>
            <a:chExt cx="3583718" cy="4583546"/>
          </a:xfrm>
        </p:grpSpPr>
        <p:sp>
          <p:nvSpPr>
            <p:cNvPr id="46" name="Rectangle 45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706481" y="3689089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94533" y="4538979"/>
              <a:ext cx="21852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撒但的谎言：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你没有，你不行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rot="17911580" flipH="1">
              <a:off x="7755769" y="1525895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 rot="4189336">
              <a:off x="8191234" y="1260821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0564281">
              <a:off x="6079096" y="2193819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7776592">
              <a:off x="8246352" y="2085355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487411" y="1622645"/>
              <a:ext cx="1972621" cy="2943671"/>
              <a:chOff x="6467829" y="2062363"/>
              <a:chExt cx="1972621" cy="2943671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77" name="Freeform 76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Freeform 57"/>
            <p:cNvSpPr/>
            <p:nvPr/>
          </p:nvSpPr>
          <p:spPr>
            <a:xfrm rot="10550135" flipH="1">
              <a:off x="7550214" y="1515510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56302" y="4026798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9567995">
              <a:off x="7390083" y="1802983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rot="16200000" flipH="1" flipV="1">
              <a:off x="7858106" y="2656101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2572" y="418705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7911580" flipH="1">
              <a:off x="6764589" y="2191454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0259" y="389602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445963">
              <a:off x="5930882" y="2747231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66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395" y="949362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788202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Freeform 67"/>
            <p:cNvSpPr/>
            <p:nvPr/>
          </p:nvSpPr>
          <p:spPr>
            <a:xfrm rot="17052056">
              <a:off x="6583767" y="3153290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9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35" y="1079441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 rot="21294553">
              <a:off x="7526322" y="2738288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7052056">
              <a:off x="7945704" y="3141697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09620" y="2276048"/>
              <a:ext cx="35229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自</a:t>
              </a: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依靠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73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390" y="3122433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5650622" y="339195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3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71600" y="16014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天然人灵魂（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救法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638799" y="902854"/>
            <a:ext cx="3583718" cy="4583546"/>
            <a:chOff x="5638799" y="902854"/>
            <a:chExt cx="3583718" cy="4583546"/>
          </a:xfrm>
        </p:grpSpPr>
        <p:sp>
          <p:nvSpPr>
            <p:cNvPr id="46" name="Rectangle 45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706481" y="3689089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94533" y="4538979"/>
              <a:ext cx="21852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撒但的谎言：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你没有，你不行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rot="17911580" flipH="1">
              <a:off x="7755769" y="1525895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 rot="4189336">
              <a:off x="8191234" y="1260821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0564281">
              <a:off x="6079096" y="2193819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7776592">
              <a:off x="8246352" y="2085355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487411" y="1622645"/>
              <a:ext cx="1972621" cy="2943671"/>
              <a:chOff x="6467829" y="2062363"/>
              <a:chExt cx="1972621" cy="2943671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77" name="Freeform 76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Freeform 57"/>
            <p:cNvSpPr/>
            <p:nvPr/>
          </p:nvSpPr>
          <p:spPr>
            <a:xfrm rot="10550135" flipH="1">
              <a:off x="7550214" y="1515510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56302" y="4026798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9567995">
              <a:off x="7390083" y="1802983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rot="16200000" flipH="1" flipV="1">
              <a:off x="7858106" y="2656101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2572" y="418705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7911580" flipH="1">
              <a:off x="6764589" y="2191454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0259" y="389602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445963">
              <a:off x="5930882" y="2747231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66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395" y="949362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788202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Freeform 67"/>
            <p:cNvSpPr/>
            <p:nvPr/>
          </p:nvSpPr>
          <p:spPr>
            <a:xfrm rot="17052056">
              <a:off x="6583767" y="3153290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9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35" y="1079441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 rot="21294553">
              <a:off x="7526322" y="2738288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7052056">
              <a:off x="7945704" y="3141697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09620" y="2276048"/>
              <a:ext cx="35229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自</a:t>
              </a: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依靠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73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390" y="3122433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5650622" y="339195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90151" y="949362"/>
            <a:ext cx="5290269" cy="43242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500" b="1" baseline="30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34 </a:t>
            </a:r>
            <a:r>
              <a:rPr lang="zh-CN" altLang="en-US" sz="2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于是叫众人和门徒来，对他们说：</a:t>
            </a:r>
            <a:r>
              <a:rPr lang="zh-CN" altLang="en-US" sz="25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若有人要跟从我，就当捨己，背起他的十字架来跟从我。</a:t>
            </a:r>
            <a:r>
              <a:rPr lang="en-US" altLang="zh-CN" sz="2500" b="1" baseline="30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35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因为，凡要救自己生命 </a:t>
            </a:r>
            <a:r>
              <a:rPr lang="en-US" altLang="zh-CN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500" b="1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psuche</a:t>
            </a:r>
            <a:r>
              <a:rPr lang="en-US" altLang="zh-CN" sz="25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, soul,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的，必丧掉</a:t>
            </a:r>
            <a:r>
              <a:rPr lang="en-US" altLang="zh-CN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500" b="1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apollumi</a:t>
            </a:r>
            <a:r>
              <a:rPr lang="en-US" altLang="zh-CN" sz="25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, to destroy utterly</a:t>
            </a:r>
            <a:r>
              <a:rPr lang="en-US" altLang="zh-CN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 </a:t>
            </a:r>
            <a:r>
              <a:rPr lang="en-US" altLang="zh-CN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5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；凡为我和福音丧掉生命 </a:t>
            </a:r>
            <a:r>
              <a:rPr lang="en-US" altLang="zh-CN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5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的，必救了生命 </a:t>
            </a:r>
            <a:r>
              <a:rPr lang="en-US" altLang="zh-CN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5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sz="25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500" b="1" baseline="30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36 </a:t>
            </a:r>
            <a:r>
              <a:rPr lang="zh-CN" altLang="en-US" sz="2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人就是赚得全世界，赔上自己的生命 </a:t>
            </a:r>
            <a:r>
              <a:rPr lang="en-US" altLang="zh-CN" sz="2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5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，有甚么益处呢？</a:t>
            </a:r>
            <a:r>
              <a:rPr lang="en-US" altLang="zh-CN" sz="2500" b="1" baseline="30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37 </a:t>
            </a:r>
            <a:r>
              <a:rPr lang="zh-CN" altLang="en-US" sz="2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人还能拿甚么换生命 </a:t>
            </a:r>
            <a:r>
              <a:rPr lang="en-US" altLang="zh-CN" sz="2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5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呢</a:t>
            </a:r>
            <a:r>
              <a:rPr lang="zh-CN" altLang="en-US" sz="2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zh-CN" altLang="en-US" sz="2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92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6199" y="876300"/>
            <a:ext cx="8871929" cy="4375901"/>
            <a:chOff x="76199" y="876300"/>
            <a:chExt cx="8871929" cy="4375901"/>
          </a:xfrm>
        </p:grpSpPr>
        <p:sp>
          <p:nvSpPr>
            <p:cNvPr id="41" name="Rectangle 40"/>
            <p:cNvSpPr/>
            <p:nvPr/>
          </p:nvSpPr>
          <p:spPr>
            <a:xfrm>
              <a:off x="76199" y="876300"/>
              <a:ext cx="60198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800"/>
                </a:spcAft>
                <a:defRPr/>
              </a:pP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lang="en-US" altLang="zh-CN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</a:t>
              </a:r>
              <a:r>
                <a:rPr lang="zh-CN" altLang="en-US" sz="22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神用地上的尘土造人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生气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吹在他鼻孔里，他就成了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有灵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的活人，名叫亚当。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And the LORD God formed man of the dust of the ground, and breathed into his nostrils the breath of life; and man became a living soul (</a:t>
              </a:r>
              <a:r>
                <a:rPr lang="en-US" altLang="zh-CN" sz="2200" b="1" dirty="0" err="1">
                  <a:ea typeface="微软雅黑" panose="020B0503020204020204" pitchFamily="34" charset="-122"/>
                  <a:cs typeface="Arial" panose="020B0604020202020204" pitchFamily="34" charset="0"/>
                </a:rPr>
                <a:t>nephesh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). </a:t>
              </a:r>
              <a:r>
                <a:rPr lang="zh-CN" altLang="en-US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endPara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2" name="Picture 6" descr="Image result for adam cre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94" y="3467100"/>
              <a:ext cx="2710933" cy="178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sou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2" r="20805"/>
            <a:stretch/>
          </p:blipFill>
          <p:spPr bwMode="auto">
            <a:xfrm>
              <a:off x="6237195" y="1104900"/>
              <a:ext cx="2710933" cy="210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6192369" y="1943100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6014"/>
            <a:ext cx="7393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天然人灵魂（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失败的原因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你能否自然（从心里）相信？</a:t>
            </a:r>
            <a:endParaRPr lang="en-US" sz="3200" b="1" dirty="0"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385118"/>
            <a:ext cx="5791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伯</a:t>
            </a:r>
            <a:r>
              <a:rPr lang="en-US" altLang="zh-CN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33:4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神的灵造我；全能者的气使我得生。 </a:t>
            </a:r>
            <a:r>
              <a:rPr lang="en-US" altLang="zh-CN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</a:t>
            </a:r>
            <a:r>
              <a:rPr lang="en-US" altLang="zh-CN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Spirit of God has made me, And the breath of the Almighty gives me life. </a:t>
            </a:r>
            <a:endParaRPr lang="en-US" sz="2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609" y="41630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15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6199" y="876300"/>
            <a:ext cx="8871929" cy="4375901"/>
            <a:chOff x="76199" y="876300"/>
            <a:chExt cx="8871929" cy="4375901"/>
          </a:xfrm>
        </p:grpSpPr>
        <p:sp>
          <p:nvSpPr>
            <p:cNvPr id="41" name="Rectangle 40"/>
            <p:cNvSpPr/>
            <p:nvPr/>
          </p:nvSpPr>
          <p:spPr>
            <a:xfrm>
              <a:off x="76199" y="876300"/>
              <a:ext cx="60198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800"/>
                </a:spcAft>
                <a:defRPr/>
              </a:pP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lang="en-US" altLang="zh-CN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</a:t>
              </a:r>
              <a:r>
                <a:rPr lang="zh-CN" altLang="en-US" sz="22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神用地上的尘土造人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生气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吹在他鼻孔里，他就成了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有灵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的活人，名叫亚当。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And the LORD God formed man of the dust of the ground, and breathed into his nostrils the breath of life; and man became a living soul (</a:t>
              </a:r>
              <a:r>
                <a:rPr lang="en-US" altLang="zh-CN" sz="2200" b="1" dirty="0" err="1">
                  <a:ea typeface="微软雅黑" panose="020B0503020204020204" pitchFamily="34" charset="-122"/>
                  <a:cs typeface="Arial" panose="020B0604020202020204" pitchFamily="34" charset="0"/>
                </a:rPr>
                <a:t>nephesh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). </a:t>
              </a:r>
              <a:r>
                <a:rPr lang="zh-CN" altLang="en-US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endPara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2" name="Picture 6" descr="Image result for adam cre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94" y="3467100"/>
              <a:ext cx="2710933" cy="178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sou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2" r="20805"/>
            <a:stretch/>
          </p:blipFill>
          <p:spPr bwMode="auto">
            <a:xfrm>
              <a:off x="6237195" y="1104900"/>
              <a:ext cx="2710933" cy="210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你能否自然（从心里）相信？</a:t>
            </a:r>
            <a:endParaRPr lang="en-US" sz="3200" b="1" dirty="0"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2400" y="3385118"/>
            <a:ext cx="5791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伯</a:t>
            </a:r>
            <a:r>
              <a:rPr lang="en-US" altLang="zh-CN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32:8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但在人里面有灵；全能者的气使人有聪明。 </a:t>
            </a:r>
            <a:r>
              <a:rPr lang="en-US" altLang="zh-CN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But </a:t>
            </a:r>
            <a:r>
              <a:rPr lang="en-US" altLang="zh-CN" sz="26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there is </a:t>
            </a:r>
            <a:r>
              <a:rPr lang="en-US" altLang="zh-CN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 spirit in man, And the breath of the Almighty gives him understanding. </a:t>
            </a:r>
            <a:endParaRPr lang="en-US" sz="2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2369" y="1943100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6014"/>
            <a:ext cx="7393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天然人灵魂（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失败的原因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609" y="41630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13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6199" y="876300"/>
            <a:ext cx="8871929" cy="4375901"/>
            <a:chOff x="76199" y="876300"/>
            <a:chExt cx="8871929" cy="4375901"/>
          </a:xfrm>
        </p:grpSpPr>
        <p:sp>
          <p:nvSpPr>
            <p:cNvPr id="41" name="Rectangle 40"/>
            <p:cNvSpPr/>
            <p:nvPr/>
          </p:nvSpPr>
          <p:spPr>
            <a:xfrm>
              <a:off x="76199" y="876300"/>
              <a:ext cx="60198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800"/>
                </a:spcAft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神用地上的尘土造人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，将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生气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吹在他鼻孔里，他就成了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有灵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的活人，名叫亚当</a:t>
              </a:r>
              <a:r>
                <a:rPr lang="zh-CN" altLang="en-US" sz="2200" b="1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。</a:t>
              </a:r>
              <a:r>
                <a:rPr lang="en-US" altLang="zh-CN" sz="2200" b="1" dirty="0" smtClean="0">
                  <a:ea typeface="微软雅黑" panose="020B0503020204020204" pitchFamily="34" charset="-122"/>
                  <a:cs typeface="Arial" panose="020B0604020202020204" pitchFamily="34" charset="0"/>
                </a:rPr>
                <a:t>And 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the LORD God formed man of the dust of the ground, and breathed into his nostrils the breath of life; and man became a living </a:t>
              </a:r>
              <a:r>
                <a:rPr lang="en-US" altLang="zh-CN" sz="2200" b="1" dirty="0" smtClean="0">
                  <a:ea typeface="微软雅黑" panose="020B0503020204020204" pitchFamily="34" charset="-122"/>
                  <a:cs typeface="Arial" panose="020B0604020202020204" pitchFamily="34" charset="0"/>
                </a:rPr>
                <a:t>soul (</a:t>
              </a:r>
              <a:r>
                <a:rPr lang="en-US" altLang="zh-CN" sz="2200" b="1" dirty="0" err="1" smtClean="0">
                  <a:ea typeface="微软雅黑" panose="020B0503020204020204" pitchFamily="34" charset="-122"/>
                  <a:cs typeface="Arial" panose="020B0604020202020204" pitchFamily="34" charset="0"/>
                </a:rPr>
                <a:t>nephesh</a:t>
              </a:r>
              <a:r>
                <a:rPr lang="en-US" altLang="zh-CN" sz="2200" b="1" dirty="0" smtClean="0">
                  <a:ea typeface="微软雅黑" panose="020B0503020204020204" pitchFamily="34" charset="-122"/>
                  <a:cs typeface="Arial" panose="020B0604020202020204" pitchFamily="34" charset="0"/>
                </a:rPr>
                <a:t>). 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endPara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2" name="Picture 6" descr="Image result for adam cre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94" y="3467100"/>
              <a:ext cx="2710933" cy="178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sou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2" r="20805"/>
            <a:stretch/>
          </p:blipFill>
          <p:spPr bwMode="auto">
            <a:xfrm>
              <a:off x="6237195" y="1104900"/>
              <a:ext cx="2710933" cy="210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你能否自然（从心里）相信？</a:t>
            </a:r>
            <a:endParaRPr lang="en-US" sz="3200" b="1" dirty="0"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2400" y="3385118"/>
            <a:ext cx="5791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箴</a:t>
            </a:r>
            <a:r>
              <a:rPr lang="en-US" altLang="zh-CN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20:5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人心怀藏谋略，好象深水，惟明哲人纔能汲引出来。 </a:t>
            </a:r>
            <a:r>
              <a:rPr lang="en-US" altLang="zh-CN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Counsel </a:t>
            </a:r>
            <a:r>
              <a:rPr lang="en-US" altLang="zh-CN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 the heart of man </a:t>
            </a:r>
            <a:r>
              <a:rPr lang="en-US" altLang="zh-CN" sz="26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 like </a:t>
            </a:r>
            <a:r>
              <a:rPr lang="en-US" altLang="zh-CN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deep water, But a man of understanding will draw it out. </a:t>
            </a:r>
            <a:endParaRPr lang="en-US" sz="2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2369" y="1943100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6014"/>
            <a:ext cx="7393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天然人灵魂（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失败的原因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609" y="41630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6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6199" y="876300"/>
            <a:ext cx="8871929" cy="4375901"/>
            <a:chOff x="76199" y="876300"/>
            <a:chExt cx="8871929" cy="4375901"/>
          </a:xfrm>
        </p:grpSpPr>
        <p:sp>
          <p:nvSpPr>
            <p:cNvPr id="41" name="Rectangle 40"/>
            <p:cNvSpPr/>
            <p:nvPr/>
          </p:nvSpPr>
          <p:spPr>
            <a:xfrm>
              <a:off x="76199" y="876300"/>
              <a:ext cx="60198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800"/>
                </a:spcAft>
                <a:defRPr/>
              </a:pP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lang="en-US" altLang="zh-CN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</a:t>
              </a:r>
              <a:r>
                <a:rPr lang="zh-CN" altLang="en-US" sz="22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神用地上的尘土造人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生气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吹在他鼻孔里，他就成了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有灵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的活人，名叫亚当。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And the LORD God formed man of the dust of the ground, and breathed into his nostrils the breath of life; and man became a living soul (</a:t>
              </a:r>
              <a:r>
                <a:rPr lang="en-US" altLang="zh-CN" sz="2200" b="1" dirty="0" err="1">
                  <a:ea typeface="微软雅黑" panose="020B0503020204020204" pitchFamily="34" charset="-122"/>
                  <a:cs typeface="Arial" panose="020B0604020202020204" pitchFamily="34" charset="0"/>
                </a:rPr>
                <a:t>nephesh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). </a:t>
              </a:r>
              <a:r>
                <a:rPr lang="zh-CN" altLang="en-US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endPara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2" name="Picture 6" descr="Image result for adam cre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94" y="3467100"/>
              <a:ext cx="2710933" cy="178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sou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2" r="20805"/>
            <a:stretch/>
          </p:blipFill>
          <p:spPr bwMode="auto">
            <a:xfrm>
              <a:off x="6237195" y="1104900"/>
              <a:ext cx="2710933" cy="210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你能否自然（从心里）相信？</a:t>
            </a:r>
            <a:endParaRPr lang="en-US" sz="3200" b="1" dirty="0"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2400" y="3385118"/>
            <a:ext cx="5791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箴</a:t>
            </a:r>
            <a:r>
              <a:rPr lang="en-US" altLang="zh-CN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18:14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人有疾病，心能忍耐；心灵忧伤，谁能承当呢？</a:t>
            </a:r>
            <a:endParaRPr lang="en-US" altLang="zh-CN" sz="2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spirit of a man will sustain him in sickness, But who can bear a broken spirit?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sz="2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2369" y="1943100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6014"/>
            <a:ext cx="7393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天然人灵魂（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失败的原因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609" y="41630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57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6199" y="876300"/>
            <a:ext cx="8871929" cy="4375901"/>
            <a:chOff x="76199" y="876300"/>
            <a:chExt cx="8871929" cy="4375901"/>
          </a:xfrm>
        </p:grpSpPr>
        <p:sp>
          <p:nvSpPr>
            <p:cNvPr id="41" name="Rectangle 40"/>
            <p:cNvSpPr/>
            <p:nvPr/>
          </p:nvSpPr>
          <p:spPr>
            <a:xfrm>
              <a:off x="76199" y="876300"/>
              <a:ext cx="60198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800"/>
                </a:spcAft>
                <a:defRPr/>
              </a:pP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lang="en-US" altLang="zh-CN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</a:t>
              </a:r>
              <a:r>
                <a:rPr lang="zh-CN" altLang="en-US" sz="22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神用地上的尘土造人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生气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吹在他鼻孔里，他就成了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有灵</a:t>
              </a:r>
              <a:r>
                <a:rPr lang="zh-CN" altLang="en-US" sz="2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的活人，名叫亚当。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And the LORD God formed man of the dust of the ground, and breathed into his nostrils the breath of life; and man became a living soul (</a:t>
              </a:r>
              <a:r>
                <a:rPr lang="en-US" altLang="zh-CN" sz="2200" b="1" dirty="0" err="1">
                  <a:ea typeface="微软雅黑" panose="020B0503020204020204" pitchFamily="34" charset="-122"/>
                  <a:cs typeface="Arial" panose="020B0604020202020204" pitchFamily="34" charset="0"/>
                </a:rPr>
                <a:t>nephesh</a:t>
              </a:r>
              <a:r>
                <a:rPr lang="en-US" altLang="zh-CN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). </a:t>
              </a:r>
              <a:r>
                <a:rPr lang="zh-CN" altLang="en-US" sz="2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endParaRPr lang="en-US" altLang="zh-CN" sz="2200" b="1" dirty="0"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2" name="Picture 6" descr="Image result for adam cre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94" y="3467100"/>
              <a:ext cx="2710933" cy="178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sou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2" r="20805"/>
            <a:stretch/>
          </p:blipFill>
          <p:spPr bwMode="auto">
            <a:xfrm>
              <a:off x="6237195" y="1104900"/>
              <a:ext cx="2710933" cy="210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6790" y="27051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你能否自然（从心里）相信？</a:t>
            </a:r>
            <a:endParaRPr lang="en-US" sz="3200" b="1" dirty="0"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2400" y="3385118"/>
            <a:ext cx="5791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箴</a:t>
            </a:r>
            <a:r>
              <a:rPr lang="en-US" altLang="zh-CN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15:13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心中喜乐，面带笑容；心里忧愁，灵被损伤。</a:t>
            </a:r>
            <a:r>
              <a:rPr lang="en-US" altLang="zh-CN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A merry heart makes a cheerful countenance, But by sorrow of the heart the spirit is broken. 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CN" sz="2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2369" y="1943100"/>
            <a:ext cx="279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23:7 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因为他心怎样思量，他为人就是怎样。 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For as he thinks in his heart (</a:t>
            </a:r>
            <a:r>
              <a:rPr lang="en-US" b="1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nephesh</a:t>
            </a:r>
            <a:r>
              <a:rPr lang="en-US" b="1" dirty="0">
                <a:solidFill>
                  <a:srgbClr val="FFC000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ea typeface="Microsoft YaHei" panose="020B0503020204020204" pitchFamily="34" charset="-122"/>
              </a:rPr>
              <a:t>, soul), so is he.</a:t>
            </a:r>
            <a:endParaRPr lang="en-US" dirty="0">
              <a:solidFill>
                <a:srgbClr val="FFC000"/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6014"/>
            <a:ext cx="7393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天然人灵魂（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失败的原因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609" y="41630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66FF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28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6836</TotalTime>
  <Words>3268</Words>
  <Application>Microsoft Office PowerPoint</Application>
  <PresentationFormat>On-screen Show (16:10)</PresentationFormat>
  <Paragraphs>203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微软雅黑</vt:lpstr>
      <vt:lpstr>微软雅黑</vt:lpstr>
      <vt:lpstr>Arial</vt:lpstr>
      <vt:lpstr>Calibri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512</cp:revision>
  <dcterms:created xsi:type="dcterms:W3CDTF">2011-09-04T18:01:24Z</dcterms:created>
  <dcterms:modified xsi:type="dcterms:W3CDTF">2018-09-16T13:11:59Z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