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20"/>
  </p:notesMasterIdLst>
  <p:sldIdLst>
    <p:sldId id="451" r:id="rId5"/>
    <p:sldId id="486" r:id="rId6"/>
    <p:sldId id="464" r:id="rId7"/>
    <p:sldId id="487" r:id="rId8"/>
    <p:sldId id="482" r:id="rId9"/>
    <p:sldId id="484" r:id="rId10"/>
    <p:sldId id="485" r:id="rId11"/>
    <p:sldId id="476" r:id="rId12"/>
    <p:sldId id="477" r:id="rId13"/>
    <p:sldId id="478" r:id="rId14"/>
    <p:sldId id="488" r:id="rId15"/>
    <p:sldId id="489" r:id="rId16"/>
    <p:sldId id="492" r:id="rId17"/>
    <p:sldId id="490" r:id="rId18"/>
    <p:sldId id="491" r:id="rId19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87995" autoAdjust="0"/>
  </p:normalViewPr>
  <p:slideViewPr>
    <p:cSldViewPr>
      <p:cViewPr varScale="1">
        <p:scale>
          <a:sx n="93" d="100"/>
          <a:sy n="93" d="100"/>
        </p:scale>
        <p:origin x="275" y="80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244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2681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74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5471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815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4024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814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522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382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8551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061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505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952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2350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479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7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8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28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0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6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6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8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6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6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10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3121" y="1104900"/>
            <a:ext cx="8648521" cy="2123658"/>
          </a:xfrm>
          <a:prstGeom prst="rect">
            <a:avLst/>
          </a:prstGeom>
          <a:noFill/>
          <a:scene3d>
            <a:camera prst="orthographicFront"/>
            <a:lightRig rig="soft" dir="t"/>
          </a:scene3d>
          <a:sp3d>
            <a:bevelT/>
          </a:sp3d>
        </p:spPr>
        <p:txBody>
          <a:bodyPr wrap="none" rtlCol="0">
            <a:spAutoFit/>
            <a:sp3d extrusionH="57150" contourW="12700" prstMaterial="plastic">
              <a:bevelT prst="coolSlant"/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神</a:t>
            </a:r>
            <a:r>
              <a:rPr kumimoji="0" lang="zh-CN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的儿子，福音的起头</a:t>
            </a:r>
            <a:endParaRPr kumimoji="0" lang="en-US" altLang="zh-CN" sz="6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</a:t>
            </a:r>
            <a:r>
              <a:rPr kumimoji="0" lang="en-US" altLang="zh-CN" sz="66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23</a:t>
            </a:r>
            <a:r>
              <a:rPr kumimoji="0" lang="zh-CN" altLang="en-US" sz="66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</a:t>
            </a:r>
            <a:endParaRPr kumimoji="0" lang="en-US" altLang="zh-CN" sz="6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2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8:22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他们来到伯赛大，有人带一个瞎子来，求耶稣摸他。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8:23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耶稣拉着瞎子的手，领他到村外，就吐唾沫在他眼睛上，按手在他身上，问他说：你看见甚么了？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8:24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他就抬头一看，说：我看见人了；他们好象树木，并且行走。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8:25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随后又按手在他眼睛上，他定睛一看，就复了原，样样都看得清楚了。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8:26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耶稣打发他回家，说：连这村子你也不要进去。 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3966476"/>
            <a:ext cx="4953000" cy="166199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1700" b="1" dirty="0" smtClean="0">
                <a:solidFill>
                  <a:srgbClr val="002060"/>
                </a:solidFill>
                <a:ea typeface="Microsoft YaHei" panose="020B0503020204020204" pitchFamily="34" charset="-122"/>
              </a:rPr>
              <a:t>太</a:t>
            </a:r>
            <a:r>
              <a:rPr lang="en-US" altLang="zh-CN" sz="17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11:20 </a:t>
            </a:r>
            <a:r>
              <a:rPr lang="zh-CN" altLang="en-US" sz="17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耶稣在诸城中行了许多异能，那些城的人终不悔改，就在那时候责备他们，说： </a:t>
            </a:r>
            <a:r>
              <a:rPr lang="en-US" altLang="zh-CN" sz="17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11:21 </a:t>
            </a:r>
            <a:r>
              <a:rPr lang="zh-CN" altLang="en-US" sz="17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哥拉汛哪，你有祸了！伯赛大阿，你有祸了！因为在你们中间所行的异能，若行在推罗、西顿，他们早已披麻蒙灰悔改了。 </a:t>
            </a:r>
            <a:r>
              <a:rPr lang="en-US" altLang="zh-CN" sz="17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11:22 </a:t>
            </a:r>
            <a:r>
              <a:rPr lang="zh-CN" altLang="en-US" sz="17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但我告诉你们，当审判的日子，推罗、西顿所受的，比你们还容易受呢！ </a:t>
            </a:r>
            <a:endParaRPr lang="en-US" altLang="zh-CN" sz="1700" b="1" dirty="0">
              <a:solidFill>
                <a:srgbClr val="002060"/>
              </a:solidFill>
              <a:ea typeface="Microsoft YaHei" panose="020B0503020204020204" pitchFamily="34" charset="-122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7340" y="873124"/>
            <a:ext cx="3681619" cy="2441576"/>
          </a:xfrm>
          <a:prstGeom prst="rect">
            <a:avLst/>
          </a:prstGeom>
        </p:spPr>
      </p:pic>
      <p:pic>
        <p:nvPicPr>
          <p:cNvPr id="31" name="Picture 30" descr="Image result for magnifying gla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483" y="2023215"/>
            <a:ext cx="2691694" cy="210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5171687" y="911816"/>
            <a:ext cx="1869175" cy="2007673"/>
            <a:chOff x="5171687" y="911816"/>
            <a:chExt cx="1869175" cy="2007673"/>
          </a:xfrm>
        </p:grpSpPr>
        <p:sp>
          <p:nvSpPr>
            <p:cNvPr id="33" name="Curved Left Arrow 32"/>
            <p:cNvSpPr/>
            <p:nvPr/>
          </p:nvSpPr>
          <p:spPr>
            <a:xfrm rot="1898069">
              <a:off x="6239877" y="1108550"/>
              <a:ext cx="800985" cy="1810939"/>
            </a:xfrm>
            <a:prstGeom prst="curved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171687" y="911816"/>
              <a:ext cx="1436931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神的帮助</a:t>
              </a:r>
              <a:endParaRPr lang="en-US" sz="2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393987" y="2286281"/>
            <a:ext cx="2758570" cy="1209530"/>
            <a:chOff x="5649575" y="1755060"/>
            <a:chExt cx="2758570" cy="1209530"/>
          </a:xfrm>
        </p:grpSpPr>
        <p:sp>
          <p:nvSpPr>
            <p:cNvPr id="15" name="Curved Left Arrow 14"/>
            <p:cNvSpPr/>
            <p:nvPr/>
          </p:nvSpPr>
          <p:spPr>
            <a:xfrm rot="15761456" flipV="1">
              <a:off x="6119184" y="1285451"/>
              <a:ext cx="905266" cy="1844484"/>
            </a:xfrm>
            <a:prstGeom prst="curvedLeftArrow">
              <a:avLst/>
            </a:prstGeom>
            <a:solidFill>
              <a:schemeClr val="bg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59782" y="2502925"/>
              <a:ext cx="1748363" cy="46166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邪灵的东西</a:t>
              </a:r>
              <a:endParaRPr 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968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50899" y="1306444"/>
            <a:ext cx="3849202" cy="3313085"/>
            <a:chOff x="5250899" y="1306444"/>
            <a:chExt cx="3849202" cy="331308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l="50041"/>
            <a:stretch/>
          </p:blipFill>
          <p:spPr>
            <a:xfrm>
              <a:off x="7156917" y="1306444"/>
              <a:ext cx="1943184" cy="328602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/>
            <a:srcRect r="50845"/>
            <a:stretch/>
          </p:blipFill>
          <p:spPr>
            <a:xfrm>
              <a:off x="5250899" y="1333500"/>
              <a:ext cx="1911901" cy="3286029"/>
            </a:xfrm>
            <a:prstGeom prst="rect">
              <a:avLst/>
            </a:prstGeom>
          </p:spPr>
        </p:pic>
      </p:grpSp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8:22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他们来到伯赛大，有人带一个瞎子来，求耶稣摸他。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8:23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耶稣拉着瞎子的手，领他到村外，就吐唾沫在他眼睛上，按手在他身上，问他说：你看见甚么了？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8:24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他就抬头一看，说：我看见人了；他们好象树木，并且行走。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8:25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随后又按手在他眼睛上，他定睛一看，就复了原，样样都看得清楚了。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8:26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耶稣打发他回家，说：连这村子你也不要进去。 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3966476"/>
            <a:ext cx="4953000" cy="166199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1700" b="1" dirty="0" smtClean="0">
                <a:solidFill>
                  <a:srgbClr val="002060"/>
                </a:solidFill>
                <a:ea typeface="Microsoft YaHei" panose="020B0503020204020204" pitchFamily="34" charset="-122"/>
              </a:rPr>
              <a:t>太</a:t>
            </a:r>
            <a:r>
              <a:rPr lang="en-US" altLang="zh-CN" sz="17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11:20 </a:t>
            </a:r>
            <a:r>
              <a:rPr lang="zh-CN" altLang="en-US" sz="17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耶稣在诸城中行了许多异能，那些城的人终不悔改，就在那时候责备他们，说： </a:t>
            </a:r>
            <a:r>
              <a:rPr lang="en-US" altLang="zh-CN" sz="17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11:21 </a:t>
            </a:r>
            <a:r>
              <a:rPr lang="zh-CN" altLang="en-US" sz="17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哥拉汛哪，你有祸了！伯赛大阿，你有祸了！因为在你们中间所行的异能，若行在推罗、西顿，他们早已披麻蒙灰悔改了。 </a:t>
            </a:r>
            <a:r>
              <a:rPr lang="en-US" altLang="zh-CN" sz="17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11:22 </a:t>
            </a:r>
            <a:r>
              <a:rPr lang="zh-CN" altLang="en-US" sz="17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但我告诉你们，当审判的日子，推罗、西顿所受的，比你们还容易受呢！ </a:t>
            </a:r>
            <a:endParaRPr lang="en-US" altLang="zh-CN" sz="1700" b="1" dirty="0">
              <a:solidFill>
                <a:srgbClr val="002060"/>
              </a:solidFill>
              <a:ea typeface="Microsoft YaHei" panose="020B0503020204020204" pitchFamily="34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400" y="1790700"/>
            <a:ext cx="1373285" cy="13814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6915" y="1790700"/>
            <a:ext cx="1373287" cy="13814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4365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250899" y="1319972"/>
            <a:ext cx="3812631" cy="3286029"/>
            <a:chOff x="5287470" y="1306444"/>
            <a:chExt cx="3812631" cy="328602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/>
            <a:srcRect l="63907" r="-1"/>
            <a:stretch/>
          </p:blipFill>
          <p:spPr>
            <a:xfrm>
              <a:off x="7696200" y="1306444"/>
              <a:ext cx="1403901" cy="328602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/>
            <a:srcRect l="-1" r="37132"/>
            <a:stretch/>
          </p:blipFill>
          <p:spPr>
            <a:xfrm>
              <a:off x="5287470" y="1306444"/>
              <a:ext cx="2408730" cy="3236885"/>
            </a:xfrm>
            <a:prstGeom prst="rect">
              <a:avLst/>
            </a:prstGeom>
          </p:spPr>
        </p:pic>
      </p:grpSp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8:22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他们来到伯赛大，有人带一个瞎子来，求耶稣摸他。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8:23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耶稣拉着瞎子的手，领他到村外，就吐唾沫在他眼睛上，按手在他身上，问他说：你看见甚么了？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8:24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他就抬头一看，说：我看见人了；他们好象树木，并且行走。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8:25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随后又按手在他眼睛上，他定睛一看，就复了原，样样都看得清楚了。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8:26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耶稣打发他回家，说：连这村子你也不要进去。 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3966476"/>
            <a:ext cx="4953000" cy="166199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1700" b="1" dirty="0" smtClean="0">
                <a:solidFill>
                  <a:srgbClr val="002060"/>
                </a:solidFill>
                <a:ea typeface="Microsoft YaHei" panose="020B0503020204020204" pitchFamily="34" charset="-122"/>
              </a:rPr>
              <a:t>太</a:t>
            </a:r>
            <a:r>
              <a:rPr lang="en-US" altLang="zh-CN" sz="17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11:20 </a:t>
            </a:r>
            <a:r>
              <a:rPr lang="zh-CN" altLang="en-US" sz="17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耶稣在诸城中行了许多异能，那些城的人终不悔改，就在那时候责备他们，说： </a:t>
            </a:r>
            <a:r>
              <a:rPr lang="en-US" altLang="zh-CN" sz="17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11:21 </a:t>
            </a:r>
            <a:r>
              <a:rPr lang="zh-CN" altLang="en-US" sz="17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哥拉汛哪，你有祸了！伯赛大阿，你有祸了！因为在你们中间所行的异能，若行在推罗、西顿，他们早已披麻蒙灰悔改了。 </a:t>
            </a:r>
            <a:r>
              <a:rPr lang="en-US" altLang="zh-CN" sz="17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11:22 </a:t>
            </a:r>
            <a:r>
              <a:rPr lang="zh-CN" altLang="en-US" sz="17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但我告诉你们，当审判的日子，推罗、西顿所受的，比你们还容易受呢！ </a:t>
            </a:r>
            <a:endParaRPr lang="en-US" altLang="zh-CN" sz="1700" b="1" dirty="0">
              <a:solidFill>
                <a:srgbClr val="002060"/>
              </a:solidFill>
              <a:ea typeface="Microsoft YaHei" panose="020B0503020204020204" pitchFamily="34" charset="-122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2186" y="1943100"/>
            <a:ext cx="831390" cy="8363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6915" y="1790700"/>
            <a:ext cx="1373287" cy="13814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3553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8:22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他们来到伯赛大，有人带一个瞎子来，求耶稣摸他。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8:23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耶稣拉着瞎子的手，领他到村外，就吐唾沫在他眼睛上，按手在他身上，问他说：你看见甚么了？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8:24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他就抬头一看，说：我看见人了；他们好象树木，并且行走。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8:25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随后又按手在他眼睛上，他定睛一看，就复了原，样样都看得清楚了。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8:26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耶稣打发他回家，说：连这村子你也不要进去。 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3966476"/>
            <a:ext cx="4953000" cy="166199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1700" b="1" dirty="0" smtClean="0">
                <a:solidFill>
                  <a:srgbClr val="002060"/>
                </a:solidFill>
                <a:ea typeface="Microsoft YaHei" panose="020B0503020204020204" pitchFamily="34" charset="-122"/>
              </a:rPr>
              <a:t>太</a:t>
            </a:r>
            <a:r>
              <a:rPr lang="en-US" altLang="zh-CN" sz="17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11:20 </a:t>
            </a:r>
            <a:r>
              <a:rPr lang="zh-CN" altLang="en-US" sz="17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耶稣在诸城中行了许多异能，那些城的人终不悔改，就在那时候责备他们，说： </a:t>
            </a:r>
            <a:r>
              <a:rPr lang="en-US" altLang="zh-CN" sz="17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11:21 </a:t>
            </a:r>
            <a:r>
              <a:rPr lang="zh-CN" altLang="en-US" sz="17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哥拉汛哪，你有祸了！伯赛大阿，你有祸了！因为在你们中间所行的异能，若行在推罗、西顿，他们早已披麻蒙灰悔改了。 </a:t>
            </a:r>
            <a:r>
              <a:rPr lang="en-US" altLang="zh-CN" sz="17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11:22 </a:t>
            </a:r>
            <a:r>
              <a:rPr lang="zh-CN" altLang="en-US" sz="17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但我告诉你们，当审判的日子，推罗、西顿所受的，比你们还容易受呢！ </a:t>
            </a:r>
            <a:endParaRPr lang="en-US" altLang="zh-CN" sz="1700" b="1" dirty="0">
              <a:solidFill>
                <a:srgbClr val="002060"/>
              </a:solidFill>
              <a:ea typeface="Microsoft YaHei" panose="020B0503020204020204" pitchFamily="34" charset="-122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250899" y="1306444"/>
            <a:ext cx="3849202" cy="3313085"/>
            <a:chOff x="5250899" y="1306444"/>
            <a:chExt cx="3849202" cy="331308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/>
            <a:srcRect l="34520" r="-1"/>
            <a:stretch/>
          </p:blipFill>
          <p:spPr>
            <a:xfrm>
              <a:off x="6553200" y="1306444"/>
              <a:ext cx="2546901" cy="328602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/>
            <a:srcRect l="-1" r="66519"/>
            <a:stretch/>
          </p:blipFill>
          <p:spPr>
            <a:xfrm>
              <a:off x="5250899" y="1333500"/>
              <a:ext cx="1302301" cy="3286029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9271" y="2046430"/>
            <a:ext cx="864857" cy="87001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1400" y="1790700"/>
            <a:ext cx="1373285" cy="13814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24045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8:22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他们来到伯赛大，有人带一个瞎子来，求耶稣摸他。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8:23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耶稣拉着瞎子的手，领他到村外，就吐唾沫在他眼睛上，按手在他身上，问他说：你看见甚么了？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8:24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他就抬头一看，说：我看见人了；他们好象树木，并且行走。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8:25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随后又按手在他眼睛上，他定睛一看，就复了原，样样都看得清楚了。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8:26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耶稣打发他回家，说：连这村子你也不要进去。 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3966476"/>
            <a:ext cx="4953000" cy="16619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17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来</a:t>
            </a:r>
            <a:r>
              <a:rPr lang="en-US" altLang="zh-CN" sz="17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4:14 </a:t>
            </a:r>
            <a:r>
              <a:rPr lang="zh-CN" altLang="en-US" sz="17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我们既然有一位已经升入高天尊荣的大祭司，就是神的儿子耶稣，便当持定所承认的道。 </a:t>
            </a:r>
            <a:r>
              <a:rPr lang="en-US" altLang="zh-CN" sz="17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4:15 </a:t>
            </a:r>
            <a:r>
              <a:rPr lang="zh-CN" altLang="en-US" sz="17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因我们的大祭司并非不能体恤我们的软弱。他也曾凡事受过试探，与我们一样，只是他没有犯罪。 </a:t>
            </a:r>
            <a:r>
              <a:rPr lang="en-US" altLang="zh-CN" sz="17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4:16 </a:t>
            </a:r>
            <a:r>
              <a:rPr lang="zh-CN" altLang="en-US" sz="17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所以，我们只管坦然无惧的来到施恩的宝座前，为要得怜恤，蒙恩惠，作随时的帮助。 </a:t>
            </a:r>
            <a:endParaRPr lang="en-US" altLang="zh-CN" sz="1700" b="1" dirty="0">
              <a:solidFill>
                <a:srgbClr val="C00000"/>
              </a:solidFill>
              <a:ea typeface="Microsoft YaHei" panose="020B0503020204020204" pitchFamily="34" charset="-122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250899" y="1306444"/>
            <a:ext cx="3849202" cy="3313085"/>
            <a:chOff x="5250899" y="1306444"/>
            <a:chExt cx="3849202" cy="331308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/>
            <a:srcRect l="34520" r="-1"/>
            <a:stretch/>
          </p:blipFill>
          <p:spPr>
            <a:xfrm>
              <a:off x="6553200" y="1306444"/>
              <a:ext cx="2546901" cy="328602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/>
            <a:srcRect l="-1" r="66519"/>
            <a:stretch/>
          </p:blipFill>
          <p:spPr>
            <a:xfrm>
              <a:off x="5250899" y="1333500"/>
              <a:ext cx="1302301" cy="3286029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9271" y="2046430"/>
            <a:ext cx="864857" cy="87001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1400" y="1790700"/>
            <a:ext cx="1373285" cy="13814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8243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8:22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他们来到伯赛大，有人带一个瞎子来，求耶稣摸他。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8:23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耶稣拉着瞎子的手，领他到村外，就吐唾沫在他眼睛上，按手在他身上，问他说：你看见甚么了？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8:24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他就抬头一看，说：我看见人了；他们好象树木，并且行走。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8:25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随后又按手在他眼睛上，他定睛一看，就复了原，样样都看得清楚了。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8:26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耶稣打发他回家，说：连这村子你也不要进去。 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3966476"/>
            <a:ext cx="5943600" cy="16619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17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林后</a:t>
            </a:r>
            <a:r>
              <a:rPr lang="en-US" altLang="zh-CN" sz="17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1:3 </a:t>
            </a:r>
            <a:r>
              <a:rPr lang="zh-CN" altLang="en-US" sz="17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愿颂赞归与我们的主耶稣基督的父神，就是发慈悲的父，赐各样安慰的神。 </a:t>
            </a:r>
            <a:r>
              <a:rPr lang="en-US" altLang="zh-CN" sz="17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1:4 </a:t>
            </a:r>
            <a:r>
              <a:rPr lang="zh-CN" altLang="en-US" sz="17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我们在一切患难中，他就安慰我们，叫我们能用神所赐的安慰去安慰那遭各样患难的人。 </a:t>
            </a:r>
            <a:r>
              <a:rPr lang="en-US" altLang="zh-CN" sz="17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1:5 </a:t>
            </a:r>
            <a:r>
              <a:rPr lang="zh-CN" altLang="en-US" sz="17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我们既多受基督的苦楚，就靠基督多得安慰。 </a:t>
            </a:r>
            <a:r>
              <a:rPr lang="en-US" altLang="zh-CN" sz="17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1:6 </a:t>
            </a:r>
            <a:r>
              <a:rPr lang="zh-CN" altLang="en-US" sz="17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我们受患难呢，是为叫你们得安慰，得拯救；我们得安慰呢，也是为叫你们得安慰；这安慰能叫你们忍受我们所受的那样苦楚。 </a:t>
            </a:r>
            <a:endParaRPr lang="zh-CN" altLang="en-US" sz="1700" b="1" dirty="0">
              <a:solidFill>
                <a:srgbClr val="C00000"/>
              </a:solidFill>
              <a:ea typeface="Microsoft YaHei" panose="020B0503020204020204" pitchFamily="34" charset="-122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250899" y="1306444"/>
            <a:ext cx="3849202" cy="3313085"/>
            <a:chOff x="5250899" y="1306444"/>
            <a:chExt cx="3849202" cy="331308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/>
            <a:srcRect l="34520" r="-1"/>
            <a:stretch/>
          </p:blipFill>
          <p:spPr>
            <a:xfrm>
              <a:off x="6553200" y="1306444"/>
              <a:ext cx="2546901" cy="328602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/>
            <a:srcRect l="-1" r="66519"/>
            <a:stretch/>
          </p:blipFill>
          <p:spPr>
            <a:xfrm>
              <a:off x="5250899" y="1333500"/>
              <a:ext cx="1302301" cy="3286029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9271" y="2046430"/>
            <a:ext cx="864857" cy="87001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1400" y="1790700"/>
            <a:ext cx="1373285" cy="13814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1660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8:1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那时，又有许多人聚集，并没有甚么吃的。耶稣叫门徒来，说：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8:2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我怜悯这众人；因为他们同我在这里已经叁天，也没有吃的了。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8:3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我若打发他们饿着回家，就必在路上困乏，因为其中有从远处来的。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8:4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门徒回答说：在这野地，从那里能得饼，叫这些人吃饱呢？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8:5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耶稣问他们说：你们有多少饼？他们说：七个。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8:6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他吩咐众人坐在地上，就拿着这七个饼祝谢了，擘开，递给门徒，叫他们摆开，门徒就摆在众人面前。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8:7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又有几条小鱼；耶稣祝了福，就吩咐也摆在众人面前。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8:8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众人都吃，并且吃饱了，收拾剩下的零碎，有七筐子。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8:9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人数约有四千。</a:t>
            </a:r>
          </a:p>
        </p:txBody>
      </p:sp>
      <p:sp>
        <p:nvSpPr>
          <p:cNvPr id="6" name="Rectangle 5"/>
          <p:cNvSpPr/>
          <p:nvPr/>
        </p:nvSpPr>
        <p:spPr>
          <a:xfrm>
            <a:off x="5410200" y="876300"/>
            <a:ext cx="3617719" cy="40010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zh-CN" altLang="en-US" sz="2300" b="1" dirty="0" smtClean="0">
                <a:solidFill>
                  <a:srgbClr val="C00000"/>
                </a:solidFill>
                <a:latin typeface="+mj-lt"/>
                <a:ea typeface="Microsoft YaHei" panose="020B0503020204020204" pitchFamily="34" charset="-122"/>
              </a:rPr>
              <a:t>你觉得神会这么关心你吗？</a:t>
            </a:r>
          </a:p>
          <a:p>
            <a:pPr>
              <a:spcAft>
                <a:spcPts val="1200"/>
              </a:spcAft>
            </a:pPr>
            <a:r>
              <a:rPr lang="zh-CN" altLang="en-US" sz="17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启</a:t>
            </a:r>
            <a:r>
              <a:rPr lang="en-US" altLang="zh-CN" sz="17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2:8 </a:t>
            </a:r>
            <a:r>
              <a:rPr lang="zh-CN" altLang="en-US" sz="17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你要写信给士每拿教会的使者，说：那首先的、末后的、死过又活的，说： </a:t>
            </a:r>
            <a:r>
              <a:rPr lang="en-US" altLang="zh-CN" sz="17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2:9 </a:t>
            </a:r>
            <a:r>
              <a:rPr lang="zh-CN" altLang="en-US" sz="17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我知道你的患难，你的贫穷（你却是富足的），也知道那自称是犹太人所说的毁谤话，其实他们不是犹太人，乃是撒但一会的人。 </a:t>
            </a:r>
            <a:r>
              <a:rPr lang="en-US" altLang="zh-CN" sz="17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2:10 </a:t>
            </a:r>
            <a:r>
              <a:rPr lang="zh-CN" altLang="en-US" sz="17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你将要受的苦你不用怕。魔鬼要把你们中间几个人下在监里，叫你们被试炼，你们必受患难十日。你务要至死忠心，我就赐给你那生命的冠冕。 </a:t>
            </a:r>
            <a:r>
              <a:rPr lang="en-US" altLang="zh-CN" sz="17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2:11 </a:t>
            </a:r>
            <a:r>
              <a:rPr lang="zh-CN" altLang="en-US" sz="17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圣灵向众教会所说的话，凡有耳的，就应当听！得胜的，必不受第二次死的害。 </a:t>
            </a:r>
            <a:endParaRPr lang="en-US" altLang="zh-CN" sz="1700" b="1" dirty="0">
              <a:solidFill>
                <a:srgbClr val="002060"/>
              </a:solidFill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284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8:1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那时，又有许多人聚集，并没有甚么吃的。耶稣叫门徒来，说：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8:2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我怜悯这众人；因为他们同我在这里已经叁天，也没有吃的了。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8:3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我若打发他们饿着回家，就必在路上困乏，因为其中有从远处来的。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8:4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门徒回答说：在这野地，从那里能得饼，叫这些人吃饱呢？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8:5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耶稣问他们说：你们有多少饼？他们说：七个。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8:6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他吩咐众人坐在地上，就拿着这七个饼祝谢了，擘开，递给门徒，叫他们摆开，门徒就摆在众人面前。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8:7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又有几条小鱼；耶稣祝了福，就吩咐也摆在众人面前。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8:8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众人都吃，并且吃饱了，收拾剩下的零碎，有七筐子。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8:9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人数约有四千。</a:t>
            </a:r>
          </a:p>
        </p:txBody>
      </p:sp>
      <p:sp>
        <p:nvSpPr>
          <p:cNvPr id="6" name="Rectangle 5"/>
          <p:cNvSpPr/>
          <p:nvPr/>
        </p:nvSpPr>
        <p:spPr>
          <a:xfrm>
            <a:off x="5410200" y="876300"/>
            <a:ext cx="3617719" cy="29546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zh-CN" altLang="en-US" sz="2300" b="1" dirty="0" smtClean="0">
                <a:solidFill>
                  <a:srgbClr val="C00000"/>
                </a:solidFill>
                <a:latin typeface="+mj-lt"/>
                <a:ea typeface="Microsoft YaHei" panose="020B0503020204020204" pitchFamily="34" charset="-122"/>
              </a:rPr>
              <a:t>你觉得神会这么关心你吗？</a:t>
            </a:r>
          </a:p>
          <a:p>
            <a:pPr>
              <a:spcAft>
                <a:spcPts val="1200"/>
              </a:spcAft>
            </a:pPr>
            <a:r>
              <a:rPr lang="zh-CN" altLang="en-US" sz="17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罗</a:t>
            </a:r>
            <a:r>
              <a:rPr lang="en-US" altLang="zh-CN" sz="17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5:1 </a:t>
            </a:r>
            <a:r>
              <a:rPr lang="zh-CN" altLang="en-US" sz="17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我们既因信称义，就藉着我们的主耶稣基督得与神相和。 </a:t>
            </a:r>
            <a:r>
              <a:rPr lang="en-US" altLang="zh-CN" sz="17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5:2 </a:t>
            </a:r>
            <a:r>
              <a:rPr lang="zh-CN" altLang="en-US" sz="17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我们又藉着他，因信得进入现在所站的这恩典中，并且欢欢喜喜盼望神的荣耀。 </a:t>
            </a:r>
            <a:r>
              <a:rPr lang="en-US" altLang="zh-CN" sz="17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5:3 </a:t>
            </a:r>
            <a:r>
              <a:rPr lang="zh-CN" altLang="en-US" sz="17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不但如此，就是在患难中也是欢欢喜喜的；因为知道患难生忍耐， </a:t>
            </a:r>
            <a:r>
              <a:rPr lang="en-US" altLang="zh-CN" sz="17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5:4 </a:t>
            </a:r>
            <a:r>
              <a:rPr lang="zh-CN" altLang="en-US" sz="17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忍耐生老练，老练生盼望； </a:t>
            </a:r>
            <a:r>
              <a:rPr lang="en-US" altLang="zh-CN" sz="17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5:5 </a:t>
            </a:r>
            <a:r>
              <a:rPr lang="zh-CN" altLang="en-US" sz="17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盼望不至于羞耻，因为所赐给我们的圣灵将神的爱浇灌在我们心里。 </a:t>
            </a:r>
            <a:endParaRPr lang="en-US" altLang="zh-CN" sz="1700" b="1" dirty="0">
              <a:solidFill>
                <a:srgbClr val="002060"/>
              </a:solidFill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7573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8:1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那时，又有许多人聚集，并没有甚么吃的。耶稣叫门徒来，说：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8:2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我怜悯这众人；因为他们同我在这里已经叁天，也没有吃的了。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8:3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我若打发他们饿着回家，就必在路上困乏，因为其中有从远处来的。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8:4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门徒回答说：在这野地，从那里能得饼，叫这些人吃饱呢？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8:5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耶稣问他们说：你们有多少饼？他们说：七个。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8:6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他吩咐众人坐在地上，就拿着这七个饼祝谢了，擘开，递给门徒，叫他们摆开，门徒就摆在众人面前。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8:7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又有几条小鱼；耶稣祝了福，就吩咐也摆在众人面前。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8:8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众人都吃，并且吃饱了，收拾剩下的零碎，有七筐子。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8:9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人数约有四千。</a:t>
            </a:r>
          </a:p>
        </p:txBody>
      </p:sp>
      <p:sp>
        <p:nvSpPr>
          <p:cNvPr id="6" name="Rectangle 5"/>
          <p:cNvSpPr/>
          <p:nvPr/>
        </p:nvSpPr>
        <p:spPr>
          <a:xfrm>
            <a:off x="5410200" y="876300"/>
            <a:ext cx="3617719" cy="47859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zh-CN" altLang="en-US" sz="2300" b="1" dirty="0" smtClean="0">
                <a:solidFill>
                  <a:srgbClr val="C00000"/>
                </a:solidFill>
                <a:latin typeface="+mj-lt"/>
                <a:ea typeface="Microsoft YaHei" panose="020B0503020204020204" pitchFamily="34" charset="-122"/>
              </a:rPr>
              <a:t>你觉得神会这么关心你吗？</a:t>
            </a:r>
          </a:p>
          <a:p>
            <a:pPr>
              <a:spcAft>
                <a:spcPts val="1200"/>
              </a:spcAft>
            </a:pPr>
            <a:r>
              <a:rPr lang="zh-CN" altLang="en-US" sz="17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诗</a:t>
            </a:r>
            <a:r>
              <a:rPr lang="en-US" altLang="zh-CN" sz="17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139:1 </a:t>
            </a:r>
            <a:r>
              <a:rPr lang="zh-CN" altLang="en-US" sz="1700" b="1" dirty="0" smtClean="0">
                <a:solidFill>
                  <a:srgbClr val="002060"/>
                </a:solidFill>
                <a:ea typeface="Microsoft YaHei" panose="020B0503020204020204" pitchFamily="34" charset="-122"/>
              </a:rPr>
              <a:t>耶</a:t>
            </a:r>
            <a:r>
              <a:rPr lang="zh-CN" altLang="en-US" sz="17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和华啊，你已经鉴察我，认识我。 </a:t>
            </a:r>
            <a:r>
              <a:rPr lang="en-US" altLang="zh-CN" sz="17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139:2 </a:t>
            </a:r>
            <a:r>
              <a:rPr lang="zh-CN" altLang="en-US" sz="17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我坐下，我起来，你都晓得；你从远处知道我的意念。 </a:t>
            </a:r>
            <a:r>
              <a:rPr lang="en-US" altLang="zh-CN" sz="17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139:3 </a:t>
            </a:r>
            <a:r>
              <a:rPr lang="zh-CN" altLang="en-US" sz="17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我行路，我躺卧，你都细察；你也深知我一切所行的。 </a:t>
            </a:r>
            <a:r>
              <a:rPr lang="en-US" altLang="zh-CN" sz="17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139:4 </a:t>
            </a:r>
            <a:r>
              <a:rPr lang="zh-CN" altLang="en-US" sz="17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耶和华啊，我舌头上的话，你没有一句不知道的。 </a:t>
            </a:r>
            <a:r>
              <a:rPr lang="en-US" altLang="zh-CN" sz="17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139:5 </a:t>
            </a:r>
            <a:r>
              <a:rPr lang="zh-CN" altLang="en-US" sz="17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你在我前后环绕我，按手在我身上。 </a:t>
            </a:r>
            <a:r>
              <a:rPr lang="en-US" altLang="zh-CN" sz="17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139:6 </a:t>
            </a:r>
            <a:r>
              <a:rPr lang="zh-CN" altLang="en-US" sz="17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这样的知识奇妙，是我不能测的，至高，是我不能及的。 </a:t>
            </a:r>
            <a:r>
              <a:rPr lang="en-US" altLang="zh-CN" sz="17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139:7 </a:t>
            </a:r>
            <a:r>
              <a:rPr lang="zh-CN" altLang="en-US" sz="17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我往那里去躲避你的灵？我往那里逃、躲避你的面？ </a:t>
            </a:r>
            <a:r>
              <a:rPr lang="en-US" altLang="zh-CN" sz="17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139:8 </a:t>
            </a:r>
            <a:r>
              <a:rPr lang="zh-CN" altLang="en-US" sz="17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我若升到天上，你在那里；我若在阴间下榻，你也在那里。 </a:t>
            </a:r>
            <a:r>
              <a:rPr lang="en-US" altLang="zh-CN" sz="17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139:9 </a:t>
            </a:r>
            <a:r>
              <a:rPr lang="zh-CN" altLang="en-US" sz="17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我若展开清晨的翅膀，飞到海极居住， </a:t>
            </a:r>
            <a:r>
              <a:rPr lang="en-US" altLang="zh-CN" sz="17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139:10 </a:t>
            </a:r>
            <a:r>
              <a:rPr lang="zh-CN" altLang="en-US" sz="17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就是在那里，你的手必引导我；你的右手也必扶持我</a:t>
            </a:r>
            <a:r>
              <a:rPr lang="zh-CN" altLang="en-US" sz="1700" b="1" dirty="0" smtClean="0">
                <a:solidFill>
                  <a:srgbClr val="002060"/>
                </a:solidFill>
                <a:ea typeface="Microsoft YaHei" panose="020B0503020204020204" pitchFamily="34" charset="-122"/>
              </a:rPr>
              <a:t>。</a:t>
            </a:r>
            <a:endParaRPr lang="en-US" altLang="zh-CN" sz="1700" b="1" dirty="0">
              <a:solidFill>
                <a:srgbClr val="002060"/>
              </a:solidFill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980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8:1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那时，又有许多人聚集，并没有甚么吃的。耶稣叫门徒来，说：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8:2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我怜悯这众人；因为他们同我在这里已经叁天，也没有吃的了。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8:3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我若打发他们饿着回家，就必在路上困乏，因为其中有从远处来的。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8:4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门徒回答说：在这野地，从那里能得饼，叫这些人吃饱呢？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8:5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耶稣问他们说：你们有多少饼？他们说：七个。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8:6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他吩咐众人坐在地上，就拿着这七个饼祝谢了，擘开，递给门徒，叫他们摆开，门徒就摆在众人面前。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8:7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又有几条小鱼；耶稣祝了福，就吩咐也摆在众人面前。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8:8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众人都吃，并且吃饱了，收拾剩下的零碎，有七筐子。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8:9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人数约有四千。</a:t>
            </a:r>
          </a:p>
        </p:txBody>
      </p:sp>
      <p:sp>
        <p:nvSpPr>
          <p:cNvPr id="6" name="Rectangle 5"/>
          <p:cNvSpPr/>
          <p:nvPr/>
        </p:nvSpPr>
        <p:spPr>
          <a:xfrm>
            <a:off x="5410200" y="876300"/>
            <a:ext cx="3617719" cy="41549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zh-CN" altLang="en-US" sz="2300" b="1" dirty="0" smtClean="0">
                <a:solidFill>
                  <a:srgbClr val="C00000"/>
                </a:solidFill>
                <a:latin typeface="+mj-lt"/>
                <a:ea typeface="Microsoft YaHei" panose="020B0503020204020204" pitchFamily="34" charset="-122"/>
              </a:rPr>
              <a:t>你觉得神会这么关心你吗？</a:t>
            </a:r>
          </a:p>
          <a:p>
            <a:pPr>
              <a:spcAft>
                <a:spcPts val="1200"/>
              </a:spcAft>
            </a:pPr>
            <a:r>
              <a:rPr lang="zh-CN" altLang="en-US" sz="1700" b="1" dirty="0" smtClean="0">
                <a:solidFill>
                  <a:srgbClr val="002060"/>
                </a:solidFill>
                <a:ea typeface="Microsoft YaHei" panose="020B0503020204020204" pitchFamily="34" charset="-122"/>
              </a:rPr>
              <a:t>路</a:t>
            </a:r>
            <a:r>
              <a:rPr lang="en-US" altLang="zh-CN" sz="17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12:6 </a:t>
            </a:r>
            <a:r>
              <a:rPr lang="zh-CN" altLang="en-US" sz="17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五个麻雀不是卖二分银子么？但在神面前，一个也不忘记； </a:t>
            </a:r>
            <a:r>
              <a:rPr lang="en-US" altLang="zh-CN" sz="17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12:7 </a:t>
            </a:r>
            <a:r>
              <a:rPr lang="zh-CN" altLang="en-US" sz="17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就是你们的头髮，也都被数过了。不要惧怕，你们比许多麻雀还贵重</a:t>
            </a:r>
            <a:r>
              <a:rPr lang="zh-CN" altLang="en-US" sz="1700" b="1" dirty="0" smtClean="0">
                <a:solidFill>
                  <a:srgbClr val="002060"/>
                </a:solidFill>
                <a:ea typeface="Microsoft YaHei" panose="020B0503020204020204" pitchFamily="34" charset="-122"/>
              </a:rPr>
              <a:t>！</a:t>
            </a:r>
            <a:endParaRPr lang="en-US" altLang="zh-CN" sz="1700" b="1" dirty="0" smtClean="0">
              <a:solidFill>
                <a:srgbClr val="002060"/>
              </a:solidFill>
              <a:ea typeface="Microsoft YaHei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sz="17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林后</a:t>
            </a:r>
            <a:r>
              <a:rPr lang="en-US" altLang="zh-CN" sz="17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7:5 </a:t>
            </a:r>
            <a:r>
              <a:rPr lang="zh-CN" altLang="en-US" sz="17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我们从前就是到了马其顿的时候，身体也不得安宁，周围遭患难，外有争战，内有惧怕。 </a:t>
            </a:r>
            <a:r>
              <a:rPr lang="en-US" altLang="zh-CN" sz="17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7:6 </a:t>
            </a:r>
            <a:r>
              <a:rPr lang="zh-CN" altLang="en-US" sz="17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但那安慰丧气之人的神藉着提多来安慰了我们； </a:t>
            </a:r>
            <a:r>
              <a:rPr lang="en-US" altLang="zh-CN" sz="17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7:7 </a:t>
            </a:r>
            <a:r>
              <a:rPr lang="zh-CN" altLang="en-US" sz="17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不但藉着他来，也藉着他从你们所得的安慰，安慰了我们；因他把你们的想念、哀恸，和向我的热心，都告诉了我，叫我更加欢喜。  </a:t>
            </a:r>
            <a:endParaRPr lang="en-US" altLang="zh-CN" sz="1700" b="1" dirty="0">
              <a:solidFill>
                <a:srgbClr val="002060"/>
              </a:solidFill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26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8:1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那时，又有许多人聚集，并没有甚么吃的。耶稣叫门徒来，说：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8:2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我怜悯这众人；因为他们同我在这里已经叁天，也没有吃的了。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8:3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我若打发他们饿着回家，就必在路上困乏，因为其中有从远处来的。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8:4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门徒回答说：在这野地，从那里能得饼，叫这些人吃饱呢？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8:5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耶稣问他们说：你们有多少饼？他们说：七个。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8:6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他吩咐众人坐在地上，就拿着这七个饼祝谢了，擘开，递给门徒，叫他们摆开，门徒就摆在众人面前。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8:7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又有几条小鱼；耶稣祝了福，就吩咐也摆在众人面前。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8:8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众人都吃，并且吃饱了，收拾剩下的零碎，有七筐子。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8:9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人数约有四千。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7340" y="873124"/>
            <a:ext cx="3681619" cy="2441576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8371130" y="4269124"/>
            <a:ext cx="566158" cy="11929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03851" y="3460212"/>
            <a:ext cx="3336421" cy="201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Down Arrow 11"/>
          <p:cNvSpPr/>
          <p:nvPr/>
        </p:nvSpPr>
        <p:spPr>
          <a:xfrm flipV="1">
            <a:off x="6542330" y="3841842"/>
            <a:ext cx="609600" cy="1428214"/>
          </a:xfrm>
          <a:prstGeom prst="downArrow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24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8382000" y="3531219"/>
            <a:ext cx="566158" cy="11929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3851" y="3460212"/>
            <a:ext cx="3336421" cy="201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8:1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那时，又有许多人聚集，并没有甚么吃的。耶稣叫门徒来，说：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8:2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我怜悯这众人；因为他们同我在这里已经叁天，也没有吃的了。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8:3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我若打发他们饿着回家，就必在路上困乏，因为其中有从远处来的。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8:4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门徒回答说：在这野地，从那里能得饼，叫这些人吃饱呢？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8:5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耶稣问他们说：你们有多少饼？他们说：七个。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8:6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他吩咐众人坐在地上，就拿着这七个饼祝谢了，擘开，递给门徒，叫他们摆开，门徒就摆在众人面前。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8:7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又有几条小鱼；耶稣祝了福，就吩咐也摆在众人面前。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8:8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众人都吃，并且吃饱了，收拾剩下的零碎，有七筐子。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8:9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人数约有四千。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7340" y="873124"/>
            <a:ext cx="3681619" cy="2441576"/>
          </a:xfrm>
          <a:prstGeom prst="rect">
            <a:avLst/>
          </a:prstGeom>
        </p:spPr>
      </p:pic>
      <p:sp>
        <p:nvSpPr>
          <p:cNvPr id="15" name="Multiply 14"/>
          <p:cNvSpPr/>
          <p:nvPr/>
        </p:nvSpPr>
        <p:spPr>
          <a:xfrm>
            <a:off x="6477000" y="4060649"/>
            <a:ext cx="762000" cy="9906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flipV="1">
            <a:off x="6542330" y="3841842"/>
            <a:ext cx="609600" cy="1428214"/>
          </a:xfrm>
          <a:prstGeom prst="downArrow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4" name="Picture 10" descr="Image result for magnifying gla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899" y="320355"/>
            <a:ext cx="2691694" cy="210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03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8:10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随即同门徒上船，来到大玛努他境内。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8:11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法利赛人出来盘问耶稣，求他从天上显个神蹟给他们看，想要试探他。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8:12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耶稣心里深深的歎息，说：这世代为甚么求神蹟呢？我实在告诉你们，没有神蹟给这世代看。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8:13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他就离开他们，又上船往海那边去了。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8:14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门徒忘了带饼；在船上除了一个饼，没有别的食物。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8:15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耶稣嘱咐他们说：你们要谨慎，防备法利赛人的酵和希律的酵。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8:16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他们彼此议论说：这是因为我们没有饼罢。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382000" y="3531219"/>
            <a:ext cx="566158" cy="11929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3851" y="3460212"/>
            <a:ext cx="3336421" cy="201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7340" y="873124"/>
            <a:ext cx="3681619" cy="2441576"/>
          </a:xfrm>
          <a:prstGeom prst="rect">
            <a:avLst/>
          </a:prstGeom>
        </p:spPr>
      </p:pic>
      <p:sp>
        <p:nvSpPr>
          <p:cNvPr id="22" name="Multiply 21"/>
          <p:cNvSpPr/>
          <p:nvPr/>
        </p:nvSpPr>
        <p:spPr>
          <a:xfrm>
            <a:off x="6477000" y="4060649"/>
            <a:ext cx="762000" cy="9906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flipV="1">
            <a:off x="6542330" y="3841842"/>
            <a:ext cx="609600" cy="1428214"/>
          </a:xfrm>
          <a:prstGeom prst="downArrow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10" descr="Image result for magnifying gla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899" y="320355"/>
            <a:ext cx="2691694" cy="210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17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-0.00417 0.290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4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8:17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耶稣看出来，就说：你们为甚么因为没有饼就议论呢？你们还不省悟，还不明白么？你们的心还是愚顽么？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8:18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你们有眼睛，看不见么？有耳朵，听不见么？也不记得么？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8:19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我擘开那五个饼分给五千人，你们收拾的零碎装满了多少篮子呢？他们说：十二个。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8:20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又擘开那七个饼分给四千人，你们收拾的零碎装满了多少筐子呢？他们说：七个。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8:21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耶稣说：你们还是不明白么？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7340" y="873124"/>
            <a:ext cx="3681619" cy="244157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703851" y="3460212"/>
            <a:ext cx="3336421" cy="2016605"/>
            <a:chOff x="5703851" y="3460212"/>
            <a:chExt cx="3336421" cy="2016605"/>
          </a:xfrm>
        </p:grpSpPr>
        <p:sp>
          <p:nvSpPr>
            <p:cNvPr id="6" name="Rounded Rectangle 5"/>
            <p:cNvSpPr/>
            <p:nvPr/>
          </p:nvSpPr>
          <p:spPr>
            <a:xfrm>
              <a:off x="8382000" y="3531219"/>
              <a:ext cx="566158" cy="119298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03851" y="3460212"/>
              <a:ext cx="3336421" cy="2016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Multiply 8"/>
            <p:cNvSpPr/>
            <p:nvPr/>
          </p:nvSpPr>
          <p:spPr>
            <a:xfrm>
              <a:off x="6477000" y="4060649"/>
              <a:ext cx="762000" cy="990600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own Arrow 9"/>
            <p:cNvSpPr/>
            <p:nvPr/>
          </p:nvSpPr>
          <p:spPr>
            <a:xfrm flipV="1">
              <a:off x="6542330" y="3841842"/>
              <a:ext cx="609600" cy="1428214"/>
            </a:xfrm>
            <a:prstGeom prst="downArrow">
              <a:avLst/>
            </a:pr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1" name="Picture 10" descr="Image result for magnifying gla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483" y="2023215"/>
            <a:ext cx="2691694" cy="210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5171687" y="911816"/>
            <a:ext cx="1869175" cy="2007673"/>
            <a:chOff x="5171687" y="911816"/>
            <a:chExt cx="1869175" cy="2007673"/>
          </a:xfrm>
        </p:grpSpPr>
        <p:sp>
          <p:nvSpPr>
            <p:cNvPr id="13" name="Curved Left Arrow 12"/>
            <p:cNvSpPr/>
            <p:nvPr/>
          </p:nvSpPr>
          <p:spPr>
            <a:xfrm rot="1898069">
              <a:off x="6239877" y="1108550"/>
              <a:ext cx="800985" cy="1810939"/>
            </a:xfrm>
            <a:prstGeom prst="curved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71687" y="911816"/>
              <a:ext cx="1436931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神的帮助</a:t>
              </a:r>
              <a:endParaRPr lang="en-US" sz="2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401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3192CEE-5900-482E-BE20-28652FF1739B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5696</TotalTime>
  <Words>4503</Words>
  <Application>Microsoft Office PowerPoint</Application>
  <PresentationFormat>On-screen Show (16:10)</PresentationFormat>
  <Paragraphs>63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微软雅黑</vt:lpstr>
      <vt:lpstr>微软雅黑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436</cp:revision>
  <dcterms:created xsi:type="dcterms:W3CDTF">2011-09-04T18:01:24Z</dcterms:created>
  <dcterms:modified xsi:type="dcterms:W3CDTF">2018-09-02T13:55:47Z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