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1"/>
  </p:notesMasterIdLst>
  <p:sldIdLst>
    <p:sldId id="451" r:id="rId5"/>
    <p:sldId id="464" r:id="rId6"/>
    <p:sldId id="493" r:id="rId7"/>
    <p:sldId id="494" r:id="rId8"/>
    <p:sldId id="484" r:id="rId9"/>
    <p:sldId id="495" r:id="rId10"/>
    <p:sldId id="492" r:id="rId11"/>
    <p:sldId id="485" r:id="rId12"/>
    <p:sldId id="496" r:id="rId13"/>
    <p:sldId id="491" r:id="rId14"/>
    <p:sldId id="487" r:id="rId15"/>
    <p:sldId id="488" r:id="rId16"/>
    <p:sldId id="489" r:id="rId17"/>
    <p:sldId id="490" r:id="rId18"/>
    <p:sldId id="476" r:id="rId19"/>
    <p:sldId id="498" r:id="rId2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87995" autoAdjust="0"/>
  </p:normalViewPr>
  <p:slideViewPr>
    <p:cSldViewPr>
      <p:cViewPr>
        <p:scale>
          <a:sx n="90" d="100"/>
          <a:sy n="90" d="100"/>
        </p:scale>
        <p:origin x="341" y="71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0BC0-C258-4143-80A7-62AF4EC59403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7654-ACFE-458A-85AD-C598074A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0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244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8672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3752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062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818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8502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23505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8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382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3797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879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9745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921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5795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6774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73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7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8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4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2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0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0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6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8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6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8A81-1217-4603-BECF-21BE9C9D1DB8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10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121" y="1104900"/>
            <a:ext cx="8648521" cy="2123658"/>
          </a:xfrm>
          <a:prstGeom prst="rect">
            <a:avLst/>
          </a:prstGeom>
          <a:noFill/>
          <a:scene3d>
            <a:camera prst="orthographicFront"/>
            <a:lightRig rig="soft" dir="t"/>
          </a:scene3d>
          <a:sp3d>
            <a:bevelT/>
          </a:sp3d>
        </p:spPr>
        <p:txBody>
          <a:bodyPr wrap="none" rtlCol="0">
            <a:spAutoFit/>
            <a:sp3d extrusionH="57150" contourW="12700" prstMaterial="plastic">
              <a:bevelT prst="coolSlant"/>
              <a:extrusionClr>
                <a:srgbClr val="66FF99"/>
              </a:extrusionClr>
              <a:contourClr>
                <a:schemeClr val="bg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神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的儿子，福音的起头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</a:t>
            </a:r>
            <a:r>
              <a:rPr kumimoji="0" lang="en-US" altLang="zh-CN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22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耶稣从那里起身，往推罗、西顿的境内去，进了一家，不愿意人知道，却隐藏不住。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当下，有一个妇人，她的小女儿被污鬼附着，听见耶稣的事，就来俯伏在他脚前。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这妇人是希腊人，属叙利腓尼基族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。她求耶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稣赶出那鬼离开她的女儿。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耶稣对她说：让儿女们先吃饱，不好拿儿女的饼丢给狗吃。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妇人回答说：主阿，不错；但是狗在桌子底下也吃孩子们的碎渣儿。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耶稣对她说：因这句话，你回去罢；鬼已经离开你的女儿了。 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7:30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就回家去，见小孩子躺在床上，鬼已经出去了。 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38799" y="902854"/>
            <a:ext cx="3461623" cy="458354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706481" y="3689089"/>
            <a:ext cx="3361319" cy="177234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94533" y="4538979"/>
            <a:ext cx="2185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撒但的谎言：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你没有，你不行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3" name="Freeform 42"/>
          <p:cNvSpPr/>
          <p:nvPr/>
        </p:nvSpPr>
        <p:spPr>
          <a:xfrm rot="17911580" flipH="1">
            <a:off x="7755769" y="1525895"/>
            <a:ext cx="286660" cy="570580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Freeform 43"/>
          <p:cNvSpPr/>
          <p:nvPr/>
        </p:nvSpPr>
        <p:spPr>
          <a:xfrm rot="4189336">
            <a:off x="8191234" y="1260821"/>
            <a:ext cx="537597" cy="506730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Freeform 44"/>
          <p:cNvSpPr/>
          <p:nvPr/>
        </p:nvSpPr>
        <p:spPr>
          <a:xfrm rot="10564281">
            <a:off x="6079096" y="2193819"/>
            <a:ext cx="518232" cy="491754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0070C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Freeform 45"/>
          <p:cNvSpPr/>
          <p:nvPr/>
        </p:nvSpPr>
        <p:spPr>
          <a:xfrm rot="7776592">
            <a:off x="8246352" y="2085355"/>
            <a:ext cx="553567" cy="499046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487411" y="1622645"/>
            <a:ext cx="1972621" cy="2943671"/>
            <a:chOff x="6467829" y="2062363"/>
            <a:chExt cx="1972621" cy="2943671"/>
          </a:xfrm>
        </p:grpSpPr>
        <p:sp>
          <p:nvSpPr>
            <p:cNvPr id="48" name="Freeform 47"/>
            <p:cNvSpPr/>
            <p:nvPr/>
          </p:nvSpPr>
          <p:spPr>
            <a:xfrm>
              <a:off x="6467829" y="4395860"/>
              <a:ext cx="798897" cy="299509"/>
            </a:xfrm>
            <a:custGeom>
              <a:avLst/>
              <a:gdLst>
                <a:gd name="connsiteX0" fmla="*/ 798897 w 798897"/>
                <a:gd name="connsiteY0" fmla="*/ 20376 h 299509"/>
                <a:gd name="connsiteX1" fmla="*/ 529390 w 798897"/>
                <a:gd name="connsiteY1" fmla="*/ 20376 h 299509"/>
                <a:gd name="connsiteX2" fmla="*/ 346510 w 798897"/>
                <a:gd name="connsiteY2" fmla="*/ 232132 h 299509"/>
                <a:gd name="connsiteX3" fmla="*/ 0 w 798897"/>
                <a:gd name="connsiteY3" fmla="*/ 299509 h 29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97" h="299509">
                  <a:moveTo>
                    <a:pt x="798897" y="20376"/>
                  </a:moveTo>
                  <a:cubicBezTo>
                    <a:pt x="701842" y="2729"/>
                    <a:pt x="604788" y="-14917"/>
                    <a:pt x="529390" y="20376"/>
                  </a:cubicBezTo>
                  <a:cubicBezTo>
                    <a:pt x="453992" y="55669"/>
                    <a:pt x="434742" y="185610"/>
                    <a:pt x="346510" y="232132"/>
                  </a:cubicBezTo>
                  <a:cubicBezTo>
                    <a:pt x="258278" y="278654"/>
                    <a:pt x="129139" y="289081"/>
                    <a:pt x="0" y="299509"/>
                  </a:cubicBezTo>
                </a:path>
              </a:pathLst>
            </a:custGeom>
            <a:noFill/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6637419" y="2062363"/>
              <a:ext cx="954107" cy="2317133"/>
              <a:chOff x="6637419" y="2062363"/>
              <a:chExt cx="954107" cy="2317133"/>
            </a:xfrm>
          </p:grpSpPr>
          <p:sp>
            <p:nvSpPr>
              <p:cNvPr id="52" name="Freeform 51"/>
              <p:cNvSpPr/>
              <p:nvPr/>
            </p:nvSpPr>
            <p:spPr>
              <a:xfrm>
                <a:off x="6934200" y="2298606"/>
                <a:ext cx="504029" cy="2080890"/>
              </a:xfrm>
              <a:custGeom>
                <a:avLst/>
                <a:gdLst>
                  <a:gd name="connsiteX0" fmla="*/ 231006 w 277033"/>
                  <a:gd name="connsiteY0" fmla="*/ 1299411 h 1299411"/>
                  <a:gd name="connsiteX1" fmla="*/ 259882 w 277033"/>
                  <a:gd name="connsiteY1" fmla="*/ 375385 h 1299411"/>
                  <a:gd name="connsiteX2" fmla="*/ 0 w 277033"/>
                  <a:gd name="connsiteY2" fmla="*/ 0 h 1299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7033" h="1299411">
                    <a:moveTo>
                      <a:pt x="231006" y="1299411"/>
                    </a:moveTo>
                    <a:cubicBezTo>
                      <a:pt x="264694" y="945682"/>
                      <a:pt x="298383" y="591953"/>
                      <a:pt x="259882" y="375385"/>
                    </a:cubicBezTo>
                    <a:cubicBezTo>
                      <a:pt x="221381" y="158817"/>
                      <a:pt x="110690" y="79408"/>
                      <a:pt x="0" y="0"/>
                    </a:cubicBezTo>
                  </a:path>
                </a:pathLst>
              </a:custGeom>
              <a:ln w="254000" cap="rnd">
                <a:solidFill>
                  <a:schemeClr val="tx1">
                    <a:lumMod val="50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637419" y="2062363"/>
                <a:ext cx="954107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3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>
                      <a:glow rad="228600">
                        <a:srgbClr val="F79646">
                          <a:satMod val="175000"/>
                          <a:alpha val="40000"/>
                        </a:srgbClr>
                      </a:glow>
                    </a:effectLst>
                    <a:uLnTx/>
                    <a:uFillTx/>
                    <a:latin typeface="Microsoft YaHei" panose="020B0503020204020204" pitchFamily="34" charset="-122"/>
                    <a:ea typeface="Microsoft YaHei" panose="020B0503020204020204" pitchFamily="34" charset="-122"/>
                    <a:cs typeface="+mn-cs"/>
                  </a:rPr>
                  <a:t>肉体</a:t>
                </a:r>
                <a:endParaRPr kumimoji="0" 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glow rad="228600">
                      <a:srgbClr val="F79646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50" name="Freeform 49"/>
            <p:cNvSpPr/>
            <p:nvPr/>
          </p:nvSpPr>
          <p:spPr>
            <a:xfrm>
              <a:off x="7458673" y="4442235"/>
              <a:ext cx="981777" cy="279133"/>
            </a:xfrm>
            <a:custGeom>
              <a:avLst/>
              <a:gdLst>
                <a:gd name="connsiteX0" fmla="*/ 0 w 981777"/>
                <a:gd name="connsiteY0" fmla="*/ 0 h 279133"/>
                <a:gd name="connsiteX1" fmla="*/ 288758 w 981777"/>
                <a:gd name="connsiteY1" fmla="*/ 144379 h 279133"/>
                <a:gd name="connsiteX2" fmla="*/ 856649 w 981777"/>
                <a:gd name="connsiteY2" fmla="*/ 192506 h 279133"/>
                <a:gd name="connsiteX3" fmla="*/ 981777 w 981777"/>
                <a:gd name="connsiteY3" fmla="*/ 279133 h 27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1777" h="279133">
                  <a:moveTo>
                    <a:pt x="0" y="0"/>
                  </a:moveTo>
                  <a:cubicBezTo>
                    <a:pt x="72991" y="56147"/>
                    <a:pt x="145983" y="112295"/>
                    <a:pt x="288758" y="144379"/>
                  </a:cubicBezTo>
                  <a:cubicBezTo>
                    <a:pt x="431533" y="176463"/>
                    <a:pt x="741146" y="170047"/>
                    <a:pt x="856649" y="192506"/>
                  </a:cubicBezTo>
                  <a:cubicBezTo>
                    <a:pt x="972152" y="214965"/>
                    <a:pt x="976964" y="247049"/>
                    <a:pt x="981777" y="279133"/>
                  </a:cubicBezTo>
                </a:path>
              </a:pathLst>
            </a:custGeom>
            <a:noFill/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6871381" y="4476644"/>
              <a:ext cx="516028" cy="529390"/>
            </a:xfrm>
            <a:custGeom>
              <a:avLst/>
              <a:gdLst>
                <a:gd name="connsiteX0" fmla="*/ 500513 w 516028"/>
                <a:gd name="connsiteY0" fmla="*/ 0 h 529390"/>
                <a:gd name="connsiteX1" fmla="*/ 471638 w 516028"/>
                <a:gd name="connsiteY1" fmla="*/ 288758 h 529390"/>
                <a:gd name="connsiteX2" fmla="*/ 125128 w 516028"/>
                <a:gd name="connsiteY2" fmla="*/ 394636 h 529390"/>
                <a:gd name="connsiteX3" fmla="*/ 0 w 516028"/>
                <a:gd name="connsiteY3" fmla="*/ 529390 h 529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6028" h="529390">
                  <a:moveTo>
                    <a:pt x="500513" y="0"/>
                  </a:moveTo>
                  <a:cubicBezTo>
                    <a:pt x="517357" y="111492"/>
                    <a:pt x="534202" y="222985"/>
                    <a:pt x="471638" y="288758"/>
                  </a:cubicBezTo>
                  <a:cubicBezTo>
                    <a:pt x="409074" y="354531"/>
                    <a:pt x="203734" y="354531"/>
                    <a:pt x="125128" y="394636"/>
                  </a:cubicBezTo>
                  <a:cubicBezTo>
                    <a:pt x="46522" y="434741"/>
                    <a:pt x="23261" y="482065"/>
                    <a:pt x="0" y="52939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4" name="Freeform 53"/>
          <p:cNvSpPr/>
          <p:nvPr/>
        </p:nvSpPr>
        <p:spPr>
          <a:xfrm rot="10550135" flipH="1">
            <a:off x="7550214" y="1515510"/>
            <a:ext cx="671532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56302" y="4026798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 rot="19567995">
            <a:off x="7390083" y="1802983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（学业、成就）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7" name="Freeform 56"/>
          <p:cNvSpPr/>
          <p:nvPr/>
        </p:nvSpPr>
        <p:spPr>
          <a:xfrm rot="16200000" flipH="1" flipV="1">
            <a:off x="7858106" y="2656101"/>
            <a:ext cx="357740" cy="85173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7030A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52572" y="4187055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9" name="Freeform 58"/>
          <p:cNvSpPr/>
          <p:nvPr/>
        </p:nvSpPr>
        <p:spPr>
          <a:xfrm rot="17911580" flipH="1">
            <a:off x="6764589" y="2191454"/>
            <a:ext cx="345516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rgbClr val="0070C0"/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470259" y="3896025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 rot="1445963">
            <a:off x="5930882" y="2747231"/>
            <a:ext cx="1132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（钱财）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62" name="Picture 10" descr="Image result for crow no background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395" y="949362"/>
            <a:ext cx="1193122" cy="79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6" descr="Image result for crow no background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88202"/>
            <a:ext cx="960446" cy="93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Freeform 63"/>
          <p:cNvSpPr/>
          <p:nvPr/>
        </p:nvSpPr>
        <p:spPr>
          <a:xfrm rot="17052056">
            <a:off x="6583767" y="3153290"/>
            <a:ext cx="282830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chemeClr val="bg1">
                <a:lumMod val="65000"/>
                <a:lumOff val="35000"/>
              </a:schemeClr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5" name="Picture 10" descr="Image result for crow no background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835" y="1079441"/>
            <a:ext cx="721601" cy="47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 rot="21294553">
            <a:off x="7526322" y="2738288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（男女关系）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7" name="Freeform 66"/>
          <p:cNvSpPr/>
          <p:nvPr/>
        </p:nvSpPr>
        <p:spPr>
          <a:xfrm rot="17052056">
            <a:off x="7945704" y="3141697"/>
            <a:ext cx="282830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chemeClr val="bg1">
                <a:lumMod val="65000"/>
                <a:lumOff val="35000"/>
              </a:schemeClr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209620" y="2276048"/>
            <a:ext cx="35229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自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依靠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69" name="Picture 16" descr="Image result for crow no background"/>
          <p:cNvPicPr>
            <a:picLocks noChangeAspect="1" noChangeArrowheads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390" y="3122433"/>
            <a:ext cx="555099" cy="54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5650622" y="3391953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希望别人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也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不好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68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54" grpId="0" animBg="1"/>
      <p:bldP spid="55" grpId="0"/>
      <p:bldP spid="56" grpId="0"/>
      <p:bldP spid="57" grpId="0" animBg="1"/>
      <p:bldP spid="58" grpId="0"/>
      <p:bldP spid="59" grpId="0" animBg="1"/>
      <p:bldP spid="60" grpId="0"/>
      <p:bldP spid="61" grpId="0"/>
      <p:bldP spid="64" grpId="0" animBg="1"/>
      <p:bldP spid="66" grpId="0"/>
      <p:bldP spid="67" grpId="0" animBg="1"/>
      <p:bldP spid="68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耶稣从那里起身，往推罗、西顿的境内去，进了一家，不愿意人知道，却隐藏不住。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当下，有一个妇人，她的小女儿被污鬼附着，听见耶稣的事，就来俯伏在他脚前。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这妇人是希腊人，属叙利腓尼基族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。她求耶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稣赶出那鬼离开她的女儿。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耶稣对她说：让儿女们先吃饱，不好拿儿女的饼丢给狗吃。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妇人回答说：主阿，不错；但是狗在桌子底下也吃孩子们的碎渣儿。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耶稣对她说：因这句话，你回去罢；鬼已经离开你的女儿了。 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7:30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就回家去，见小孩子躺在床上，鬼已经出去了。 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10200" y="876300"/>
            <a:ext cx="3617719" cy="39395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2400" b="1" dirty="0">
                <a:solidFill>
                  <a:srgbClr val="C00000"/>
                </a:solidFill>
                <a:latin typeface="+mj-lt"/>
                <a:ea typeface="Microsoft YaHei" panose="020B0503020204020204" pitchFamily="34" charset="-122"/>
              </a:rPr>
              <a:t>主耶稣的谦</a:t>
            </a:r>
            <a:r>
              <a:rPr lang="zh-CN" altLang="en-US" sz="2400" b="1" dirty="0" smtClean="0">
                <a:solidFill>
                  <a:srgbClr val="C00000"/>
                </a:solidFill>
                <a:latin typeface="+mj-lt"/>
                <a:ea typeface="Microsoft YaHei" panose="020B0503020204020204" pitchFamily="34" charset="-122"/>
              </a:rPr>
              <a:t>卑</a:t>
            </a:r>
            <a:endParaRPr lang="en-US" altLang="zh-CN" sz="2400" b="1" dirty="0" smtClean="0">
              <a:solidFill>
                <a:srgbClr val="C00000"/>
              </a:solidFill>
              <a:latin typeface="+mj-lt"/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约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13:3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耶稣知道父已将万有交在他手里，且知道自己是从神出来的，又要归到神那里去，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13:4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就离席站起来，脱了衣服，拿一条手巾束腰，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13:5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随后把水倒在盆里，就洗门徒的脚，并用自己所束的手巾擦乾。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13:6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挨到西门彼得，彼得对他说：主阿，你洗我的脚么？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13:7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耶稣回答说：我所做的，你如今不知道，后来必明白。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13:8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彼得说：你永不可洗我的脚！耶稣说：我若不洗你，你就与我无分了。 </a:t>
            </a:r>
          </a:p>
        </p:txBody>
      </p:sp>
    </p:spTree>
    <p:extLst>
      <p:ext uri="{BB962C8B-B14F-4D97-AF65-F5344CB8AC3E}">
        <p14:creationId xmlns:p14="http://schemas.microsoft.com/office/powerpoint/2010/main" val="188811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耶稣从那里起身，往推罗、西顿的境内去，进了一家，不愿意人知道，却隐藏不住。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当下，有一个妇人，她的小女儿被污鬼附着，听见耶稣的事，就来俯伏在他脚前。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这妇人是希腊人，属叙利腓尼基族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。她求耶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稣赶出那鬼离开她的女儿。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耶稣对她说：让儿女们先吃饱，不好拿儿女的饼丢给狗吃。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妇人回答说：主阿，不错；但是狗在桌子底下也吃孩子们的碎渣儿。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耶稣对她说：因这句话，你回去罢；鬼已经离开你的女儿了。 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7:30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就回家去，见小孩子躺在床上，鬼已经出去了。 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10200" y="876300"/>
            <a:ext cx="3617719" cy="42165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24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主耶稣的谦</a:t>
            </a:r>
            <a:r>
              <a:rPr lang="zh-CN" altLang="en-US" sz="24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卑</a:t>
            </a:r>
            <a:endParaRPr lang="zh-CN" altLang="en-US" sz="2400" b="1" dirty="0" smtClean="0">
              <a:solidFill>
                <a:srgbClr val="C00000"/>
              </a:solidFill>
              <a:latin typeface="+mj-lt"/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约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13:12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耶稣洗完了他们的脚，就穿上衣服，又坐下，对他们说：我向你们所做的，你们明白么？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13:13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你们称呼我夫子，称呼我主，你们说的不错，我本来是。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13:14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我是你们的主，你们的夫子，尚且洗你们的脚，你们也当彼此洗脚。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13:15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我给你们做了榜样，叫你们照着我向你们所做的去做。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13:16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我实实在在的告诉你们，仆人不能大于主人，差人也不能大于差他的人。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13:17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你们既知道这事，若是去行就有福了</a:t>
            </a: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。</a:t>
            </a:r>
            <a:endParaRPr lang="zh-CN" altLang="en-US" b="1" dirty="0">
              <a:solidFill>
                <a:srgbClr val="002060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20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耶稣从那里起身，往推罗、西顿的境内去，进了一家，不愿意人知道，却隐藏不住。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当下，有一个妇人，她的小女儿被污鬼附着，听见耶稣的事，就来俯伏在他脚前。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这妇人是希腊人，属叙利腓尼基族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。她求耶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稣赶出那鬼离开她的女儿。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耶稣对她说：让儿女们先吃饱，不好拿儿女的饼丢给狗吃。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妇人回答说：主阿，不错；但是狗在桌子底下也吃孩子们的碎渣儿。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耶稣对她说：因这句话，你回去罢；鬼已经离开你的女儿了。 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7:30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就回家去，见小孩子躺在床上，鬼已经出去了。 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10200" y="876300"/>
            <a:ext cx="3617719" cy="44935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24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恩典如何使人谦卑？</a:t>
            </a:r>
            <a:endParaRPr lang="zh-CN" altLang="en-US" sz="2400" b="1" dirty="0" smtClean="0">
              <a:solidFill>
                <a:srgbClr val="C00000"/>
              </a:solidFill>
              <a:latin typeface="+mj-lt"/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林前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1:26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弟兄们哪，可见你们蒙召的，按着肉体有智慧的不多，有能力的不多，有尊贵的也不多。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1:27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神却拣选了世上愚拙的，叫有智慧的羞愧；又拣选了世上软弱的，叫那强壮的羞愧。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1:28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神也拣选了世上卑贱的，被人厌恶的，以及那无有的，为要废掉那有的。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1:29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使一切有血气的，在神面前一个也不能自夸。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1:30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但你们得在基督耶稣里，是本乎神，神又使他成为我们的智慧、公义、圣洁、救赎。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1:31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如经上所记：夸口的，当指着主夸口。 </a:t>
            </a:r>
            <a:endParaRPr lang="en-US" altLang="zh-CN" b="1" dirty="0">
              <a:solidFill>
                <a:srgbClr val="002060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622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耶稣从那里起身，往推罗、西顿的境内去，进了一家，不愿意人知道，却隐藏不住。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当下，有一个妇人，她的小女儿被污鬼附着，听见耶稣的事，就来俯伏在他脚前。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这妇人是希腊人，属叙利腓尼基族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。她求耶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稣赶出那鬼离开她的女儿。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耶稣对她说：让儿女们先吃饱，不好拿儿女的饼丢给狗吃。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妇人回答说：主阿，不错；但是狗在桌子底下也吃孩子们的碎渣儿。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耶稣对她说：因这句话，你回去罢；鬼已经离开你的女儿了。 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7:30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就回家去，见小孩子躺在床上，鬼已经出去了。 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10200" y="876300"/>
            <a:ext cx="3617719" cy="41242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24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恩典如何使人谦</a:t>
            </a:r>
            <a:r>
              <a:rPr lang="zh-CN" altLang="en-US" sz="24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卑？</a:t>
            </a:r>
            <a:endParaRPr lang="en-US" altLang="zh-CN" sz="2400" b="1" dirty="0">
              <a:solidFill>
                <a:srgbClr val="C00000"/>
              </a:solidFill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林前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4:7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使你与人不同的是谁呢？你有甚么不是领受的呢；若是领受的，为何自夸，彷彿不是领受的呢？ </a:t>
            </a:r>
            <a:endParaRPr lang="en-US" altLang="zh-CN" b="1" dirty="0" smtClean="0">
              <a:solidFill>
                <a:srgbClr val="002060"/>
              </a:solidFill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彼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前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5:5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你们年幼的，也要顺服年长的。就是你们众人也都要以谦卑束腰，彼此顺服；因为神阻挡骄傲的人，赐恩给谦卑的人。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5:6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所以，你们要自卑，服在神大能的手下，到了时候他必叫你们升高（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Therefore humble yourselves under the mighty hand of God, that He may exalt you in due time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）。 </a:t>
            </a:r>
            <a:r>
              <a:rPr lang="zh-CN" altLang="en-US" sz="20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 </a:t>
            </a:r>
            <a:endParaRPr lang="en-US" altLang="zh-CN" sz="2000" b="1" dirty="0">
              <a:solidFill>
                <a:srgbClr val="002060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49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7:31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耶稣又离了推罗的境界，经过西顿，就从低加波利境内来到加利利海。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7:32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有人带着一个耳聋舌结的人来见耶稣，求他按手在他身上。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7:33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耶稣领他离开众人，到一边去，就用指头探他的耳朵，吐唾沫抹他的舌头，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望天歎息，对他说：以法大！就是说：开了罢！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他的耳朵就开了，舌结也解了，说话也清楚了。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耶稣嘱咐他们不要告诉人；但他越发嘱咐，他们越发传扬开了。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众人分外希奇，说：他所做的事都好，他连聋子也叫他们听见，哑巴也叫他们说话。 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2050" name="Picture 2" descr="Image result for christ in 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876300"/>
            <a:ext cx="2983117" cy="173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217869" y="2638965"/>
            <a:ext cx="3849931" cy="3046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16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腓</a:t>
            </a:r>
            <a:r>
              <a:rPr lang="en-US" altLang="zh-CN" sz="16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2:5 </a:t>
            </a:r>
            <a:r>
              <a:rPr lang="zh-CN" altLang="en-US" sz="16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你们当以基督耶稣的心为</a:t>
            </a:r>
            <a:r>
              <a:rPr lang="zh-CN" altLang="en-US" sz="1600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心</a:t>
            </a:r>
            <a:r>
              <a:rPr lang="zh-CN" altLang="en-US" sz="1600" b="1" dirty="0" smtClean="0">
                <a:solidFill>
                  <a:srgbClr val="002060"/>
                </a:solidFill>
                <a:latin typeface="+mj-lt"/>
                <a:ea typeface="Microsoft YaHei" panose="020B0503020204020204" pitchFamily="34" charset="-122"/>
              </a:rPr>
              <a:t>（</a:t>
            </a:r>
            <a:r>
              <a:rPr lang="en-US" altLang="zh-CN" sz="1600" b="1" dirty="0">
                <a:solidFill>
                  <a:srgbClr val="002060"/>
                </a:solidFill>
                <a:latin typeface="+mj-lt"/>
                <a:ea typeface="Microsoft YaHei" panose="020B0503020204020204" pitchFamily="34" charset="-122"/>
              </a:rPr>
              <a:t>Let this mind be in you which was also in Christ Jesus</a:t>
            </a:r>
            <a:r>
              <a:rPr lang="zh-CN" altLang="en-US" sz="1600" b="1" dirty="0" smtClean="0">
                <a:solidFill>
                  <a:srgbClr val="002060"/>
                </a:solidFill>
                <a:latin typeface="+mj-lt"/>
                <a:ea typeface="Microsoft YaHei" panose="020B0503020204020204" pitchFamily="34" charset="-122"/>
              </a:rPr>
              <a:t>）</a:t>
            </a:r>
            <a:r>
              <a:rPr lang="zh-CN" altLang="en-US" sz="1600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： </a:t>
            </a:r>
            <a:r>
              <a:rPr lang="en-US" altLang="zh-CN" sz="16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2:6 </a:t>
            </a:r>
            <a:r>
              <a:rPr lang="zh-CN" altLang="en-US" sz="16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他本有神的形象，不以自己与神同等为强夺的； </a:t>
            </a:r>
            <a:r>
              <a:rPr lang="en-US" altLang="zh-CN" sz="16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2:7 </a:t>
            </a:r>
            <a:r>
              <a:rPr lang="zh-CN" altLang="en-US" sz="16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反倒虚</a:t>
            </a:r>
            <a:r>
              <a:rPr lang="zh-CN" altLang="en-US" sz="1600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己</a:t>
            </a:r>
            <a:r>
              <a:rPr lang="zh-CN" altLang="en-US" sz="1600" b="1" dirty="0" smtClean="0">
                <a:solidFill>
                  <a:srgbClr val="002060"/>
                </a:solidFill>
                <a:latin typeface="+mj-lt"/>
                <a:ea typeface="Microsoft YaHei" panose="020B0503020204020204" pitchFamily="34" charset="-122"/>
              </a:rPr>
              <a:t>（</a:t>
            </a:r>
            <a:r>
              <a:rPr lang="en-US" altLang="zh-CN" sz="1600" b="1" dirty="0">
                <a:solidFill>
                  <a:srgbClr val="002060"/>
                </a:solidFill>
                <a:latin typeface="+mj-lt"/>
                <a:ea typeface="Microsoft YaHei" panose="020B0503020204020204" pitchFamily="34" charset="-122"/>
              </a:rPr>
              <a:t>set aside the privileges of deity</a:t>
            </a:r>
            <a:r>
              <a:rPr lang="zh-CN" altLang="en-US" sz="1600" b="1" dirty="0" smtClean="0">
                <a:solidFill>
                  <a:srgbClr val="002060"/>
                </a:solidFill>
                <a:latin typeface="+mj-lt"/>
                <a:ea typeface="Microsoft YaHei" panose="020B0503020204020204" pitchFamily="34" charset="-122"/>
              </a:rPr>
              <a:t>）</a:t>
            </a:r>
            <a:r>
              <a:rPr lang="zh-CN" altLang="en-US" sz="1600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，</a:t>
            </a:r>
            <a:r>
              <a:rPr lang="zh-CN" altLang="en-US" sz="16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取了奴仆的形象，成为人的样式； </a:t>
            </a:r>
            <a:r>
              <a:rPr lang="en-US" altLang="zh-CN" sz="16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2:8 </a:t>
            </a:r>
            <a:r>
              <a:rPr lang="zh-CN" altLang="en-US" sz="16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既有人的样子，就自己卑微，存心顺服，以至于死，且死在十字架上。 </a:t>
            </a:r>
            <a:r>
              <a:rPr lang="en-US" altLang="zh-CN" sz="16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2:9 </a:t>
            </a:r>
            <a:r>
              <a:rPr lang="zh-CN" altLang="en-US" sz="16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所以，神将他升为至高，又赐给他那超乎万名之上的名， </a:t>
            </a:r>
            <a:r>
              <a:rPr lang="en-US" altLang="zh-CN" sz="16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2:10 </a:t>
            </a:r>
            <a:r>
              <a:rPr lang="zh-CN" altLang="en-US" sz="16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叫一切在天上的、地上的，和地底下的，因耶稣的名无不屈膝， </a:t>
            </a:r>
            <a:r>
              <a:rPr lang="en-US" altLang="zh-CN" sz="16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2:11 </a:t>
            </a:r>
            <a:r>
              <a:rPr lang="zh-CN" altLang="en-US" sz="1600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无不口称耶稣基督为主，使荣耀归与父神。 </a:t>
            </a:r>
            <a:endParaRPr lang="en-US" altLang="zh-CN" sz="1600" b="1" dirty="0">
              <a:solidFill>
                <a:srgbClr val="002060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017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7:31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耶稣又离了推罗的境界，经过西顿，就从低加波利境内来到加利利海。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7:32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有人带着一个耳聋舌结的人来见耶稣，求他按手在他身上。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7:33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耶稣领他离开众人，到一边去，就用指头探他的耳朵，吐唾沫抹他的舌头，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望天歎息，对他说：以法大！就是说：开了罢！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他的耳朵就开了，舌结也解了，说话也清楚了。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耶稣嘱咐他们不要告诉人；但他越发嘱咐，他们越发传扬开了。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众人分外希奇，说：他所做的事都好，他连聋子也叫他们听见，哑巴也叫他们说话。 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2050" name="Picture 2" descr="Image result for christ in 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876300"/>
            <a:ext cx="2983117" cy="173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375031" y="2781300"/>
            <a:ext cx="3617719" cy="2723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2300" b="1" dirty="0" smtClean="0">
                <a:solidFill>
                  <a:srgbClr val="C00000"/>
                </a:solidFill>
                <a:latin typeface="+mj-lt"/>
                <a:ea typeface="Microsoft YaHei" panose="020B0503020204020204" pitchFamily="34" charset="-122"/>
              </a:rPr>
              <a:t>什么</a:t>
            </a:r>
            <a:r>
              <a:rPr lang="zh-CN" altLang="en-US" sz="2300" b="1" dirty="0" smtClean="0">
                <a:solidFill>
                  <a:srgbClr val="C00000"/>
                </a:solidFill>
                <a:latin typeface="+mj-lt"/>
                <a:ea typeface="Microsoft YaHei" panose="020B0503020204020204" pitchFamily="34" charset="-122"/>
              </a:rPr>
              <a:t>是主耶稣定义的</a:t>
            </a:r>
            <a:r>
              <a:rPr lang="zh-CN" altLang="en-US" sz="2300" b="1" dirty="0" smtClean="0">
                <a:solidFill>
                  <a:srgbClr val="C00000"/>
                </a:solidFill>
                <a:latin typeface="+mj-lt"/>
                <a:ea typeface="Microsoft YaHei" panose="020B0503020204020204" pitchFamily="34" charset="-122"/>
              </a:rPr>
              <a:t>谦卑？</a:t>
            </a:r>
            <a:endParaRPr lang="en-US" altLang="zh-CN" sz="2300" b="1" dirty="0" smtClean="0">
              <a:solidFill>
                <a:srgbClr val="C00000"/>
              </a:solidFill>
              <a:latin typeface="+mj-lt"/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接受神对肉体生命的判定（否定）</a:t>
            </a:r>
            <a:endParaRPr lang="en-US" altLang="zh-CN" b="1" dirty="0" smtClean="0">
              <a:solidFill>
                <a:srgbClr val="002060"/>
              </a:solidFill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愿意放弃在肉体里的自我提高或肯定或高抬</a:t>
            </a:r>
            <a:endParaRPr lang="en-US" altLang="zh-CN" b="1" dirty="0" smtClean="0">
              <a:solidFill>
                <a:srgbClr val="002060"/>
              </a:solidFill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接</a:t>
            </a: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受神在基督里对我们的肯定</a:t>
            </a:r>
            <a:endParaRPr lang="en-US" altLang="zh-CN" b="1" dirty="0" smtClean="0">
              <a:solidFill>
                <a:srgbClr val="002060"/>
              </a:solidFill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用里面的基督活出荣耀、大能并谦卑的生命</a:t>
            </a:r>
            <a:endParaRPr lang="en-US" altLang="zh-CN" b="1" dirty="0" smtClean="0">
              <a:solidFill>
                <a:srgbClr val="002060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851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耶稣从那里起身，往推罗、西顿的境内去，进了一家，不愿意人知道，却隐藏不住。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当下，有一个妇人，她的小女儿被污鬼附着，听见耶稣的事，就来俯伏在他脚前。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这妇人是希腊人，属叙利腓尼基族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。她求耶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稣赶出那鬼离开她的女儿。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耶稣对她说：让儿女们先吃饱，不好拿儿女的饼丢给狗吃。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妇人回答说：主阿，不错；但是狗在桌子底下也吃孩子们的碎渣儿。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耶稣对她说：因这句话，你回去罢；鬼已经离开你的女儿了。 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7:30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就回家去，见小孩子躺在床上，鬼已经出去了。 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10200" y="876300"/>
            <a:ext cx="3617719" cy="42473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2300" b="1" dirty="0" smtClean="0">
                <a:solidFill>
                  <a:srgbClr val="C00000"/>
                </a:solidFill>
                <a:latin typeface="+mj-lt"/>
                <a:ea typeface="Microsoft YaHei" panose="020B0503020204020204" pitchFamily="34" charset="-122"/>
              </a:rPr>
              <a:t>需要注意的</a:t>
            </a:r>
            <a:r>
              <a:rPr lang="zh-CN" altLang="en-US" sz="2300" b="1" dirty="0">
                <a:solidFill>
                  <a:srgbClr val="C00000"/>
                </a:solidFill>
                <a:latin typeface="+mj-lt"/>
                <a:ea typeface="Microsoft YaHei" panose="020B0503020204020204" pitchFamily="34" charset="-122"/>
              </a:rPr>
              <a:t>其它</a:t>
            </a:r>
            <a:r>
              <a:rPr lang="zh-CN" altLang="en-US" sz="2300" b="1" dirty="0" smtClean="0">
                <a:solidFill>
                  <a:srgbClr val="C00000"/>
                </a:solidFill>
                <a:latin typeface="+mj-lt"/>
                <a:ea typeface="Microsoft YaHei" panose="020B0503020204020204" pitchFamily="34" charset="-122"/>
              </a:rPr>
              <a:t>经文</a:t>
            </a: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太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15:23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耶稣却一言不答。门徒进前来，求他说：这妇人在我们后头喊叫，请打发他走罢。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15:24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耶稣说：我奉差遣不过是到以色列家迷失的羊那里去。 </a:t>
            </a:r>
            <a:endParaRPr lang="en-US" altLang="zh-CN" b="1" dirty="0">
              <a:solidFill>
                <a:srgbClr val="002060"/>
              </a:solidFill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路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8:26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他们到了格拉</a:t>
            </a: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森人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的地方，就是加利利的对面。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8:27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耶稣上了岸，就有城里一个被鬼附着的人迎面而来。这个人许久不穿衣服，不住房子，只住在坟茔里。 </a:t>
            </a: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 </a:t>
            </a:r>
            <a:endParaRPr lang="en-US" altLang="zh-CN" b="1" dirty="0">
              <a:solidFill>
                <a:srgbClr val="002060"/>
              </a:solidFill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约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4:3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他就离了犹太，又往加利利去。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4:4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必须经过撒玛利</a:t>
            </a: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亚。。。</a:t>
            </a:r>
            <a:endParaRPr lang="en-US" altLang="zh-CN" b="1" dirty="0">
              <a:solidFill>
                <a:srgbClr val="002060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573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耶稣从那里起身，往推罗、西顿的境内去，进了一家，不愿意人知道，却隐藏不住。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当下，有一个妇人，她的小女儿被污鬼附着，听见耶稣的事，就来俯伏在他脚前。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这妇人是希腊人，属叙利腓尼基族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。她求耶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稣赶出那鬼离开她的女儿。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耶稣对她说：让儿女们先吃饱，不好拿儿女的饼丢给狗吃。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妇人回答说：主阿，不错；但是狗在桌子底下也吃孩子们的碎渣儿。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耶稣对她说：因这句话，你回去罢；鬼已经离开你的女儿了。 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7:30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就回家去，见小孩子躺在床上，鬼已经出去了。 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10200" y="876300"/>
            <a:ext cx="3617719" cy="40626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2300" b="1" dirty="0" smtClean="0">
                <a:solidFill>
                  <a:srgbClr val="C00000"/>
                </a:solidFill>
                <a:latin typeface="+mj-lt"/>
                <a:ea typeface="Microsoft YaHei" panose="020B0503020204020204" pitchFamily="34" charset="-122"/>
              </a:rPr>
              <a:t>是什么使一个</a:t>
            </a:r>
            <a:r>
              <a:rPr lang="en-US" altLang="zh-CN" sz="23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“</a:t>
            </a:r>
            <a:r>
              <a:rPr lang="zh-CN" altLang="en-US" sz="23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不合格</a:t>
            </a:r>
            <a:r>
              <a:rPr lang="en-US" altLang="zh-CN" sz="23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”</a:t>
            </a:r>
            <a:r>
              <a:rPr lang="zh-CN" altLang="en-US" sz="2300" b="1" dirty="0" smtClean="0">
                <a:solidFill>
                  <a:srgbClr val="C00000"/>
                </a:solidFill>
                <a:latin typeface="+mj-lt"/>
                <a:ea typeface="Microsoft YaHei" panose="020B0503020204020204" pitchFamily="34" charset="-122"/>
              </a:rPr>
              <a:t>的妇人在神面前</a:t>
            </a:r>
            <a:r>
              <a:rPr lang="en-US" altLang="zh-CN" sz="23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“</a:t>
            </a:r>
            <a:r>
              <a:rPr lang="zh-CN" altLang="en-US" sz="23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合</a:t>
            </a:r>
            <a:r>
              <a:rPr lang="zh-CN" altLang="en-US" sz="23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格</a:t>
            </a:r>
            <a:r>
              <a:rPr lang="en-US" altLang="zh-CN" sz="23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” </a:t>
            </a:r>
            <a:r>
              <a:rPr lang="zh-CN" altLang="en-US" sz="23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了</a:t>
            </a:r>
            <a:r>
              <a:rPr lang="zh-CN" altLang="en-US" sz="2300" b="1" dirty="0" smtClean="0">
                <a:solidFill>
                  <a:srgbClr val="C00000"/>
                </a:solidFill>
                <a:latin typeface="+mj-lt"/>
                <a:ea typeface="Microsoft YaHei" panose="020B0503020204020204" pitchFamily="34" charset="-122"/>
              </a:rPr>
              <a:t>？</a:t>
            </a: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箴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3:34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他讥诮那好讥诮的人，赐恩给谦卑的人。</a:t>
            </a:r>
            <a:endParaRPr lang="en-US" altLang="zh-CN" b="1" dirty="0">
              <a:solidFill>
                <a:srgbClr val="002060"/>
              </a:solidFill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箴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15:33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敬畏耶和华是智慧的训诲；尊荣以前，必有谦卑。 </a:t>
            </a:r>
            <a:endParaRPr lang="en-US" altLang="zh-CN" b="1" dirty="0">
              <a:solidFill>
                <a:srgbClr val="002060"/>
              </a:solidFill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赛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57:15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因为那至高至上、永远长存（原文是住在永远）、名为圣者的如此说：我住在至高至圣的所在，也与心灵痛悔谦卑的人同居；要使谦卑人的灵甦醒，也使痛悔人的心甦醒。 </a:t>
            </a:r>
            <a:endParaRPr lang="en-US" altLang="zh-CN" b="1" dirty="0">
              <a:solidFill>
                <a:srgbClr val="002060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074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耶稣从那里起身，往推罗、西顿的境内去，进了一家，不愿意人知道，却隐藏不住。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当下，有一个妇人，她的小女儿被污鬼附着，听见耶稣的事，就来俯伏在他脚前。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这妇人是希腊人，属叙利腓尼基族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。她求耶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稣赶出那鬼离开她的女儿。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耶稣对她说：让儿女们先吃饱，不好拿儿女的饼丢给狗吃。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妇人回答说：主阿，不错；但是狗在桌子底下也吃孩子们的碎渣儿。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耶稣对她说：因这句话，你回去罢；鬼已经离开你的女儿了。 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7:30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就回家去，见小孩子躺在床上，鬼已经出去了。 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10200" y="876300"/>
            <a:ext cx="3617719" cy="42473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23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恩</a:t>
            </a:r>
            <a:r>
              <a:rPr lang="zh-CN" altLang="en-US" sz="23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典时</a:t>
            </a:r>
            <a:r>
              <a:rPr lang="zh-CN" altLang="en-US" sz="23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代的不同</a:t>
            </a:r>
            <a:endParaRPr lang="zh-CN" altLang="en-US" sz="2300" b="1" dirty="0" smtClean="0">
              <a:solidFill>
                <a:srgbClr val="C00000"/>
              </a:solidFill>
              <a:latin typeface="+mj-lt"/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徒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10:14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彼得却说：主阿，这是不可的！凡俗物和不洁净的物，我从来没有吃过。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10:15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第二次有声音向他说：神所洁净的，你不可当作俗物。 </a:t>
            </a: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罗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14:14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我凭着主耶稣确知深信，凡物本来没有不洁净的；惟独人以为不洁净的，在他就不洁净了。</a:t>
            </a: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西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1:20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既然藉着他在十字架上所流的血成就了和平，便藉着他叫万有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---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无论是地上的、天上的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---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都与自己和好了。 </a:t>
            </a:r>
            <a:endParaRPr lang="en-US" altLang="zh-CN" b="1" dirty="0">
              <a:solidFill>
                <a:srgbClr val="002060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41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耶稣从那里起身，往推罗、西顿的境内去，进了一家，不愿意人知道，却隐藏不住。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当下，有一个妇人，她的小女儿被污鬼附着，听见耶稣的事，就来俯伏在他脚前。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这妇人是希腊人，属叙利腓尼基族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。她求耶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稣赶出那鬼离开她的女儿。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耶稣对她说：让儿女们先吃饱，不好拿儿女的饼丢给狗吃。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妇人回答说：主阿，不错；但是狗在桌子底下也吃孩子们的碎渣儿。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耶稣对她说：因这句话，你回去罢；鬼已经离开你的女儿了。 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7:30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就回家去，见小孩子躺在床上，鬼已经出去了。 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10200" y="876300"/>
            <a:ext cx="3617719" cy="40934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23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恩</a:t>
            </a:r>
            <a:r>
              <a:rPr lang="zh-CN" altLang="en-US" sz="23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典时</a:t>
            </a:r>
            <a:r>
              <a:rPr lang="zh-CN" altLang="en-US" sz="23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代的不同</a:t>
            </a:r>
            <a:endParaRPr lang="zh-CN" altLang="en-US" sz="2300" b="1" dirty="0" smtClean="0">
              <a:solidFill>
                <a:srgbClr val="C00000"/>
              </a:solidFill>
              <a:latin typeface="+mj-lt"/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太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10:5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耶稣差这十二个人去，吩咐他们说：外邦人的路，你们不要走；撒玛利亚人的城，你们不要进；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10:6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宁可往以色列家迷失的羊那里去。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10:7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随走随传，说天国近了！ </a:t>
            </a: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 </a:t>
            </a:r>
            <a:endParaRPr lang="en-US" altLang="zh-CN" b="1" dirty="0" smtClean="0">
              <a:solidFill>
                <a:srgbClr val="002060"/>
              </a:solidFill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徒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1:7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耶稣对他们说：父凭着自己的权柄所定的时候、日期，不是你们可以知道的。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1:8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但圣灵降临在你们身上，你们就必得着能力，并要在耶路撒冷、犹太全地，和撒玛利亚，直到地极，作我的见證。 </a:t>
            </a:r>
            <a:endParaRPr lang="en-US" altLang="zh-CN" b="1" dirty="0">
              <a:solidFill>
                <a:srgbClr val="002060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480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耶稣从那里起身，往推罗、西顿的境内去，进了一家，不愿意人知道，却隐藏不住。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当下，有一个妇人，她的小女儿被污鬼附着，听见耶稣的事，就来俯伏在他脚前。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这妇人是希腊人，属叙利腓尼基族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。她求耶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稣赶出那鬼离开她的女儿。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耶稣对她说：让儿女们先吃饱，不好拿儿女的饼丢给狗吃。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妇人回答说：主阿，不错；但是狗在桌子底下也吃孩子们的碎渣儿。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耶稣对她说：因这句话，你回去罢；鬼已经离开你的女儿了。 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7:30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就回家去，见小孩子躺在床上，鬼已经出去了。 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10200" y="876300"/>
            <a:ext cx="3617719" cy="45089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23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恩</a:t>
            </a:r>
            <a:r>
              <a:rPr lang="zh-CN" altLang="en-US" sz="23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典时</a:t>
            </a:r>
            <a:r>
              <a:rPr lang="zh-CN" altLang="en-US" sz="23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代的不同</a:t>
            </a:r>
            <a:endParaRPr lang="zh-CN" altLang="en-US" sz="2300" b="1" dirty="0" smtClean="0">
              <a:solidFill>
                <a:srgbClr val="C00000"/>
              </a:solidFill>
              <a:latin typeface="+mj-lt"/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创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6:3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耶和华说：人既属乎血气，我的灵就不永远住在他里面；然而他的日子还可到一百二十年。   </a:t>
            </a:r>
            <a:endParaRPr lang="en-US" altLang="zh-CN" b="1" dirty="0" smtClean="0">
              <a:solidFill>
                <a:srgbClr val="002060"/>
              </a:solidFill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徒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2:16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这正是先知约珥所说的：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2:17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神说：在末后的日子，我要将我的灵浇灌凡有血气的。你们的儿女要说预言；你们的少年人要见异象；老年人要做异梦</a:t>
            </a: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。</a:t>
            </a:r>
            <a:endParaRPr lang="en-US" altLang="zh-CN" b="1" dirty="0" smtClean="0">
              <a:solidFill>
                <a:srgbClr val="002060"/>
              </a:solidFill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加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3:27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你们受洗归入基督的都是披戴基督了。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3:28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并不分犹太人、希腊人，自主的、为奴的，或男或女，因为你们在基督耶稣里都成为一了。  </a:t>
            </a:r>
            <a:endParaRPr lang="en-US" altLang="zh-CN" b="1" dirty="0" smtClean="0">
              <a:solidFill>
                <a:srgbClr val="002060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515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耶稣从那里起身，往推罗、西顿的境内去，进了一家，不愿意人知道，却隐藏不住。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当下，有一个妇人，她的小女儿被污鬼附着，听见耶稣的事，就来俯伏在他脚前。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这妇人是希腊人，属叙利腓尼基族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。她求耶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稣赶出那鬼离开她的女儿。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耶稣对她说：让儿女们先吃饱，不好拿儿女的饼丢给狗吃。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妇人回答说：主阿，不错；但是狗在桌子底下也吃孩子们的碎渣儿。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耶稣对她说：因这句话，你回去罢；鬼已经离开你的女儿了。 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7:30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就回家去，见小孩子躺在床上，鬼已经出去了。 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10200" y="876300"/>
            <a:ext cx="3617719" cy="35394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23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在恩典时代还需要谦卑吗</a:t>
            </a:r>
            <a:r>
              <a:rPr lang="zh-CN" altLang="en-US" sz="23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？</a:t>
            </a:r>
            <a:endParaRPr lang="zh-CN" altLang="en-US" sz="2300" b="1" dirty="0" smtClean="0">
              <a:solidFill>
                <a:srgbClr val="C00000"/>
              </a:solidFill>
              <a:latin typeface="+mj-lt"/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雅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4:6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但他赐更多的恩典，所以经上说：神阻挡骄傲的人，赐恩给谦卑的人。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“God resists the proud, But gives grace to the humble.”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 </a:t>
            </a:r>
            <a:endParaRPr lang="en-US" altLang="zh-CN" b="1" dirty="0">
              <a:solidFill>
                <a:srgbClr val="002060"/>
              </a:solidFill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太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11:28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凡劳苦担重担的人可以到我这里来，我就使你们得安息。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11:29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我心里柔和谦</a:t>
            </a: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卑，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你们当负我的轭，学我的样式；这样，你们心里就必得享安息。 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11:30 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因为我的轭是容易的，我的担子是轻省的。 </a:t>
            </a:r>
            <a:endParaRPr lang="en-US" altLang="zh-CN" b="1" dirty="0">
              <a:solidFill>
                <a:srgbClr val="002060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661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耶稣从那里起身，往推罗、西顿的境内去，进了一家，不愿意人知道，却隐藏不住。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当下，有一个妇人，她的小女儿被污鬼附着，听见耶稣的事，就来俯伏在他脚前。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这妇人是希腊人，属叙利腓尼基族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。她求耶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稣赶出那鬼离开她的女儿。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耶稣对她说：让儿女们先吃饱，不好拿儿女的饼丢给狗吃。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妇人回答说：主阿，不错；但是狗在桌子底下也吃孩子们的碎渣儿。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7:29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耶稣对她说：因这句话，你回去罢；鬼已经离开你的女儿了。 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7:30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就回家去，见小孩子躺在床上，鬼已经出去了。 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10200" y="876300"/>
            <a:ext cx="3617719" cy="37548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2300" b="1" dirty="0" smtClean="0">
                <a:solidFill>
                  <a:srgbClr val="C00000"/>
                </a:solidFill>
                <a:latin typeface="+mj-lt"/>
                <a:ea typeface="Microsoft YaHei" panose="020B0503020204020204" pitchFamily="34" charset="-122"/>
              </a:rPr>
              <a:t>什么是一般人眼中的谦卑？</a:t>
            </a:r>
            <a:endParaRPr lang="en-US" altLang="zh-CN" sz="2300" b="1" dirty="0" smtClean="0">
              <a:solidFill>
                <a:srgbClr val="C00000"/>
              </a:solidFill>
              <a:latin typeface="+mj-lt"/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CN" altLang="en-US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谦卑</a:t>
            </a: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：就</a:t>
            </a:r>
            <a:r>
              <a:rPr lang="zh-CN" altLang="en-US" b="1" dirty="0">
                <a:solidFill>
                  <a:srgbClr val="002060"/>
                </a:solidFill>
                <a:ea typeface="Microsoft YaHei" panose="020B0503020204020204" pitchFamily="34" charset="-122"/>
              </a:rPr>
              <a:t>是甘愿让对方处在重要的位置，让自己处在次要的位置（百度百科</a:t>
            </a: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）；</a:t>
            </a:r>
            <a:r>
              <a:rPr lang="en-US" altLang="zh-CN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Humble</a:t>
            </a: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：</a:t>
            </a:r>
            <a:r>
              <a:rPr lang="en-US" altLang="zh-CN" b="1" dirty="0">
                <a:solidFill>
                  <a:srgbClr val="002060"/>
                </a:solidFill>
                <a:ea typeface="Microsoft YaHei" panose="020B0503020204020204" pitchFamily="34" charset="-122"/>
              </a:rPr>
              <a:t>having or showing a modest or low estimate of one's own importance</a:t>
            </a:r>
            <a:r>
              <a:rPr lang="en-US" altLang="zh-CN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zh-CN" altLang="en-US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谦和</a:t>
            </a: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：谦逊易接近或谦虚平和（百度百科） ；</a:t>
            </a:r>
            <a:r>
              <a:rPr lang="en-US" altLang="zh-CN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Meek</a:t>
            </a:r>
            <a:r>
              <a:rPr lang="zh-CN" altLang="en-US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：</a:t>
            </a:r>
            <a:r>
              <a:rPr lang="en-US" altLang="zh-CN" b="1" dirty="0" smtClean="0">
                <a:solidFill>
                  <a:srgbClr val="002060"/>
                </a:solidFill>
                <a:ea typeface="Microsoft YaHei" panose="020B0503020204020204" pitchFamily="34" charset="-122"/>
              </a:rPr>
              <a:t>having or showing a quiet, gentle, and humble nature.</a:t>
            </a:r>
          </a:p>
          <a:p>
            <a:pPr algn="ctr">
              <a:spcAft>
                <a:spcPts val="1200"/>
              </a:spcAft>
            </a:pPr>
            <a:r>
              <a:rPr lang="zh-CN" altLang="en-US" sz="2300" b="1" dirty="0">
                <a:solidFill>
                  <a:srgbClr val="0070C0"/>
                </a:solidFill>
                <a:ea typeface="Microsoft YaHei" panose="020B0503020204020204" pitchFamily="34" charset="-122"/>
              </a:rPr>
              <a:t>你羡慕不羡</a:t>
            </a:r>
            <a:r>
              <a:rPr lang="zh-CN" altLang="en-US" sz="2300" b="1" dirty="0" smtClean="0">
                <a:solidFill>
                  <a:srgbClr val="0070C0"/>
                </a:solidFill>
                <a:ea typeface="Microsoft YaHei" panose="020B0503020204020204" pitchFamily="34" charset="-122"/>
              </a:rPr>
              <a:t>慕这样的谦</a:t>
            </a:r>
            <a:r>
              <a:rPr lang="zh-CN" altLang="en-US" sz="2300" b="1" dirty="0">
                <a:solidFill>
                  <a:srgbClr val="0070C0"/>
                </a:solidFill>
                <a:ea typeface="Microsoft YaHei" panose="020B0503020204020204" pitchFamily="34" charset="-122"/>
              </a:rPr>
              <a:t>卑</a:t>
            </a:r>
            <a:r>
              <a:rPr lang="zh-CN" altLang="en-US" sz="2300" b="1" dirty="0" smtClean="0">
                <a:solidFill>
                  <a:srgbClr val="0070C0"/>
                </a:solidFill>
                <a:ea typeface="Microsoft YaHei" panose="020B0503020204020204" pitchFamily="34" charset="-122"/>
              </a:rPr>
              <a:t>？</a:t>
            </a:r>
            <a:endParaRPr lang="en-US" altLang="zh-CN" sz="2300" b="1" dirty="0">
              <a:solidFill>
                <a:srgbClr val="0070C0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210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7083" y="65158"/>
            <a:ext cx="8432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40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骄</a:t>
            </a:r>
            <a:r>
              <a:rPr lang="zh-CN" altLang="en-US" sz="4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傲与谦</a:t>
            </a:r>
            <a:r>
              <a:rPr lang="zh-CN" altLang="en-US" sz="40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卑（生命季刊</a:t>
            </a:r>
            <a:r>
              <a:rPr lang="en-US" altLang="zh-CN" sz="40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r>
              <a:rPr lang="zh-CN" altLang="en-US" sz="40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40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40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月）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419100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1.</a:t>
            </a:r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我喜爱成为别人注目的焦点</a:t>
            </a:r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endParaRPr lang="zh-CN" altLang="en-US" sz="2000" b="1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是□否□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2.</a:t>
            </a:r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我配得这样最佳的礼遇</a:t>
            </a:r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endParaRPr lang="zh-CN" altLang="en-US" sz="2000" b="1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是□否□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3.</a:t>
            </a:r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我与人的对话充满“我”字</a:t>
            </a:r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endParaRPr lang="zh-CN" altLang="en-US" sz="2000" b="1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是□否□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</a:t>
            </a:r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我从来不或者很少向人认错</a:t>
            </a:r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endParaRPr lang="zh-CN" altLang="en-US" sz="2000" b="1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是□否□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5.</a:t>
            </a:r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我很少机会被人说服、纠正或改变</a:t>
            </a:r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endParaRPr lang="zh-CN" altLang="en-US" sz="2000" b="1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是□否□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6.</a:t>
            </a:r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我的心理情感很容易受伤害</a:t>
            </a:r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endParaRPr lang="zh-CN" altLang="en-US" sz="2000" b="1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是□否□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7.</a:t>
            </a:r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我对别人的差错不愿意忍耐</a:t>
            </a:r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endParaRPr lang="zh-CN" altLang="en-US" sz="2000" b="1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是□否□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8199" y="800100"/>
            <a:ext cx="419100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8.</a:t>
            </a:r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我帮助别人但对方没有谢意会不舒服</a:t>
            </a:r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endParaRPr lang="zh-CN" altLang="en-US" sz="2000" b="1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是□否□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9.</a:t>
            </a:r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我很容易自卑自怜或怨天尤人</a:t>
            </a:r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endParaRPr lang="zh-CN" altLang="en-US" sz="2000" b="1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是□否□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10.</a:t>
            </a:r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我总是爱沾别人的便宜</a:t>
            </a:r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endParaRPr lang="zh-CN" altLang="en-US" sz="2000" b="1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是□否□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11.</a:t>
            </a:r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我的自我感觉一向良好</a:t>
            </a:r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endParaRPr lang="zh-CN" altLang="en-US" sz="2000" b="1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是□否□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12.</a:t>
            </a:r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我的想法和意见总是对的</a:t>
            </a:r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endParaRPr lang="zh-CN" altLang="en-US" sz="2000" b="1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是□否□</a:t>
            </a:r>
          </a:p>
          <a:p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13.</a:t>
            </a:r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我对上述问题没有一个“是”的选择感到惬意</a:t>
            </a:r>
            <a:r>
              <a:rPr lang="en-US" altLang="zh-CN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endParaRPr lang="zh-CN" altLang="en-US" sz="2000" b="1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是□否□</a:t>
            </a:r>
          </a:p>
          <a:p>
            <a:r>
              <a:rPr lang="zh-CN" altLang="en-US" sz="20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6504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ac8759a319ee6a20e23f251f52b29d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58bf80af4c871034140dbab71aa9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81EEF0-C477-4DE5-A8BD-E3E11713BD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65D0BD-88B8-4028-8150-DE6518ADD3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3192CEE-5900-482E-BE20-28652FF1739B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5671</TotalTime>
  <Words>5605</Words>
  <Application>Microsoft Office PowerPoint</Application>
  <PresentationFormat>On-screen Show (16:10)</PresentationFormat>
  <Paragraphs>130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Microsoft YaHei</vt:lpstr>
      <vt:lpstr>Microsoft YaHei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Zhao, Yan [CHEM]</cp:lastModifiedBy>
  <cp:revision>450</cp:revision>
  <dcterms:created xsi:type="dcterms:W3CDTF">2011-09-04T18:01:24Z</dcterms:created>
  <dcterms:modified xsi:type="dcterms:W3CDTF">2018-08-19T14:54:03Z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0x0101009650CF762AE7594886EEB61DBC512435</vt:lpwstr>
  </property>
</Properties>
</file>