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6"/>
  </p:notesMasterIdLst>
  <p:sldIdLst>
    <p:sldId id="451" r:id="rId5"/>
    <p:sldId id="464" r:id="rId6"/>
    <p:sldId id="470" r:id="rId7"/>
    <p:sldId id="471" r:id="rId8"/>
    <p:sldId id="468" r:id="rId9"/>
    <p:sldId id="465" r:id="rId10"/>
    <p:sldId id="467" r:id="rId11"/>
    <p:sldId id="472" r:id="rId12"/>
    <p:sldId id="475" r:id="rId13"/>
    <p:sldId id="474" r:id="rId14"/>
    <p:sldId id="476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995" autoAdjust="0"/>
  </p:normalViewPr>
  <p:slideViewPr>
    <p:cSldViewPr>
      <p:cViewPr varScale="1">
        <p:scale>
          <a:sx n="78" d="100"/>
          <a:sy n="78" d="100"/>
        </p:scale>
        <p:origin x="1294" y="5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039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85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38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11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823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40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792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012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879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59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121" y="1104900"/>
            <a:ext cx="8648521" cy="212365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的儿子，福音的起头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21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5400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sz="4000" b="1" noProof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福音的角度</a:t>
            </a:r>
            <a:r>
              <a:rPr lang="zh-CN" altLang="en-US" sz="4000" b="1" noProof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洁净的命令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876300"/>
            <a:ext cx="50292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利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耶和华对摩西、亚伦说：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11:2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你们晓谕以色列人说，在地上一切走兽中可吃的乃是这些：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11:3 </a:t>
            </a:r>
            <a:r>
              <a:rPr lang="zh-CN" altLang="en-US" b="1" dirty="0">
                <a:solidFill>
                  <a:srgbClr val="0070C0"/>
                </a:solidFill>
                <a:ea typeface="Microsoft YaHei" panose="020B0503020204020204" pitchFamily="34" charset="-122"/>
              </a:rPr>
              <a:t>凡蹄分两瓣、倒嚼的走兽，你们都可以吃。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11:4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但那倒嚼或分蹄之中不可吃的乃是：骆驼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---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倒嚼不分蹄，就与你们不洁净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11:5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沙番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---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因为倒嚼不分蹄，就与你们不洁净；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11:6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兔子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---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因为倒嚼不分蹄，就与你们不洁净；猪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---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因为蹄</a:t>
            </a:r>
          </a:p>
        </p:txBody>
      </p:sp>
      <p:sp>
        <p:nvSpPr>
          <p:cNvPr id="9" name="Rectangle 8"/>
          <p:cNvSpPr/>
          <p:nvPr/>
        </p:nvSpPr>
        <p:spPr>
          <a:xfrm>
            <a:off x="-15801" y="2824439"/>
            <a:ext cx="92202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分两瓣，却不倒嚼，就与你们不洁净。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11:8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这些兽的肉，你们不可吃；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死的，你们不可摸，都与你们不洁净。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11:9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水中可吃的乃是这些：</a:t>
            </a:r>
            <a:r>
              <a:rPr lang="zh-CN" altLang="en-US" b="1" dirty="0">
                <a:solidFill>
                  <a:srgbClr val="0070C0"/>
                </a:solidFill>
                <a:ea typeface="Microsoft YaHei" panose="020B0503020204020204" pitchFamily="34" charset="-122"/>
              </a:rPr>
              <a:t>凡在水里、海里、河里、有翅有鳞的，都可以吃。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11:10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凡在海里、河里，并一切水里游动的活物，无翅无鳞的，你们都当以为可憎。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11:11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这些无翅无鳞、以为可憎的，你们不可吃它的肉；死的也当以为可憎。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11:12 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凡水里无翅无鳞的，你们都当以为可憎。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11:13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雀鸟中你们当以为可憎、不可吃的乃是：鵰、狗头鵰、红头鵰、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11:14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鹞鹰、小鹰与其类；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11:15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乌鸦与其类；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11:16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鸵鸟、夜鹰、鱼鹰、鹰与其类；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11:17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鴞鸟、鸬鶿、猫头鹰、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11:18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角鸱、鹈鹕、秃鵰、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11:19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鹳、鹭鸶与其类；戴鵀与蝙蝠。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11:20 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凡有翅膀用四足爬行的物，你们都当以为可憎。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11:21 </a:t>
            </a:r>
            <a:r>
              <a:rPr lang="zh-CN" altLang="en-US" b="1" dirty="0">
                <a:solidFill>
                  <a:srgbClr val="0070C0"/>
                </a:solidFill>
                <a:ea typeface="Microsoft YaHei" panose="020B0503020204020204" pitchFamily="34" charset="-122"/>
              </a:rPr>
              <a:t>只是有翅膀用四足爬行的物中，有足有腿，在地上蹦跳的，你们还可以吃。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11:22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其中有蝗虫、蚂蚱、蟋蟀与其类；蚱蜢与其类；这些你们都可以吃。</a:t>
            </a:r>
          </a:p>
        </p:txBody>
      </p:sp>
      <p:pic>
        <p:nvPicPr>
          <p:cNvPr id="10" name="Picture 2" descr="Image result for confused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02934"/>
            <a:ext cx="1277369" cy="153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lean and unclean animals in bi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76300"/>
            <a:ext cx="2779236" cy="15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53000" y="876300"/>
            <a:ext cx="4150836" cy="18928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600" b="1" dirty="0" smtClean="0">
                <a:ea typeface="Microsoft YaHei" panose="020B0503020204020204" pitchFamily="34" charset="-122"/>
              </a:rPr>
              <a:t>林</a:t>
            </a:r>
            <a:r>
              <a:rPr lang="zh-CN" altLang="en-US" sz="1600" b="1" dirty="0">
                <a:ea typeface="Microsoft YaHei" panose="020B0503020204020204" pitchFamily="34" charset="-122"/>
              </a:rPr>
              <a:t>前</a:t>
            </a:r>
            <a:r>
              <a:rPr lang="en-US" altLang="zh-CN" sz="1600" b="1" dirty="0">
                <a:ea typeface="Microsoft YaHei" panose="020B0503020204020204" pitchFamily="34" charset="-122"/>
              </a:rPr>
              <a:t>6:11 </a:t>
            </a:r>
            <a:r>
              <a:rPr lang="zh-CN" altLang="en-US" sz="1600" b="1" dirty="0">
                <a:ea typeface="Microsoft YaHei" panose="020B0503020204020204" pitchFamily="34" charset="-122"/>
              </a:rPr>
              <a:t>你们中间也有人从前是这样；但如今你们奉主耶稣基督的名，并藉着我们神的灵，已经洗净，成圣，称义了。 </a:t>
            </a:r>
            <a:endParaRPr lang="en-US" altLang="zh-CN" sz="1600" b="1" dirty="0" smtClean="0"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1600" b="1" dirty="0">
                <a:ea typeface="Microsoft YaHei" panose="020B0503020204020204" pitchFamily="34" charset="-122"/>
              </a:rPr>
              <a:t>弗</a:t>
            </a:r>
            <a:r>
              <a:rPr lang="en-US" altLang="zh-CN" sz="1600" b="1" dirty="0">
                <a:ea typeface="Microsoft YaHei" panose="020B0503020204020204" pitchFamily="34" charset="-122"/>
              </a:rPr>
              <a:t>5:26 </a:t>
            </a:r>
            <a:r>
              <a:rPr lang="zh-CN" altLang="en-US" sz="1600" b="1" dirty="0">
                <a:ea typeface="Microsoft YaHei" panose="020B0503020204020204" pitchFamily="34" charset="-122"/>
              </a:rPr>
              <a:t>要用水藉着道把教会洗净，成为圣洁， </a:t>
            </a:r>
            <a:r>
              <a:rPr lang="en-US" altLang="zh-CN" sz="1600" b="1" dirty="0">
                <a:ea typeface="Microsoft YaHei" panose="020B0503020204020204" pitchFamily="34" charset="-122"/>
              </a:rPr>
              <a:t>5:27 </a:t>
            </a:r>
            <a:r>
              <a:rPr lang="zh-CN" altLang="en-US" sz="1600" b="1" dirty="0">
                <a:ea typeface="Microsoft YaHei" panose="020B0503020204020204" pitchFamily="34" charset="-122"/>
              </a:rPr>
              <a:t>可以献给自己，作个荣耀的教会，毫无玷污、皱纹等类的病，乃是圣洁没有瑕疵的。 </a:t>
            </a:r>
            <a:endParaRPr lang="en-US" altLang="zh-CN" sz="1600" b="1" dirty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90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5400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sz="4000" b="1" noProof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福音的角度</a:t>
            </a:r>
            <a:r>
              <a:rPr lang="zh-CN" altLang="en-US" sz="4000" b="1" noProof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洁净的命令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876300"/>
            <a:ext cx="50292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利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耶和华对摩西、亚伦说：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11:2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你们晓谕以色列人说，在地上一切走兽中可吃的乃是这些：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11:3 </a:t>
            </a:r>
            <a:r>
              <a:rPr lang="zh-CN" altLang="en-US" b="1" dirty="0">
                <a:solidFill>
                  <a:srgbClr val="0070C0"/>
                </a:solidFill>
                <a:ea typeface="Microsoft YaHei" panose="020B0503020204020204" pitchFamily="34" charset="-122"/>
              </a:rPr>
              <a:t>凡蹄分两瓣、倒嚼的走兽，你们都可以吃。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11:4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但那倒嚼或分蹄之中不可吃的乃是：骆驼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---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倒嚼不分蹄，就与你们不洁净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11:5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沙番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---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因为倒嚼不分蹄，就与你们不洁净；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11:6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兔子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---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因为倒嚼不分蹄，就与你们不洁净；猪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---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因为蹄</a:t>
            </a:r>
          </a:p>
        </p:txBody>
      </p:sp>
      <p:sp>
        <p:nvSpPr>
          <p:cNvPr id="9" name="Rectangle 8"/>
          <p:cNvSpPr/>
          <p:nvPr/>
        </p:nvSpPr>
        <p:spPr>
          <a:xfrm>
            <a:off x="-15801" y="2824439"/>
            <a:ext cx="92202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分两瓣，却不倒嚼，就与你们不洁净。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11:8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这些兽的肉，你们不可吃；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死的，你们不可摸，都与你们不洁净。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11:9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水中可吃的乃是这些：</a:t>
            </a:r>
            <a:r>
              <a:rPr lang="zh-CN" altLang="en-US" b="1" dirty="0">
                <a:solidFill>
                  <a:srgbClr val="0070C0"/>
                </a:solidFill>
                <a:ea typeface="Microsoft YaHei" panose="020B0503020204020204" pitchFamily="34" charset="-122"/>
              </a:rPr>
              <a:t>凡在水里、海里、河里、有翅有鳞的，都可以吃。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11:10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凡在海里、河里，并一切水里游动的活物，无翅无鳞的，你们都当以为可憎。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11:11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这些无翅无鳞、以为可憎的，你们不可吃它的肉；死的也当以为可憎。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11:12 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凡水里无翅无鳞的，你们都当以为可憎。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11:13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雀鸟中你们当以为可憎、不可吃的乃是：鵰、狗头鵰、红头鵰、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11:14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鹞鹰、小鹰与其类；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11:15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乌鸦与其类；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11:16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鸵鸟、夜鹰、鱼鹰、鹰与其类；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11:17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鴞鸟、鸬鶿、猫头鹰、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11:18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角鸱、鹈鹕、秃鵰、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11:19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鹳、鹭鸶与其类；戴鵀与蝙蝠。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11:20 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凡有翅膀用四足爬行的物，你们都当以为可憎。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11:21 </a:t>
            </a:r>
            <a:r>
              <a:rPr lang="zh-CN" altLang="en-US" b="1" dirty="0">
                <a:solidFill>
                  <a:srgbClr val="0070C0"/>
                </a:solidFill>
                <a:ea typeface="Microsoft YaHei" panose="020B0503020204020204" pitchFamily="34" charset="-122"/>
              </a:rPr>
              <a:t>只是有翅膀用四足爬行的物中，有足有腿，在地上蹦跳的，你们还可以吃。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11:22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其中有蝗虫、蚂蚱、蟋蟀与其类；蚱蜢与其类；这些你们都可以吃。</a:t>
            </a:r>
          </a:p>
        </p:txBody>
      </p:sp>
      <p:pic>
        <p:nvPicPr>
          <p:cNvPr id="10" name="Picture 2" descr="Image result for confused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02934"/>
            <a:ext cx="1277369" cy="153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lean and unclean animals in bi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76300"/>
            <a:ext cx="2779236" cy="15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53000" y="876300"/>
            <a:ext cx="415083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600" b="1" dirty="0">
                <a:ea typeface="Microsoft YaHei" panose="020B0503020204020204" pitchFamily="34" charset="-122"/>
              </a:rPr>
              <a:t>来</a:t>
            </a:r>
            <a:r>
              <a:rPr lang="en-US" altLang="zh-CN" sz="1600" b="1" dirty="0">
                <a:ea typeface="Microsoft YaHei" panose="020B0503020204020204" pitchFamily="34" charset="-122"/>
              </a:rPr>
              <a:t>5:12 </a:t>
            </a:r>
            <a:r>
              <a:rPr lang="zh-CN" altLang="en-US" sz="1600" b="1" dirty="0">
                <a:ea typeface="Microsoft YaHei" panose="020B0503020204020204" pitchFamily="34" charset="-122"/>
              </a:rPr>
              <a:t>看你们学习的工夫，本该作师傅，谁知还得有人将神圣言小学的开端另教导你们，并且成了那必须吃奶，不能吃乾粮的人。 </a:t>
            </a:r>
            <a:r>
              <a:rPr lang="en-US" altLang="zh-CN" sz="1600" b="1" dirty="0">
                <a:ea typeface="Microsoft YaHei" panose="020B0503020204020204" pitchFamily="34" charset="-122"/>
              </a:rPr>
              <a:t>5:13 </a:t>
            </a:r>
            <a:r>
              <a:rPr lang="zh-CN" altLang="en-US" sz="1600" b="1" dirty="0">
                <a:ea typeface="Microsoft YaHei" panose="020B0503020204020204" pitchFamily="34" charset="-122"/>
              </a:rPr>
              <a:t>凡只能吃奶的都不熟练仁义的道理，因为他是婴孩； </a:t>
            </a:r>
            <a:r>
              <a:rPr lang="en-US" altLang="zh-CN" sz="1600" b="1" dirty="0">
                <a:ea typeface="Microsoft YaHei" panose="020B0503020204020204" pitchFamily="34" charset="-122"/>
              </a:rPr>
              <a:t>5:14 </a:t>
            </a:r>
            <a:r>
              <a:rPr lang="zh-CN" altLang="en-US" sz="1600" b="1" dirty="0">
                <a:ea typeface="Microsoft YaHei" panose="020B0503020204020204" pitchFamily="34" charset="-122"/>
              </a:rPr>
              <a:t>惟独长大成人的纔能吃乾粮；他们的心窍习练得通达，就能分辨好歹了。 </a:t>
            </a:r>
            <a:endParaRPr lang="en-US" altLang="zh-CN" sz="1600" b="1" dirty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36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有法利赛人和几个文士从耶路撒冷来，到耶稣那里聚集。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他们曾看见他的门徒中有人用俗手，就是没有洗的手，吃饭。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（原来法利赛人和犹太人都拘守古人的遗传，若不仔细洗手就不吃饭；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从市上来，若不洗浴也不吃饭；还有好些别的规矩，他们历代拘守，就是洗杯、罐、铜器等物。）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法利赛人和文士问他说：你的门徒为甚么不照古人的遗传，用俗手吃饭呢？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耶稣说：以赛亚指着你们假冒为善之人所说的预言是不错的。如经上说：这百姓用嘴唇尊敬我，心却远离我。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10200" y="876300"/>
            <a:ext cx="3617719" cy="43396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900" b="1" dirty="0">
                <a:latin typeface="+mj-lt"/>
                <a:ea typeface="Microsoft YaHei" panose="020B0503020204020204" pitchFamily="34" charset="-122"/>
              </a:rPr>
              <a:t>利</a:t>
            </a:r>
            <a:r>
              <a:rPr lang="en-US" altLang="zh-CN" sz="1900" b="1" dirty="0">
                <a:latin typeface="+mj-lt"/>
                <a:ea typeface="Microsoft YaHei" panose="020B0503020204020204" pitchFamily="34" charset="-122"/>
              </a:rPr>
              <a:t>7:20 </a:t>
            </a:r>
            <a:r>
              <a:rPr lang="zh-CN" altLang="en-US" sz="1900" b="1" dirty="0">
                <a:latin typeface="+mj-lt"/>
                <a:ea typeface="Microsoft YaHei" panose="020B0503020204020204" pitchFamily="34" charset="-122"/>
              </a:rPr>
              <a:t>只是献与耶和华平安祭的肉，人若不洁净而吃了，这人必从民中剪除。 </a:t>
            </a:r>
            <a:r>
              <a:rPr lang="en-US" altLang="zh-CN" sz="1900" b="1" dirty="0">
                <a:latin typeface="+mj-lt"/>
                <a:ea typeface="Microsoft YaHei" panose="020B0503020204020204" pitchFamily="34" charset="-122"/>
              </a:rPr>
              <a:t>7:21 </a:t>
            </a:r>
            <a:r>
              <a:rPr lang="zh-CN" altLang="en-US" sz="1900" b="1" dirty="0">
                <a:latin typeface="+mj-lt"/>
                <a:ea typeface="Microsoft YaHei" panose="020B0503020204020204" pitchFamily="34" charset="-122"/>
              </a:rPr>
              <a:t>有人摸了甚么不洁净的物，或是人的不洁净，或是不洁净的牲畜，或是不洁可憎之物，吃了献与耶和华平安祭的肉，这人必从民中剪除</a:t>
            </a:r>
            <a:r>
              <a:rPr lang="zh-CN" altLang="en-US" sz="1900" b="1" dirty="0" smtClean="0">
                <a:latin typeface="+mj-lt"/>
                <a:ea typeface="Microsoft YaHei" panose="020B0503020204020204" pitchFamily="34" charset="-122"/>
              </a:rPr>
              <a:t>。</a:t>
            </a:r>
            <a:endParaRPr lang="en-US" altLang="zh-CN" sz="1900" b="1" dirty="0" smtClean="0">
              <a:latin typeface="+mj-lt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1900" b="1" dirty="0">
                <a:latin typeface="+mj-lt"/>
                <a:ea typeface="Microsoft YaHei" panose="020B0503020204020204" pitchFamily="34" charset="-122"/>
              </a:rPr>
              <a:t>利</a:t>
            </a:r>
            <a:r>
              <a:rPr lang="en-US" altLang="zh-CN" sz="1900" b="1" dirty="0">
                <a:latin typeface="+mj-lt"/>
                <a:ea typeface="Microsoft YaHei" panose="020B0503020204020204" pitchFamily="34" charset="-122"/>
              </a:rPr>
              <a:t>11:44 </a:t>
            </a:r>
            <a:r>
              <a:rPr lang="zh-CN" altLang="en-US" sz="1900" b="1" dirty="0">
                <a:latin typeface="+mj-lt"/>
                <a:ea typeface="Microsoft YaHei" panose="020B0503020204020204" pitchFamily="34" charset="-122"/>
              </a:rPr>
              <a:t>我是耶和</a:t>
            </a:r>
            <a:r>
              <a:rPr lang="zh-CN" altLang="en-US" sz="1900" b="1" dirty="0" smtClean="0">
                <a:latin typeface="+mj-lt"/>
                <a:ea typeface="Microsoft YaHei" panose="020B0503020204020204" pitchFamily="34" charset="-122"/>
              </a:rPr>
              <a:t>华</a:t>
            </a:r>
            <a:r>
              <a:rPr lang="en-US" altLang="zh-CN" sz="1900" b="1" dirty="0" smtClean="0">
                <a:latin typeface="+mj-lt"/>
                <a:ea typeface="Microsoft YaHei" panose="020B0503020204020204" pitchFamily="34" charset="-122"/>
              </a:rPr>
              <a:t>---</a:t>
            </a:r>
            <a:r>
              <a:rPr lang="zh-CN" altLang="en-US" sz="1900" b="1" dirty="0" smtClean="0">
                <a:latin typeface="+mj-lt"/>
                <a:ea typeface="Microsoft YaHei" panose="020B0503020204020204" pitchFamily="34" charset="-122"/>
              </a:rPr>
              <a:t>你</a:t>
            </a:r>
            <a:r>
              <a:rPr lang="zh-CN" altLang="en-US" sz="1900" b="1" dirty="0">
                <a:latin typeface="+mj-lt"/>
                <a:ea typeface="Microsoft YaHei" panose="020B0503020204020204" pitchFamily="34" charset="-122"/>
              </a:rPr>
              <a:t>们的　神；所以你们要成为圣洁，因为我是圣洁的。你们也不可在地上的爬物污秽自己。 </a:t>
            </a:r>
            <a:r>
              <a:rPr lang="en-US" altLang="zh-CN" sz="1900" b="1" dirty="0">
                <a:latin typeface="+mj-lt"/>
                <a:ea typeface="Microsoft YaHei" panose="020B0503020204020204" pitchFamily="34" charset="-122"/>
              </a:rPr>
              <a:t>11:45 </a:t>
            </a:r>
            <a:r>
              <a:rPr lang="zh-CN" altLang="en-US" sz="1900" b="1" dirty="0">
                <a:latin typeface="+mj-lt"/>
                <a:ea typeface="Microsoft YaHei" panose="020B0503020204020204" pitchFamily="34" charset="-122"/>
              </a:rPr>
              <a:t>我是把你们从埃及地领出来的耶和华，要作你们的　神；所以你们要圣洁，因为我是圣洁的。 </a:t>
            </a:r>
            <a:endParaRPr lang="en-US" altLang="zh-CN" sz="1900" b="1" dirty="0" smtClean="0">
              <a:latin typeface="+mj-lt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573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050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旧约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圣经关于洁净的命令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876300"/>
            <a:ext cx="50292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利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耶和华对摩西、亚伦说：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11:2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你们晓谕以色列人说，在地上一切走兽中可吃的乃是这些：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11:3 </a:t>
            </a:r>
            <a:r>
              <a:rPr lang="zh-CN" altLang="en-US" b="1" dirty="0">
                <a:solidFill>
                  <a:srgbClr val="0070C0"/>
                </a:solidFill>
                <a:ea typeface="Microsoft YaHei" panose="020B0503020204020204" pitchFamily="34" charset="-122"/>
              </a:rPr>
              <a:t>凡蹄分两瓣、倒嚼的走兽，你们都可以吃。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11:4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但那倒嚼或分蹄之中不可吃的乃是：骆驼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---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倒嚼不分蹄，就与你们不洁净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11:5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沙番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---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因为倒嚼不分蹄，就与你们不洁净；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11:6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兔子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---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因为倒嚼不分蹄，就与你们不洁净；猪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---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因为蹄</a:t>
            </a:r>
          </a:p>
        </p:txBody>
      </p:sp>
      <p:sp>
        <p:nvSpPr>
          <p:cNvPr id="9" name="Rectangle 8"/>
          <p:cNvSpPr/>
          <p:nvPr/>
        </p:nvSpPr>
        <p:spPr>
          <a:xfrm>
            <a:off x="-15801" y="2824439"/>
            <a:ext cx="92202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 smtClean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分两</a:t>
            </a:r>
            <a:r>
              <a:rPr lang="zh-CN" altLang="en-US" b="1" dirty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瓣，却不倒嚼，就与你们不洁净。</a:t>
            </a:r>
            <a:r>
              <a:rPr lang="zh-CN" altLang="en-US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11:8 </a:t>
            </a:r>
            <a:r>
              <a:rPr lang="zh-CN" altLang="en-US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这些兽的肉，你们不可吃；</a:t>
            </a:r>
            <a:r>
              <a:rPr lang="zh-CN" altLang="en-US" b="1" dirty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死的，你们不可摸，都与你们不洁净。 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11:9 </a:t>
            </a:r>
            <a:r>
              <a:rPr lang="zh-CN" altLang="en-US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水中可吃的乃是这些：</a:t>
            </a:r>
            <a:r>
              <a:rPr lang="zh-CN" altLang="en-US" b="1" dirty="0">
                <a:solidFill>
                  <a:srgbClr val="0070C0"/>
                </a:solidFill>
                <a:latin typeface="+mj-lt"/>
                <a:ea typeface="Microsoft YaHei" panose="020B0503020204020204" pitchFamily="34" charset="-122"/>
              </a:rPr>
              <a:t>凡在水里、海里、河里、有翅有鳞的，都可以吃。 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11:10 </a:t>
            </a:r>
            <a:r>
              <a:rPr lang="zh-CN" altLang="en-US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凡在海里、河里，并一切水里游动的活物，无翅无鳞的，你们都当以为可憎。 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11:11 </a:t>
            </a:r>
            <a:r>
              <a:rPr lang="zh-CN" altLang="en-US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这些无翅无鳞、以为可憎的，你们不可吃它的肉；死的也当以为可憎。 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11:12 </a:t>
            </a:r>
            <a:r>
              <a:rPr lang="zh-CN" altLang="en-US" b="1" dirty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凡水里无翅无鳞的，你们都当以为可憎。</a:t>
            </a:r>
            <a:r>
              <a:rPr lang="zh-CN" altLang="en-US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11:13 </a:t>
            </a:r>
            <a:r>
              <a:rPr lang="zh-CN" altLang="en-US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雀鸟中你们当以为可憎、不可吃的乃是：鵰、狗头鵰、红头鵰、 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11:14 </a:t>
            </a:r>
            <a:r>
              <a:rPr lang="zh-CN" altLang="en-US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鹞鹰、小鹰与其类； 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11:15 </a:t>
            </a:r>
            <a:r>
              <a:rPr lang="zh-CN" altLang="en-US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乌鸦与其类； 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11:16 </a:t>
            </a:r>
            <a:r>
              <a:rPr lang="zh-CN" altLang="en-US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鸵鸟、夜鹰、鱼鹰、鹰与其类； 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11:17 </a:t>
            </a:r>
            <a:r>
              <a:rPr lang="zh-CN" altLang="en-US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鴞鸟、鸬鶿、猫头鹰、 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11:18 </a:t>
            </a:r>
            <a:r>
              <a:rPr lang="zh-CN" altLang="en-US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角鸱、鹈鹕、秃鵰、 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11:19 </a:t>
            </a:r>
            <a:r>
              <a:rPr lang="zh-CN" altLang="en-US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鹳、鹭鸶与其类；戴鵀与蝙蝠。 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11:20 </a:t>
            </a:r>
            <a:r>
              <a:rPr lang="zh-CN" altLang="en-US" b="1" dirty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凡有翅膀用四足爬行的物，你们都当以为可憎。</a:t>
            </a:r>
            <a:r>
              <a:rPr lang="zh-CN" altLang="en-US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11:21 </a:t>
            </a:r>
            <a:r>
              <a:rPr lang="zh-CN" altLang="en-US" b="1" dirty="0">
                <a:solidFill>
                  <a:srgbClr val="0070C0"/>
                </a:solidFill>
                <a:latin typeface="+mj-lt"/>
                <a:ea typeface="Microsoft YaHei" panose="020B0503020204020204" pitchFamily="34" charset="-122"/>
              </a:rPr>
              <a:t>只是有翅膀用四足爬行的物中，有足有腿，在地上蹦跳的，你们还可以吃。</a:t>
            </a:r>
            <a:r>
              <a:rPr lang="zh-CN" altLang="en-US" b="1" dirty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11:22 </a:t>
            </a:r>
            <a:r>
              <a:rPr lang="zh-CN" altLang="en-US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其中有蝗虫、蚂蚱、蟋蟀与其类；蚱蜢与其类；这些你们都可以吃</a:t>
            </a:r>
            <a:r>
              <a:rPr lang="zh-CN" altLang="en-US" b="1" dirty="0" smtClean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Microsoft YaHei" panose="020B0503020204020204" pitchFamily="34" charset="-122"/>
            </a:endParaRPr>
          </a:p>
        </p:txBody>
      </p:sp>
      <p:pic>
        <p:nvPicPr>
          <p:cNvPr id="2050" name="Picture 2" descr="Image result for confused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02934"/>
            <a:ext cx="1277369" cy="153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mage result for clean and unclean animals in bi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76300"/>
            <a:ext cx="2779236" cy="15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050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旧约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圣经关于洁净的命令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876300"/>
            <a:ext cx="50292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利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11:23 </a:t>
            </a:r>
            <a:r>
              <a:rPr lang="zh-CN" altLang="en-US" b="1" dirty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但是有翅膀有四足的爬物，你们都当以为可憎。 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11:24 </a:t>
            </a:r>
            <a:r>
              <a:rPr lang="zh-CN" altLang="en-US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这些都能使你们不洁净。凡摸了死的，必不洁净到晚上。 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11:25 </a:t>
            </a:r>
            <a:r>
              <a:rPr lang="zh-CN" altLang="en-US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凡拿了死的，必不洁净到晚上，并要洗衣服。 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11:26 </a:t>
            </a:r>
            <a:r>
              <a:rPr lang="zh-CN" altLang="en-US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凡走兽分蹄不成两瓣、也不倒嚼的，是与你们不洁净；凡摸了的就不洁净。 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Microsoft YaHei" panose="020B0503020204020204" pitchFamily="34" charset="-122"/>
              </a:rPr>
              <a:t>11:27 </a:t>
            </a:r>
            <a:r>
              <a:rPr lang="zh-CN" altLang="en-US" b="1" dirty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凡四足的走兽，用掌行走的，是与你们不洁净；摸其尸的，必不洁净到</a:t>
            </a:r>
            <a:r>
              <a:rPr lang="zh-CN" altLang="en-US" b="1" dirty="0" smtClean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晚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5801" y="2824439"/>
            <a:ext cx="92202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上。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11:28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拿其尸的，必不洁净到晚上，并要洗衣服。这些是与你们不洁净的</a:t>
            </a:r>
            <a:r>
              <a:rPr lang="zh-CN" altLang="en-US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。</a:t>
            </a:r>
            <a:r>
              <a:rPr lang="en-US" altLang="zh-CN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11:29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地上爬物与你们不洁净的乃是这些：鼬鼠、鼫鼠、蜥蜴与其类；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11:30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壁虎、龙子、守宫、蛇医、蝘蜓。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11:31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这些爬物都是与你们不洁净的。在它死了以后，凡摸了的，必不洁净到晚上。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11:32 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其中死了的，掉在甚么东西上，这东西就不洁净，无论是木器、衣服、皮子、口袋，不拘是做甚么工用的器皿，须要放在水中，必不洁净到晚上，到晚上纔洁净了。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11:33 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若有死了掉在瓦器里的，其中不拘有甚么，就不洁净，你们要把这瓦器打破了。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11:34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其中一切可吃的食物，沾水的就不洁净，并且那样器皿中一切可喝的，也必不洁净。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11:35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其中已死的，若有一点掉在甚么物件上，那物件就不洁净，不拘是炉子，是锅臺，就要打碎，都不洁净，也必与你们不洁净</a:t>
            </a:r>
            <a:r>
              <a:rPr lang="zh-CN" altLang="en-US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Microsoft YaHei" panose="020B0503020204020204" pitchFamily="34" charset="-122"/>
            </a:endParaRPr>
          </a:p>
        </p:txBody>
      </p:sp>
      <p:pic>
        <p:nvPicPr>
          <p:cNvPr id="2050" name="Picture 2" descr="Image result for confused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02934"/>
            <a:ext cx="1277369" cy="153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mage result for clean and unclean animals in bi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76300"/>
            <a:ext cx="2779236" cy="15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1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有法利赛人和几个文士从耶路撒冷来，到耶稣那里聚集。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他们曾看见他的门徒中有人用俗手，就是没有洗的手，吃饭。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（原来法利赛人和犹太人都拘守古人的遗传，若不仔细洗手就不吃饭；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从市上来，若不洗浴也不吃饭；还有好些别的规矩，他们历代拘守，就是洗杯、罐、铜器等物。）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法利赛人和文士问他说：你的门徒为甚么不照古人的遗传，用俗手吃饭呢？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7:6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耶稣说：以赛亚指着你们假冒为善之人所说的预言是不错的。如经上说：这百姓用嘴唇尊敬我，心却远离我。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202194"/>
            <a:ext cx="3789834" cy="3474706"/>
          </a:xfrm>
          <a:prstGeom prst="rect">
            <a:avLst/>
          </a:prstGeom>
        </p:spPr>
      </p:pic>
      <p:pic>
        <p:nvPicPr>
          <p:cNvPr id="1026" name="Picture 2" descr="Image result for brai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0"/>
          <a:stretch/>
        </p:blipFill>
        <p:spPr bwMode="auto">
          <a:xfrm flipH="1">
            <a:off x="6467231" y="876300"/>
            <a:ext cx="1762369" cy="19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他们将人的吩咐当作道理教导人，所以拜我也是枉然。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你们是离弃神的诫命，拘守人的遗传；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又说：你们诚然是废弃神的诫命，要守自己的遗传。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7:10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摩西说：当孝敬父母；又说：咒骂父母的，必治死他。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7:11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你们倒说：人若对父母说：我所当奉给你的，已经作了各耳板（各耳板就是供献的意思），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7:12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以后你们就不容他再奉养父母。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7:13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这就是你们承接遗传，废了神的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(making the word of God of no effect through your tradition which you have handed down)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你们还做许多这样的事。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202194"/>
            <a:ext cx="3789834" cy="3474706"/>
          </a:xfrm>
          <a:prstGeom prst="rect">
            <a:avLst/>
          </a:prstGeom>
        </p:spPr>
      </p:pic>
      <p:pic>
        <p:nvPicPr>
          <p:cNvPr id="10" name="Picture 2" descr="Image result for brai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0"/>
          <a:stretch/>
        </p:blipFill>
        <p:spPr bwMode="auto">
          <a:xfrm flipH="1">
            <a:off x="6467231" y="876300"/>
            <a:ext cx="1762369" cy="19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7:14 </a:t>
            </a:r>
            <a:r>
              <a:rPr lang="zh-CN" altLang="en-US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耶稣又叫众人来，对他们说：你们都要听我的话，也要明白。 </a:t>
            </a:r>
            <a:r>
              <a:rPr lang="en-US" altLang="zh-CN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7:15 </a:t>
            </a:r>
            <a:r>
              <a:rPr lang="zh-CN" altLang="en-US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从外面进去的不能污秽人，唯有从里面出来的乃能污秽人。（有古卷在此有： </a:t>
            </a:r>
            <a:r>
              <a:rPr lang="en-US" altLang="zh-CN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7:16 </a:t>
            </a:r>
            <a:r>
              <a:rPr lang="zh-CN" altLang="en-US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有耳可听的，就应当听！） </a:t>
            </a:r>
            <a:r>
              <a:rPr lang="en-US" altLang="zh-CN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7:17 </a:t>
            </a:r>
            <a:r>
              <a:rPr lang="zh-CN" altLang="en-US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耶稣离开众人，进了屋子，门徒就问他这比喻的意思。 </a:t>
            </a:r>
            <a:r>
              <a:rPr lang="en-US" altLang="zh-CN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7:18 </a:t>
            </a:r>
            <a:r>
              <a:rPr lang="zh-CN" altLang="en-US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耶稣对他们说：你们也是这样不明白么？岂不晓得凡从外面进入的，不能污秽人， </a:t>
            </a:r>
            <a:r>
              <a:rPr lang="en-US" altLang="zh-CN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7:19 </a:t>
            </a:r>
            <a:r>
              <a:rPr lang="zh-CN" altLang="en-US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因为不是入他的心，乃是入他的肚腹，又落到茅厕里。</a:t>
            </a:r>
            <a:r>
              <a:rPr lang="zh-CN" altLang="en-US" sz="205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这是说，各样的食物都是洁净的</a:t>
            </a:r>
            <a:r>
              <a:rPr lang="zh-CN" altLang="en-US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 </a:t>
            </a:r>
            <a:r>
              <a:rPr lang="en-US" altLang="zh-CN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7:20 </a:t>
            </a:r>
            <a:r>
              <a:rPr lang="zh-CN" altLang="en-US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又说：从人里面出来的，那纔能污秽人； </a:t>
            </a:r>
            <a:r>
              <a:rPr lang="en-US" altLang="zh-CN" sz="205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7:21 </a:t>
            </a:r>
            <a:r>
              <a:rPr lang="zh-CN" altLang="en-US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因为从里面，就是从人心里，发出恶念、苟合、 </a:t>
            </a:r>
            <a:r>
              <a:rPr lang="en-US" altLang="zh-CN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7:22 </a:t>
            </a:r>
            <a:r>
              <a:rPr lang="zh-CN" altLang="en-US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偷盗、凶杀、姦淫、贪婪、邪恶、诡诈、淫蕩、嫉妒、谤讟、骄傲、狂妄。 </a:t>
            </a:r>
            <a:r>
              <a:rPr lang="en-US" altLang="zh-CN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7:23 </a:t>
            </a:r>
            <a:r>
              <a:rPr lang="zh-CN" altLang="en-US" sz="20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这一切的恶都是从里面出来，且能污秽人。 </a:t>
            </a:r>
            <a:endParaRPr kumimoji="0" lang="zh-CN" altLang="en-US" sz="2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202194"/>
            <a:ext cx="3789834" cy="3474706"/>
          </a:xfrm>
          <a:prstGeom prst="rect">
            <a:avLst/>
          </a:prstGeom>
        </p:spPr>
      </p:pic>
      <p:pic>
        <p:nvPicPr>
          <p:cNvPr id="10" name="Picture 2" descr="Image result for brai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0"/>
          <a:stretch/>
        </p:blipFill>
        <p:spPr bwMode="auto">
          <a:xfrm flipH="1">
            <a:off x="6467231" y="876300"/>
            <a:ext cx="1762369" cy="19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1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5400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sz="4000" b="1" noProof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福音的角度</a:t>
            </a:r>
            <a:r>
              <a:rPr lang="zh-CN" altLang="en-US" sz="4000" b="1" noProof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洁净的命令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876300"/>
            <a:ext cx="50292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利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耶和华对摩西、亚伦说：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11:2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你们晓谕以色列人说，在地上一切走兽中可吃的乃是这些：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11:3 </a:t>
            </a:r>
            <a:r>
              <a:rPr lang="zh-CN" altLang="en-US" b="1" dirty="0">
                <a:solidFill>
                  <a:srgbClr val="0070C0"/>
                </a:solidFill>
                <a:ea typeface="Microsoft YaHei" panose="020B0503020204020204" pitchFamily="34" charset="-122"/>
              </a:rPr>
              <a:t>凡蹄分两瓣、倒嚼的走兽，你们都可以吃。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11:4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但那倒嚼或分蹄之中不可吃的乃是：骆</a:t>
            </a:r>
            <a:r>
              <a:rPr lang="zh-CN" altLang="en-US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驼</a:t>
            </a:r>
            <a:r>
              <a:rPr lang="en-US" altLang="zh-CN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---</a:t>
            </a:r>
            <a:r>
              <a:rPr lang="zh-CN" altLang="en-US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因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为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倒嚼不分蹄，就与你们不洁净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11:5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沙</a:t>
            </a:r>
            <a:r>
              <a:rPr lang="zh-CN" altLang="en-US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番</a:t>
            </a:r>
            <a:r>
              <a:rPr lang="en-US" altLang="zh-CN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---</a:t>
            </a:r>
            <a:r>
              <a:rPr lang="zh-CN" altLang="en-US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因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为倒嚼不分蹄，就与你们不洁净；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11:6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兔</a:t>
            </a:r>
            <a:r>
              <a:rPr lang="zh-CN" altLang="en-US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子</a:t>
            </a:r>
            <a:r>
              <a:rPr lang="en-US" altLang="zh-CN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---</a:t>
            </a:r>
            <a:r>
              <a:rPr lang="zh-CN" altLang="en-US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因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为倒嚼不分蹄，就与你们不洁净；</a:t>
            </a:r>
            <a:r>
              <a:rPr lang="zh-CN" altLang="en-US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猪</a:t>
            </a:r>
            <a:r>
              <a:rPr lang="en-US" altLang="zh-CN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---</a:t>
            </a:r>
            <a:r>
              <a:rPr lang="zh-CN" altLang="en-US" b="1" dirty="0" smtClean="0">
                <a:solidFill>
                  <a:srgbClr val="C00000"/>
                </a:solidFill>
                <a:ea typeface="Microsoft YaHei" panose="020B0503020204020204" pitchFamily="34" charset="-122"/>
              </a:rPr>
              <a:t>因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为蹄</a:t>
            </a:r>
          </a:p>
        </p:txBody>
      </p:sp>
      <p:sp>
        <p:nvSpPr>
          <p:cNvPr id="9" name="Rectangle 8"/>
          <p:cNvSpPr/>
          <p:nvPr/>
        </p:nvSpPr>
        <p:spPr>
          <a:xfrm>
            <a:off x="-15801" y="2824439"/>
            <a:ext cx="92202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分两瓣，却不倒嚼，就与你们不洁净。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11:8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这些兽的肉，你们不可吃；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死的，你们不可摸，都与你们不洁净。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11:9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水中可吃的乃是这些：</a:t>
            </a:r>
            <a:r>
              <a:rPr lang="zh-CN" altLang="en-US" b="1" dirty="0">
                <a:solidFill>
                  <a:srgbClr val="0070C0"/>
                </a:solidFill>
                <a:ea typeface="Microsoft YaHei" panose="020B0503020204020204" pitchFamily="34" charset="-122"/>
              </a:rPr>
              <a:t>凡在水里、海里、河里、有翅有鳞的，都可以吃。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11:10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凡在海里、河里，并一切水里游动的活物，无翅无鳞的，你们都当以为可憎。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11:11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这些无翅无鳞、以为可憎的，你们不可吃它的肉；死的也当以为可憎。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11:12 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凡水里无翅无鳞的，你们都当以为可憎。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11:13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雀鸟中你们当以为可憎、不可吃的乃是：鵰、狗头鵰、红头鵰、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11:14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鹞鹰、小鹰与其类；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11:15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乌鸦与其类；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11:16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鸵鸟、夜鹰、鱼鹰、鹰与其类；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11:17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鴞鸟、鸬鶿、猫头鹰、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11:18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角鸱、鹈鹕、秃鵰、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11:19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鹳、鹭鸶与其类；戴鵀与蝙蝠。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11:20 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凡有翅膀用四足爬行的物，你们都当以为可憎。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11:21 </a:t>
            </a:r>
            <a:r>
              <a:rPr lang="zh-CN" altLang="en-US" b="1" dirty="0">
                <a:solidFill>
                  <a:srgbClr val="0070C0"/>
                </a:solidFill>
                <a:ea typeface="Microsoft YaHei" panose="020B0503020204020204" pitchFamily="34" charset="-122"/>
              </a:rPr>
              <a:t>只是有翅膀用四足爬行的物中，有足有腿，在地上蹦跳的，你们还可以吃。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11:22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其中有蝗虫、蚂蚱、蟋蟀与其类；蚱蜢与其类；这些你们都可以吃。</a:t>
            </a:r>
          </a:p>
        </p:txBody>
      </p:sp>
      <p:pic>
        <p:nvPicPr>
          <p:cNvPr id="10" name="Picture 2" descr="Image result for confused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02934"/>
            <a:ext cx="1277369" cy="153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lean and unclean animals in bi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76300"/>
            <a:ext cx="2779236" cy="15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53000" y="876300"/>
            <a:ext cx="4150836" cy="1969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400" b="1" dirty="0" smtClean="0">
                <a:latin typeface="+mj-lt"/>
                <a:ea typeface="Microsoft YaHei" panose="020B0503020204020204" pitchFamily="34" charset="-122"/>
              </a:rPr>
              <a:t>徒</a:t>
            </a:r>
            <a:r>
              <a:rPr lang="en-US" altLang="zh-CN" sz="1400" b="1" dirty="0" smtClean="0">
                <a:latin typeface="+mj-lt"/>
                <a:ea typeface="Microsoft YaHei" panose="020B0503020204020204" pitchFamily="34" charset="-122"/>
              </a:rPr>
              <a:t>10:14 </a:t>
            </a:r>
            <a:r>
              <a:rPr lang="zh-CN" altLang="en-US" sz="1400" b="1" dirty="0">
                <a:latin typeface="+mj-lt"/>
                <a:ea typeface="Microsoft YaHei" panose="020B0503020204020204" pitchFamily="34" charset="-122"/>
              </a:rPr>
              <a:t>彼得却说：主阿，这是不可的！凡俗物和不洁净的物，我从来没有吃过。 </a:t>
            </a:r>
            <a:r>
              <a:rPr lang="en-US" altLang="zh-CN" sz="1400" b="1" dirty="0">
                <a:latin typeface="+mj-lt"/>
                <a:ea typeface="Microsoft YaHei" panose="020B0503020204020204" pitchFamily="34" charset="-122"/>
              </a:rPr>
              <a:t>10:15 </a:t>
            </a:r>
            <a:r>
              <a:rPr lang="zh-CN" altLang="en-US" sz="1400" b="1" dirty="0">
                <a:latin typeface="+mj-lt"/>
                <a:ea typeface="Microsoft YaHei" panose="020B0503020204020204" pitchFamily="34" charset="-122"/>
              </a:rPr>
              <a:t>第二次有声音向他说：神所洁净的，你不可当作俗物。 </a:t>
            </a:r>
            <a:endParaRPr lang="en-US" altLang="zh-CN" sz="1400" b="1" dirty="0" smtClean="0">
              <a:latin typeface="+mj-lt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1400" b="1" dirty="0" smtClean="0">
                <a:latin typeface="+mj-lt"/>
                <a:ea typeface="Microsoft YaHei" panose="020B0503020204020204" pitchFamily="34" charset="-122"/>
              </a:rPr>
              <a:t>罗</a:t>
            </a:r>
            <a:r>
              <a:rPr lang="en-US" altLang="zh-CN" sz="1400" b="1" dirty="0">
                <a:latin typeface="+mj-lt"/>
                <a:ea typeface="Microsoft YaHei" panose="020B0503020204020204" pitchFamily="34" charset="-122"/>
              </a:rPr>
              <a:t>14:14 </a:t>
            </a:r>
            <a:r>
              <a:rPr lang="zh-CN" altLang="en-US" sz="1400" b="1" dirty="0">
                <a:latin typeface="+mj-lt"/>
                <a:ea typeface="Microsoft YaHei" panose="020B0503020204020204" pitchFamily="34" charset="-122"/>
              </a:rPr>
              <a:t>我凭着主耶稣确知深信，凡物本来没有不洁净的；惟独人以为不洁净的，在他就不洁净了</a:t>
            </a:r>
            <a:r>
              <a:rPr lang="zh-CN" altLang="en-US" sz="1400" b="1" dirty="0" smtClean="0">
                <a:latin typeface="+mj-lt"/>
                <a:ea typeface="Microsoft YaHei" panose="020B0503020204020204" pitchFamily="34" charset="-122"/>
              </a:rPr>
              <a:t>。</a:t>
            </a:r>
            <a:endParaRPr lang="en-US" altLang="zh-CN" sz="1400" b="1" dirty="0" smtClean="0">
              <a:latin typeface="+mj-lt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1400" b="1" dirty="0">
                <a:latin typeface="+mj-lt"/>
                <a:ea typeface="Microsoft YaHei" panose="020B0503020204020204" pitchFamily="34" charset="-122"/>
              </a:rPr>
              <a:t>西</a:t>
            </a:r>
            <a:r>
              <a:rPr lang="en-US" altLang="zh-CN" sz="1400" b="1" dirty="0">
                <a:latin typeface="+mj-lt"/>
                <a:ea typeface="Microsoft YaHei" panose="020B0503020204020204" pitchFamily="34" charset="-122"/>
              </a:rPr>
              <a:t>1:20 </a:t>
            </a:r>
            <a:r>
              <a:rPr lang="zh-CN" altLang="en-US" sz="1400" b="1" dirty="0">
                <a:latin typeface="+mj-lt"/>
                <a:ea typeface="Microsoft YaHei" panose="020B0503020204020204" pitchFamily="34" charset="-122"/>
              </a:rPr>
              <a:t>既然藉着他在十字架上所流的血成就了和平，便藉着他叫万</a:t>
            </a:r>
            <a:r>
              <a:rPr lang="zh-CN" altLang="en-US" sz="1400" b="1" dirty="0" smtClean="0">
                <a:latin typeface="+mj-lt"/>
                <a:ea typeface="Microsoft YaHei" panose="020B0503020204020204" pitchFamily="34" charset="-122"/>
              </a:rPr>
              <a:t>有</a:t>
            </a:r>
            <a:r>
              <a:rPr lang="en-US" altLang="zh-CN" sz="1400" b="1" dirty="0" smtClean="0">
                <a:latin typeface="+mj-lt"/>
                <a:ea typeface="Microsoft YaHei" panose="020B0503020204020204" pitchFamily="34" charset="-122"/>
              </a:rPr>
              <a:t>---</a:t>
            </a:r>
            <a:r>
              <a:rPr lang="zh-CN" altLang="en-US" sz="1400" b="1" dirty="0" smtClean="0">
                <a:latin typeface="+mj-lt"/>
                <a:ea typeface="Microsoft YaHei" panose="020B0503020204020204" pitchFamily="34" charset="-122"/>
              </a:rPr>
              <a:t>无</a:t>
            </a:r>
            <a:r>
              <a:rPr lang="zh-CN" altLang="en-US" sz="1400" b="1" dirty="0">
                <a:latin typeface="+mj-lt"/>
                <a:ea typeface="Microsoft YaHei" panose="020B0503020204020204" pitchFamily="34" charset="-122"/>
              </a:rPr>
              <a:t>论是地上的、天上</a:t>
            </a:r>
            <a:r>
              <a:rPr lang="zh-CN" altLang="en-US" sz="1400" b="1" dirty="0" smtClean="0">
                <a:latin typeface="+mj-lt"/>
                <a:ea typeface="Microsoft YaHei" panose="020B0503020204020204" pitchFamily="34" charset="-122"/>
              </a:rPr>
              <a:t>的</a:t>
            </a:r>
            <a:r>
              <a:rPr lang="en-US" altLang="zh-CN" sz="1400" b="1" dirty="0" smtClean="0">
                <a:latin typeface="+mj-lt"/>
                <a:ea typeface="Microsoft YaHei" panose="020B0503020204020204" pitchFamily="34" charset="-122"/>
              </a:rPr>
              <a:t>---</a:t>
            </a:r>
            <a:r>
              <a:rPr lang="zh-CN" altLang="en-US" sz="1400" b="1" dirty="0" smtClean="0">
                <a:latin typeface="+mj-lt"/>
                <a:ea typeface="Microsoft YaHei" panose="020B0503020204020204" pitchFamily="34" charset="-122"/>
              </a:rPr>
              <a:t>都</a:t>
            </a:r>
            <a:r>
              <a:rPr lang="zh-CN" altLang="en-US" sz="1400" b="1" dirty="0">
                <a:latin typeface="+mj-lt"/>
                <a:ea typeface="Microsoft YaHei" panose="020B0503020204020204" pitchFamily="34" charset="-122"/>
              </a:rPr>
              <a:t>与自己和好了。  </a:t>
            </a:r>
            <a:endParaRPr lang="en-US" altLang="zh-CN" sz="1400" b="1" dirty="0" smtClean="0">
              <a:latin typeface="+mj-lt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128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5400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sz="4000" b="1" noProof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福音的角度</a:t>
            </a:r>
            <a:r>
              <a:rPr lang="zh-CN" altLang="en-US" sz="4000" b="1" noProof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洁净的命令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876300"/>
            <a:ext cx="50292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利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耶和华对摩西、亚伦说：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11:2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你们晓谕以色列人说，在地上一切走兽中可吃的乃是这些：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11:3 </a:t>
            </a:r>
            <a:r>
              <a:rPr lang="zh-CN" altLang="en-US" b="1" dirty="0">
                <a:solidFill>
                  <a:srgbClr val="0070C0"/>
                </a:solidFill>
                <a:ea typeface="Microsoft YaHei" panose="020B0503020204020204" pitchFamily="34" charset="-122"/>
              </a:rPr>
              <a:t>凡蹄分两瓣、倒嚼的走兽，你们都可以吃。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11:4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但那倒嚼或分蹄之中不可吃的乃是：骆驼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---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倒嚼不分蹄，就与你们不洁净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11:5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沙番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---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因为倒嚼不分蹄，就与你们不洁净；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11:6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兔子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---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因为倒嚼不分蹄，就与你们不洁净；猪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---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因为蹄</a:t>
            </a:r>
          </a:p>
        </p:txBody>
      </p:sp>
      <p:sp>
        <p:nvSpPr>
          <p:cNvPr id="9" name="Rectangle 8"/>
          <p:cNvSpPr/>
          <p:nvPr/>
        </p:nvSpPr>
        <p:spPr>
          <a:xfrm>
            <a:off x="-15801" y="2824439"/>
            <a:ext cx="92202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分两瓣，却不倒嚼，就与你们不洁净。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11:8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这些兽的肉，你们不可吃；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死的，你们不可摸，都与你们不洁净。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11:9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水中可吃的乃是这些：</a:t>
            </a:r>
            <a:r>
              <a:rPr lang="zh-CN" altLang="en-US" b="1" dirty="0">
                <a:solidFill>
                  <a:srgbClr val="0070C0"/>
                </a:solidFill>
                <a:ea typeface="Microsoft YaHei" panose="020B0503020204020204" pitchFamily="34" charset="-122"/>
              </a:rPr>
              <a:t>凡在水里、海里、河里、有翅有鳞的，都可以吃。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11:10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凡在海里、河里，并一切水里游动的活物，无翅无鳞的，你们都当以为可憎。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11:11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这些无翅无鳞、以为可憎的，你们不可吃它的肉；死的也当以为可憎。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11:12 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凡水里无翅无鳞的，你们都当以为可憎。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11:13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雀鸟中你们当以为可憎、不可吃的乃是：鵰、狗头鵰、红头鵰、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11:14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鹞鹰、小鹰与其类；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11:15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乌鸦与其类；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11:16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鸵鸟、夜鹰、鱼鹰、鹰与其类；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11:17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鴞鸟、鸬鶿、猫头鹰、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11:18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角鸱、鹈鹕、秃鵰、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11:19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鹳、鹭鸶与其类；戴鵀与蝙蝠。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11:20 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凡有翅膀用四足爬行的物，你们都当以为可憎。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11:21 </a:t>
            </a:r>
            <a:r>
              <a:rPr lang="zh-CN" altLang="en-US" b="1" dirty="0">
                <a:solidFill>
                  <a:srgbClr val="0070C0"/>
                </a:solidFill>
                <a:ea typeface="Microsoft YaHei" panose="020B0503020204020204" pitchFamily="34" charset="-122"/>
              </a:rPr>
              <a:t>只是有翅膀用四足爬行的物中，有足有腿，在地上蹦跳的，你们还可以吃。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11:22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其中有蝗虫、蚂蚱、蟋蟀与其类；蚱蜢与其类；这些你们都可以吃。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53000" y="876300"/>
            <a:ext cx="4150836" cy="19082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400" b="1" dirty="0">
                <a:latin typeface="+mj-lt"/>
                <a:ea typeface="Microsoft YaHei" panose="020B0503020204020204" pitchFamily="34" charset="-122"/>
              </a:rPr>
              <a:t>帖前</a:t>
            </a:r>
            <a:r>
              <a:rPr lang="en-US" altLang="zh-CN" sz="1400" b="1" dirty="0">
                <a:latin typeface="+mj-lt"/>
                <a:ea typeface="Microsoft YaHei" panose="020B0503020204020204" pitchFamily="34" charset="-122"/>
              </a:rPr>
              <a:t>4:7 </a:t>
            </a:r>
            <a:r>
              <a:rPr lang="zh-CN" altLang="en-US" sz="1400" b="1" dirty="0">
                <a:latin typeface="+mj-lt"/>
                <a:ea typeface="Microsoft YaHei" panose="020B0503020204020204" pitchFamily="34" charset="-122"/>
              </a:rPr>
              <a:t>神召我们，本不是要我们沾染污秽，乃是要我们成为圣洁。 </a:t>
            </a:r>
            <a:endParaRPr lang="en-US" altLang="zh-CN" sz="1400" b="1" dirty="0" smtClean="0">
              <a:latin typeface="+mj-lt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1400" b="1" dirty="0" smtClean="0">
                <a:latin typeface="+mj-lt"/>
                <a:ea typeface="Microsoft YaHei" panose="020B0503020204020204" pitchFamily="34" charset="-122"/>
              </a:rPr>
              <a:t>犹</a:t>
            </a:r>
            <a:r>
              <a:rPr lang="en-US" altLang="zh-CN" sz="1400" b="1" dirty="0">
                <a:latin typeface="+mj-lt"/>
                <a:ea typeface="Microsoft YaHei" panose="020B0503020204020204" pitchFamily="34" charset="-122"/>
              </a:rPr>
              <a:t>1:23 </a:t>
            </a:r>
            <a:r>
              <a:rPr lang="zh-CN" altLang="en-US" sz="1400" b="1" dirty="0">
                <a:latin typeface="+mj-lt"/>
                <a:ea typeface="Microsoft YaHei" panose="020B0503020204020204" pitchFamily="34" charset="-122"/>
              </a:rPr>
              <a:t>有些人你们要从火中抢出来，搭救他们；有些人你们要存惧怕的心怜悯他们，连那被情</a:t>
            </a:r>
            <a:r>
              <a:rPr lang="zh-CN" altLang="en-US" sz="1400" b="1" dirty="0" smtClean="0">
                <a:latin typeface="+mj-lt"/>
                <a:ea typeface="Microsoft YaHei" panose="020B0503020204020204" pitchFamily="34" charset="-122"/>
              </a:rPr>
              <a:t>慾（</a:t>
            </a:r>
            <a:r>
              <a:rPr lang="en-US" altLang="zh-CN" sz="1400" b="1" dirty="0" err="1" smtClean="0">
                <a:latin typeface="+mj-lt"/>
                <a:ea typeface="Microsoft YaHei" panose="020B0503020204020204" pitchFamily="34" charset="-122"/>
              </a:rPr>
              <a:t>sarx</a:t>
            </a:r>
            <a:r>
              <a:rPr lang="zh-CN" altLang="en-US" sz="1400" b="1" dirty="0" smtClean="0">
                <a:latin typeface="+mj-lt"/>
                <a:ea typeface="Microsoft YaHei" panose="020B0503020204020204" pitchFamily="34" charset="-122"/>
              </a:rPr>
              <a:t>，肉体）沾</a:t>
            </a:r>
            <a:r>
              <a:rPr lang="zh-CN" altLang="en-US" sz="1400" b="1" dirty="0">
                <a:latin typeface="+mj-lt"/>
                <a:ea typeface="Microsoft YaHei" panose="020B0503020204020204" pitchFamily="34" charset="-122"/>
              </a:rPr>
              <a:t>染的衣服也当厌恶。 </a:t>
            </a:r>
            <a:endParaRPr lang="en-US" altLang="zh-CN" sz="1400" b="1" dirty="0" smtClean="0">
              <a:latin typeface="+mj-lt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1400" b="1" dirty="0">
                <a:latin typeface="+mj-lt"/>
                <a:ea typeface="Microsoft YaHei" panose="020B0503020204020204" pitchFamily="34" charset="-122"/>
              </a:rPr>
              <a:t>彼后</a:t>
            </a:r>
            <a:r>
              <a:rPr lang="en-US" altLang="zh-CN" sz="1400" b="1" dirty="0">
                <a:latin typeface="+mj-lt"/>
                <a:ea typeface="Microsoft YaHei" panose="020B0503020204020204" pitchFamily="34" charset="-122"/>
              </a:rPr>
              <a:t>3:14 </a:t>
            </a:r>
            <a:r>
              <a:rPr lang="zh-CN" altLang="en-US" sz="1400" b="1" dirty="0">
                <a:latin typeface="+mj-lt"/>
                <a:ea typeface="Microsoft YaHei" panose="020B0503020204020204" pitchFamily="34" charset="-122"/>
              </a:rPr>
              <a:t>亲爱的弟兄阿，你们既盼望这些事，就当殷勤，使自己没有玷污，无可指摘，安然见主； </a:t>
            </a:r>
            <a:endParaRPr lang="en-US" altLang="zh-CN" sz="1400" b="1" dirty="0" smtClean="0">
              <a:latin typeface="+mj-lt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44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5569</TotalTime>
  <Words>4555</Words>
  <Application>Microsoft Office PowerPoint</Application>
  <PresentationFormat>On-screen Show (16:10)</PresentationFormat>
  <Paragraphs>50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Microsoft YaHei</vt:lpstr>
      <vt:lpstr>Microsoft YaHei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424</cp:revision>
  <dcterms:created xsi:type="dcterms:W3CDTF">2011-09-04T18:01:24Z</dcterms:created>
  <dcterms:modified xsi:type="dcterms:W3CDTF">2018-08-12T13:36:29Z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