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9"/>
  </p:notesMasterIdLst>
  <p:sldIdLst>
    <p:sldId id="451" r:id="rId5"/>
    <p:sldId id="462" r:id="rId6"/>
    <p:sldId id="484" r:id="rId7"/>
    <p:sldId id="476" r:id="rId8"/>
    <p:sldId id="473" r:id="rId9"/>
    <p:sldId id="472" r:id="rId10"/>
    <p:sldId id="483" r:id="rId11"/>
    <p:sldId id="478" r:id="rId12"/>
    <p:sldId id="485" r:id="rId13"/>
    <p:sldId id="486" r:id="rId14"/>
    <p:sldId id="475" r:id="rId15"/>
    <p:sldId id="482" r:id="rId16"/>
    <p:sldId id="481" r:id="rId17"/>
    <p:sldId id="480" r:id="rId1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618" autoAdjust="0"/>
  </p:normalViewPr>
  <p:slideViewPr>
    <p:cSldViewPr>
      <p:cViewPr varScale="1">
        <p:scale>
          <a:sx n="77" d="100"/>
          <a:sy n="77" d="100"/>
        </p:scale>
        <p:origin x="718" y="66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012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8968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33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475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50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90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8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057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34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848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495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552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38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tw://[self]?tid=1000000#N-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18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15" name="Freeform 14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1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 32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8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5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15" name="Freeform 14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1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 32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8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6:7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耶稣叫了十二个门徒来，差遣他们两个两个的出去，也赐给他们权柄，制伏污鬼； 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6:8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并且嘱咐他们：行路的时候不要带食物和口袋，腰袋里也不要带钱，除了柺杖以外，甚么都不要带； 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6:9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只要穿鞋，也不要穿两件挂子， </a:t>
            </a:r>
            <a:r>
              <a:rPr lang="en-US" altLang="zh-CN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6:10 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又对他们说：你们无论到何处，进了人的家，就住在那里，直到离开那地方。 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6:11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何处的人不接待你们，不听你们，你们离开那里的时候，就把脚上的尘土跺下去，对他们作见證。 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6:12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门徒就出去传道，叫人悔改， </a:t>
            </a:r>
            <a:r>
              <a:rPr lang="en-US" altLang="zh-CN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6:13 </a:t>
            </a:r>
            <a:r>
              <a:rPr lang="zh-CN" altLang="en-US" sz="2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又赶出许多的鬼，用油抹了许多病人，治好他们。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15" name="Freeform 14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1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 32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8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7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15" name="Freeform 14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1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 32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8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0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15" name="Freeform 14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1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reeform 32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8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7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876300"/>
            <a:ext cx="3428999" cy="42165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G1849 </a:t>
            </a: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ἐξουσία </a:t>
            </a: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exousia</a:t>
            </a:r>
            <a:endParaRPr kumimoji="0" lang="pt-BR" sz="26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  <a:hlinkClick r:id="rId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authority, privilege, permission, the right to do something.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(subjectively)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force, capacity, competency, freedom.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(objectively)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mastery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(concretely, magistrate, superhuman, potentate, token of control)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delegated influence.</a:t>
            </a:r>
          </a:p>
        </p:txBody>
      </p:sp>
    </p:spTree>
    <p:extLst>
      <p:ext uri="{BB962C8B-B14F-4D97-AF65-F5344CB8AC3E}">
        <p14:creationId xmlns:p14="http://schemas.microsoft.com/office/powerpoint/2010/main" val="2029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38799" y="902854"/>
            <a:ext cx="3461623" cy="458354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706481" y="3689089"/>
            <a:ext cx="3361319" cy="177234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94533" y="4538979"/>
            <a:ext cx="2185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撒但的谎言：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你没有，你不行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4" name="Freeform 43"/>
          <p:cNvSpPr/>
          <p:nvPr/>
        </p:nvSpPr>
        <p:spPr>
          <a:xfrm rot="17911580" flipH="1">
            <a:off x="7755769" y="1525895"/>
            <a:ext cx="286660" cy="57058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reeform 44"/>
          <p:cNvSpPr/>
          <p:nvPr/>
        </p:nvSpPr>
        <p:spPr>
          <a:xfrm rot="4189336">
            <a:off x="8191234" y="1260821"/>
            <a:ext cx="537597" cy="506730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Freeform 45"/>
          <p:cNvSpPr/>
          <p:nvPr/>
        </p:nvSpPr>
        <p:spPr>
          <a:xfrm rot="10564281">
            <a:off x="6079096" y="2193819"/>
            <a:ext cx="518232" cy="491754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Freeform 46"/>
          <p:cNvSpPr/>
          <p:nvPr/>
        </p:nvSpPr>
        <p:spPr>
          <a:xfrm rot="7776592">
            <a:off x="8246352" y="2085355"/>
            <a:ext cx="553567" cy="499046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487411" y="1622645"/>
            <a:ext cx="1972621" cy="2943671"/>
            <a:chOff x="6467829" y="2062363"/>
            <a:chExt cx="1972621" cy="2943671"/>
          </a:xfrm>
        </p:grpSpPr>
        <p:sp>
          <p:nvSpPr>
            <p:cNvPr id="49" name="Freeform 48"/>
            <p:cNvSpPr/>
            <p:nvPr/>
          </p:nvSpPr>
          <p:spPr>
            <a:xfrm>
              <a:off x="6467829" y="4395860"/>
              <a:ext cx="798897" cy="299509"/>
            </a:xfrm>
            <a:custGeom>
              <a:avLst/>
              <a:gdLst>
                <a:gd name="connsiteX0" fmla="*/ 798897 w 798897"/>
                <a:gd name="connsiteY0" fmla="*/ 20376 h 299509"/>
                <a:gd name="connsiteX1" fmla="*/ 529390 w 798897"/>
                <a:gd name="connsiteY1" fmla="*/ 20376 h 299509"/>
                <a:gd name="connsiteX2" fmla="*/ 346510 w 798897"/>
                <a:gd name="connsiteY2" fmla="*/ 232132 h 299509"/>
                <a:gd name="connsiteX3" fmla="*/ 0 w 798897"/>
                <a:gd name="connsiteY3" fmla="*/ 299509 h 29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97" h="299509">
                  <a:moveTo>
                    <a:pt x="798897" y="20376"/>
                  </a:moveTo>
                  <a:cubicBezTo>
                    <a:pt x="701842" y="2729"/>
                    <a:pt x="604788" y="-14917"/>
                    <a:pt x="529390" y="20376"/>
                  </a:cubicBezTo>
                  <a:cubicBezTo>
                    <a:pt x="453992" y="55669"/>
                    <a:pt x="434742" y="185610"/>
                    <a:pt x="346510" y="232132"/>
                  </a:cubicBezTo>
                  <a:cubicBezTo>
                    <a:pt x="258278" y="278654"/>
                    <a:pt x="129139" y="289081"/>
                    <a:pt x="0" y="299509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637419" y="2062363"/>
              <a:ext cx="954107" cy="2317133"/>
              <a:chOff x="6637419" y="2062363"/>
              <a:chExt cx="954107" cy="2317133"/>
            </a:xfrm>
          </p:grpSpPr>
          <p:sp>
            <p:nvSpPr>
              <p:cNvPr id="53" name="Freeform 52"/>
              <p:cNvSpPr/>
              <p:nvPr/>
            </p:nvSpPr>
            <p:spPr>
              <a:xfrm>
                <a:off x="6934200" y="2298606"/>
                <a:ext cx="504029" cy="2080890"/>
              </a:xfrm>
              <a:custGeom>
                <a:avLst/>
                <a:gdLst>
                  <a:gd name="connsiteX0" fmla="*/ 231006 w 277033"/>
                  <a:gd name="connsiteY0" fmla="*/ 1299411 h 1299411"/>
                  <a:gd name="connsiteX1" fmla="*/ 259882 w 277033"/>
                  <a:gd name="connsiteY1" fmla="*/ 375385 h 1299411"/>
                  <a:gd name="connsiteX2" fmla="*/ 0 w 277033"/>
                  <a:gd name="connsiteY2" fmla="*/ 0 h 12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033" h="1299411">
                    <a:moveTo>
                      <a:pt x="231006" y="1299411"/>
                    </a:moveTo>
                    <a:cubicBezTo>
                      <a:pt x="264694" y="945682"/>
                      <a:pt x="298383" y="591953"/>
                      <a:pt x="259882" y="375385"/>
                    </a:cubicBezTo>
                    <a:cubicBezTo>
                      <a:pt x="221381" y="158817"/>
                      <a:pt x="110690" y="79408"/>
                      <a:pt x="0" y="0"/>
                    </a:cubicBezTo>
                  </a:path>
                </a:pathLst>
              </a:custGeom>
              <a:ln w="254000" cap="rnd">
                <a:solidFill>
                  <a:schemeClr val="tx1">
                    <a:lumMod val="50000"/>
                  </a:schemeClr>
                </a:solidFill>
                <a:round/>
              </a:ln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637419" y="2062363"/>
                <a:ext cx="95410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3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>
                      <a:glow rad="228600">
                        <a:srgbClr val="F79646">
                          <a:satMod val="175000"/>
                          <a:alpha val="40000"/>
                        </a:srgbClr>
                      </a:glow>
                    </a:effectLst>
                    <a:uLnTx/>
                    <a:uFillTx/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rPr>
                  <a:t>肉体</a:t>
                </a:r>
                <a:endPara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228600">
                      <a:srgbClr val="F79646">
                        <a:satMod val="175000"/>
                        <a:alpha val="40000"/>
                      </a:srgbClr>
                    </a:glow>
                  </a:effectLst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7458673" y="4442235"/>
              <a:ext cx="981777" cy="279133"/>
            </a:xfrm>
            <a:custGeom>
              <a:avLst/>
              <a:gdLst>
                <a:gd name="connsiteX0" fmla="*/ 0 w 981777"/>
                <a:gd name="connsiteY0" fmla="*/ 0 h 279133"/>
                <a:gd name="connsiteX1" fmla="*/ 288758 w 981777"/>
                <a:gd name="connsiteY1" fmla="*/ 144379 h 279133"/>
                <a:gd name="connsiteX2" fmla="*/ 856649 w 981777"/>
                <a:gd name="connsiteY2" fmla="*/ 192506 h 279133"/>
                <a:gd name="connsiteX3" fmla="*/ 981777 w 981777"/>
                <a:gd name="connsiteY3" fmla="*/ 279133 h 27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777" h="279133">
                  <a:moveTo>
                    <a:pt x="0" y="0"/>
                  </a:moveTo>
                  <a:cubicBezTo>
                    <a:pt x="72991" y="56147"/>
                    <a:pt x="145983" y="112295"/>
                    <a:pt x="288758" y="144379"/>
                  </a:cubicBezTo>
                  <a:cubicBezTo>
                    <a:pt x="431533" y="176463"/>
                    <a:pt x="741146" y="170047"/>
                    <a:pt x="856649" y="192506"/>
                  </a:cubicBezTo>
                  <a:cubicBezTo>
                    <a:pt x="972152" y="214965"/>
                    <a:pt x="976964" y="247049"/>
                    <a:pt x="981777" y="279133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6871381" y="4476644"/>
              <a:ext cx="516028" cy="529390"/>
            </a:xfrm>
            <a:custGeom>
              <a:avLst/>
              <a:gdLst>
                <a:gd name="connsiteX0" fmla="*/ 500513 w 516028"/>
                <a:gd name="connsiteY0" fmla="*/ 0 h 529390"/>
                <a:gd name="connsiteX1" fmla="*/ 471638 w 516028"/>
                <a:gd name="connsiteY1" fmla="*/ 288758 h 529390"/>
                <a:gd name="connsiteX2" fmla="*/ 125128 w 516028"/>
                <a:gd name="connsiteY2" fmla="*/ 394636 h 529390"/>
                <a:gd name="connsiteX3" fmla="*/ 0 w 516028"/>
                <a:gd name="connsiteY3" fmla="*/ 529390 h 52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028" h="529390">
                  <a:moveTo>
                    <a:pt x="500513" y="0"/>
                  </a:moveTo>
                  <a:cubicBezTo>
                    <a:pt x="517357" y="111492"/>
                    <a:pt x="534202" y="222985"/>
                    <a:pt x="471638" y="288758"/>
                  </a:cubicBezTo>
                  <a:cubicBezTo>
                    <a:pt x="409074" y="354531"/>
                    <a:pt x="203734" y="354531"/>
                    <a:pt x="125128" y="394636"/>
                  </a:cubicBezTo>
                  <a:cubicBezTo>
                    <a:pt x="46522" y="434741"/>
                    <a:pt x="23261" y="482065"/>
                    <a:pt x="0" y="52939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5" name="Freeform 54"/>
          <p:cNvSpPr/>
          <p:nvPr/>
        </p:nvSpPr>
        <p:spPr>
          <a:xfrm rot="10550135" flipH="1">
            <a:off x="7550214" y="1515510"/>
            <a:ext cx="671532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FFFF0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56302" y="4026798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 rot="19567995">
            <a:off x="7390083" y="1802983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（学业、成就）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8" name="Freeform 57"/>
          <p:cNvSpPr/>
          <p:nvPr/>
        </p:nvSpPr>
        <p:spPr>
          <a:xfrm rot="16200000" flipH="1" flipV="1">
            <a:off x="7858106" y="2656101"/>
            <a:ext cx="357740" cy="85173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27000" cap="rnd">
            <a:solidFill>
              <a:srgbClr val="7030A0"/>
            </a:solidFill>
            <a:round/>
          </a:ln>
          <a:scene3d>
            <a:camera prst="orthographicFront"/>
            <a:lightRig rig="threePt" dir="t"/>
          </a:scene3d>
          <a:sp3d>
            <a:bevelT w="63500" h="635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52572" y="418705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0" name="Freeform 59"/>
          <p:cNvSpPr/>
          <p:nvPr/>
        </p:nvSpPr>
        <p:spPr>
          <a:xfrm rot="17911580" flipH="1">
            <a:off x="6764589" y="2191454"/>
            <a:ext cx="345516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rgbClr val="0070C0"/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70259" y="3896025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缺乏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 rot="1445963">
            <a:off x="5930882" y="2747231"/>
            <a:ext cx="1132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（钱财）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3" name="Picture 10" descr="Image result for crow no background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95" y="949362"/>
            <a:ext cx="1193122" cy="79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Image result for crow no background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8202"/>
            <a:ext cx="960446" cy="93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Freeform 64"/>
          <p:cNvSpPr/>
          <p:nvPr/>
        </p:nvSpPr>
        <p:spPr>
          <a:xfrm rot="17052056">
            <a:off x="6583767" y="3153290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6" name="Picture 10" descr="Image result for crow no background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835" y="1079441"/>
            <a:ext cx="721601" cy="47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 rot="21294553">
            <a:off x="7526322" y="2738288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解决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方法</a:t>
            </a:r>
            <a:r>
              <a:rPr kumimoji="0" lang="en-US" altLang="zh-CN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（男女关系）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8" name="Freeform 67"/>
          <p:cNvSpPr/>
          <p:nvPr/>
        </p:nvSpPr>
        <p:spPr>
          <a:xfrm rot="17052056">
            <a:off x="7945704" y="3141697"/>
            <a:ext cx="282830" cy="964977"/>
          </a:xfrm>
          <a:custGeom>
            <a:avLst/>
            <a:gdLst>
              <a:gd name="connsiteX0" fmla="*/ 231006 w 277033"/>
              <a:gd name="connsiteY0" fmla="*/ 1299411 h 1299411"/>
              <a:gd name="connsiteX1" fmla="*/ 259882 w 277033"/>
              <a:gd name="connsiteY1" fmla="*/ 375385 h 1299411"/>
              <a:gd name="connsiteX2" fmla="*/ 0 w 277033"/>
              <a:gd name="connsiteY2" fmla="*/ 0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033" h="1299411">
                <a:moveTo>
                  <a:pt x="231006" y="1299411"/>
                </a:moveTo>
                <a:cubicBezTo>
                  <a:pt x="264694" y="945682"/>
                  <a:pt x="298383" y="591953"/>
                  <a:pt x="259882" y="375385"/>
                </a:cubicBezTo>
                <a:cubicBezTo>
                  <a:pt x="221381" y="158817"/>
                  <a:pt x="110690" y="79408"/>
                  <a:pt x="0" y="0"/>
                </a:cubicBezTo>
              </a:path>
            </a:pathLst>
          </a:custGeom>
          <a:ln w="190500" cap="rnd">
            <a:solidFill>
              <a:schemeClr val="bg1">
                <a:lumMod val="65000"/>
                <a:lumOff val="35000"/>
              </a:schemeClr>
            </a:solidFill>
            <a:round/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09620" y="2276048"/>
            <a:ext cx="3522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自</a:t>
            </a:r>
            <a:r>
              <a:rPr kumimoji="0" lang="zh-CN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</a:t>
            </a:r>
            <a:endParaRPr kumimoji="0" lang="en-US" altLang="zh-CN" sz="26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依靠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70" name="Picture 16" descr="Image result for crow no background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90" y="3122433"/>
            <a:ext cx="555099" cy="54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5650622" y="339195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希望别人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也</a:t>
            </a:r>
            <a:r>
              <a:rPr kumimoji="0" lang="zh-CN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glow rad="228600">
                    <a:prstClr val="black">
                      <a:alpha val="40000"/>
                    </a:prstClr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不好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glow rad="228600">
                  <a:prstClr val="black">
                    <a:alpha val="40000"/>
                  </a:prstClr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7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5" grpId="0" animBg="1"/>
      <p:bldP spid="46" grpId="0" animBg="1"/>
      <p:bldP spid="47" grpId="0" animBg="1"/>
      <p:bldP spid="55" grpId="0" animBg="1"/>
      <p:bldP spid="56" grpId="0"/>
      <p:bldP spid="57" grpId="0"/>
      <p:bldP spid="58" grpId="0" animBg="1"/>
      <p:bldP spid="59" grpId="0"/>
      <p:bldP spid="60" grpId="0" animBg="1"/>
      <p:bldP spid="61" grpId="0"/>
      <p:bldP spid="62" grpId="0"/>
      <p:bldP spid="65" grpId="0" animBg="1"/>
      <p:bldP spid="67" grpId="0"/>
      <p:bldP spid="68" grpId="0" animBg="1"/>
      <p:bldP spid="69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876300"/>
            <a:ext cx="3428999" cy="36317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西</a:t>
            </a:r>
            <a:r>
              <a:rPr lang="en-US" altLang="zh-CN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1:13 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他救了我们脱离黑暗的权势（</a:t>
            </a:r>
            <a:r>
              <a:rPr lang="en-US" altLang="zh-CN" sz="2000" b="1" dirty="0" err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exousia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），把我们迁到他爱子的国里； </a:t>
            </a:r>
            <a:r>
              <a:rPr lang="en-US" altLang="zh-CN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1:14 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我们在爱子里得蒙救赎，罪过得以赦免。 </a:t>
            </a:r>
            <a:endParaRPr lang="en-US" altLang="zh-CN" sz="20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sz="20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徒</a:t>
            </a:r>
            <a:r>
              <a:rPr lang="en-US" altLang="zh-CN" sz="20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26:18 </a:t>
            </a:r>
            <a:r>
              <a:rPr lang="zh-CN" altLang="en-US" sz="20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我差你到他们那里去，要叫他们的眼睛得开，从黑暗中归向光明，从撒但权下</a:t>
            </a:r>
            <a:r>
              <a:rPr lang="zh-CN" altLang="en-US" sz="20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2000" b="1" dirty="0" err="1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exousia</a:t>
            </a:r>
            <a:r>
              <a:rPr lang="zh-CN" altLang="en-US" sz="20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）归向神；又因信我，得蒙赦罪，和一切成圣的人同得基业。 </a:t>
            </a:r>
            <a:endParaRPr lang="en-US" altLang="zh-CN" sz="20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67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1" y="876300"/>
            <a:ext cx="3505200" cy="45550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弗</a:t>
            </a:r>
            <a:r>
              <a:rPr lang="en-US" altLang="zh-CN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 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那时，你们在其中行事为人，随从今世的风俗，顺服空中掌权者的首领，就是现今在悖逆之子心中运行的邪灵。 </a:t>
            </a:r>
            <a:r>
              <a:rPr lang="en-US" altLang="zh-CN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2:3 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我们从前也都在他们中间，放纵肉体的私慾，随着肉体和心中所喜好的去行，本为可怒之子，和别人一样</a:t>
            </a:r>
            <a:r>
              <a:rPr lang="zh-CN" altLang="en-US" sz="20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en-US" altLang="zh-CN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8:44 </a:t>
            </a:r>
            <a:r>
              <a:rPr lang="zh-CN" altLang="en-US" sz="2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你们是出于你们的父魔鬼，你们父的私慾你们偏要行。他从起初是杀人的，不守真理，因他心里没有真理。他说谎是出于自己；因他本来是说谎的，也是说谎之人的父。 </a:t>
            </a:r>
            <a:endParaRPr lang="en-US" altLang="zh-CN" sz="2000" b="1" dirty="0" smtClean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00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876300"/>
            <a:ext cx="3626003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诗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8:3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我观看你指头所造的天，并你所陈设的月亮星宿，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8:4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便说：人算甚么，你竟顾念他？世人算甚么，你竟眷顾他？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8:5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你叫他比天使（或译：　</a:t>
            </a:r>
            <a:r>
              <a:rPr lang="zh-CN" altLang="en-US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</a:t>
            </a:r>
            <a:r>
              <a:rPr lang="en-US" altLang="zh-CN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Elohim</a:t>
            </a:r>
            <a:r>
              <a:rPr lang="zh-CN" altLang="en-US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微小一点，并赐他荣耀尊贵为冠冕。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8:6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你派他管理你手所造的，使万物，就是一切的牛羊、田野的兽、空中的鸟、海里的鱼，凡经行海道的，都服在他的脚下。 </a:t>
            </a:r>
            <a:endParaRPr lang="en-US" altLang="zh-CN" b="1" dirty="0" smtClean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Picture 4" descr="Image result for adam create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0" b="13656"/>
          <a:stretch/>
        </p:blipFill>
        <p:spPr bwMode="auto">
          <a:xfrm>
            <a:off x="6400800" y="3841877"/>
            <a:ext cx="1773194" cy="183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9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876300"/>
            <a:ext cx="3626003" cy="47089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路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9:1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耶稣叫齐了十二个门徒，给他们</a:t>
            </a:r>
            <a:r>
              <a:rPr lang="zh-CN" altLang="en-US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r>
              <a:rPr lang="zh-CN" altLang="en-US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力 </a:t>
            </a:r>
            <a:r>
              <a:rPr lang="en-US" altLang="zh-CN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dunamis</a:t>
            </a:r>
            <a:r>
              <a:rPr lang="en-US" altLang="zh-CN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CN" altLang="en-US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lang="zh-CN" altLang="en-US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权</a:t>
            </a:r>
            <a:r>
              <a:rPr lang="zh-CN" altLang="en-US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柄 </a:t>
            </a:r>
            <a:r>
              <a:rPr lang="en-US" altLang="zh-CN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2000" b="1" dirty="0" err="1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exousia</a:t>
            </a:r>
            <a:r>
              <a:rPr lang="en-US" altLang="zh-CN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CN" altLang="en-US" sz="20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制伏一切的鬼，医治各样的病， 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9:2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又差遣他们去宣传</a:t>
            </a:r>
            <a:r>
              <a:rPr lang="zh-CN" altLang="en-US" sz="2000" b="1" u="sng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神国</a:t>
            </a:r>
            <a:r>
              <a:rPr lang="zh-CN" altLang="en-US" sz="2000" b="1" i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的道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，医治病人，</a:t>
            </a:r>
            <a:endParaRPr lang="en-US" altLang="zh-CN" sz="20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10:7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随走随传，说</a:t>
            </a:r>
            <a:r>
              <a:rPr lang="zh-CN" altLang="en-US" sz="2000" b="1" u="sng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天国近了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！ 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10:8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医治病人，叫死人复活，叫长大痲疯的洁净，把鬼赶出去。</a:t>
            </a:r>
            <a:r>
              <a:rPr lang="zh-CN" altLang="en-US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你们白白的得来，也要白白的捨去。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2000" b="1" dirty="0" smtClean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路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17:21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人也不得说：看哪，在这里！看哪，在那里！因为</a:t>
            </a:r>
            <a:r>
              <a:rPr lang="zh-CN" altLang="en-US" sz="2000" b="1" u="sng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神的国</a:t>
            </a:r>
            <a:r>
              <a:rPr lang="zh-CN" altLang="en-US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就在你们心里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（心里：或作中间）。 </a:t>
            </a:r>
            <a:endParaRPr lang="en-US" altLang="zh-CN" sz="20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621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876300"/>
            <a:ext cx="3428999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28:18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耶稣进前来，对他们说：天上地下所有的权</a:t>
            </a:r>
            <a:r>
              <a:rPr lang="zh-CN" altLang="en-US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柄（</a:t>
            </a:r>
            <a:r>
              <a:rPr lang="en-US" altLang="zh-CN" sz="2000" b="1" dirty="0" err="1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exousia</a:t>
            </a:r>
            <a:r>
              <a:rPr lang="zh-CN" altLang="en-US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）都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赐给我了。 </a:t>
            </a:r>
            <a:r>
              <a:rPr lang="en-US" altLang="zh-CN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28:19 </a:t>
            </a:r>
            <a:r>
              <a:rPr lang="zh-CN" altLang="en-US" sz="20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所以，你们要去，使万民作我的门徒，奉父、子、圣灵的名给他们施</a:t>
            </a:r>
            <a:r>
              <a:rPr lang="zh-CN" altLang="en-US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洗。</a:t>
            </a:r>
            <a:r>
              <a:rPr lang="en-US" altLang="zh-CN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28:20 </a:t>
            </a:r>
            <a:r>
              <a:rPr lang="zh-CN" altLang="en-US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凡我所吩咐你们的，都教训他们遵守，我就常与你们同在，直到世界的末了（</a:t>
            </a:r>
            <a:r>
              <a:rPr lang="en-US" altLang="zh-CN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 am with you always, </a:t>
            </a:r>
            <a:r>
              <a:rPr lang="en-US" altLang="zh-CN" sz="2000" b="1" i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even</a:t>
            </a:r>
            <a:r>
              <a:rPr lang="en-US" altLang="zh-CN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to the end of the age</a:t>
            </a:r>
            <a:r>
              <a:rPr lang="zh-CN" altLang="en-US" sz="20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 </a:t>
            </a:r>
            <a:endParaRPr lang="zh-CN" altLang="en-US" sz="2000" b="1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04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耶稣叫了十二个门徒来，差遣他们两个两个的出去，也赐给他们权柄，制伏污鬼；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并且嘱咐他们：行路的时候不要带食物和口袋，腰袋里也不要带钱，除了柺杖以外，甚么都不要带；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只要穿鞋，也不要穿两件挂子，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又对他们说：你们无论到何处，进了人的家，就住在那里，直到离开那地方。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何处的人不接待你们，不听你们，你们离开那里的时候，就把脚上的尘土跺下去，对他们作见證。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门徒就出去传道，叫人悔改，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6:13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又赶出许多的鬼，用油抹了许多病人，治好他们。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876300"/>
            <a:ext cx="3428999" cy="46782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弗</a:t>
            </a:r>
            <a:r>
              <a:rPr lang="en-US" altLang="zh-CN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1:19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并知道他向我们这信的人所显的能</a:t>
            </a:r>
            <a:r>
              <a:rPr lang="zh-CN" altLang="en-US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力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b="1" dirty="0" err="1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dunamis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CN" altLang="en-US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何等浩大，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1:20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就是照他在基督身上所运行的大能大力，使他从死里复活，叫他在天上坐在自己的右边，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1:21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远超过一切执政的、掌权的、有能的、主治的，和一切有名的；不但是今世的，连来世的也都超过了。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1:22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又将万有服在他的脚下，使他为教会作万有之首。 </a:t>
            </a:r>
            <a:endParaRPr lang="en-US" altLang="zh-CN" b="1" dirty="0" smtClean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弗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3:9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又使众人都明白，这历代以来隐藏在创造万物之神里的奥秘是如何安排的， </a:t>
            </a:r>
            <a:r>
              <a:rPr lang="en-US" altLang="zh-CN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3:10 </a:t>
            </a:r>
            <a:r>
              <a:rPr lang="zh-CN" altLang="en-US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为要藉着教会使天上执政的、掌权的，现在得知神百般的智慧。 </a:t>
            </a:r>
          </a:p>
        </p:txBody>
      </p:sp>
    </p:spTree>
    <p:extLst>
      <p:ext uri="{BB962C8B-B14F-4D97-AF65-F5344CB8AC3E}">
        <p14:creationId xmlns:p14="http://schemas.microsoft.com/office/powerpoint/2010/main" val="27778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5116</TotalTime>
  <Words>4257</Words>
  <Application>Microsoft Office PowerPoint</Application>
  <PresentationFormat>On-screen Show (16:10)</PresentationFormat>
  <Paragraphs>147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微软雅黑</vt:lpstr>
      <vt:lpstr>微软雅黑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412</cp:revision>
  <dcterms:created xsi:type="dcterms:W3CDTF">2011-09-04T18:01:24Z</dcterms:created>
  <dcterms:modified xsi:type="dcterms:W3CDTF">2018-07-15T12:46:31Z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