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5"/>
  </p:notesMasterIdLst>
  <p:sldIdLst>
    <p:sldId id="451" r:id="rId5"/>
    <p:sldId id="454" r:id="rId6"/>
    <p:sldId id="462" r:id="rId7"/>
    <p:sldId id="464" r:id="rId8"/>
    <p:sldId id="468" r:id="rId9"/>
    <p:sldId id="469" r:id="rId10"/>
    <p:sldId id="470" r:id="rId11"/>
    <p:sldId id="456" r:id="rId12"/>
    <p:sldId id="457" r:id="rId13"/>
    <p:sldId id="471" r:id="rId1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78" d="100"/>
          <a:sy n="78" d="100"/>
        </p:scale>
        <p:origin x="696" y="71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0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40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73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43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135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193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83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022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18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14</a:t>
            </a:r>
            <a:r>
              <a:rPr kumimoji="0" lang="zh-CN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76368" y="65158"/>
            <a:ext cx="592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自由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的目的是什么？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38799" y="902854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撒但的谎言：</a:t>
            </a:r>
            <a:endParaRPr lang="en-US" altLang="zh-CN" sz="26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你没有，你不行</a:t>
            </a:r>
            <a:endParaRPr lang="en-US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8" name="Freeform 57"/>
          <p:cNvSpPr/>
          <p:nvPr/>
        </p:nvSpPr>
        <p:spPr>
          <a:xfrm rot="17911580" flipH="1">
            <a:off x="7755769" y="15258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4189336">
            <a:off x="8191234" y="12608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7776592">
            <a:off x="8246352" y="20853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487411" y="3956142"/>
            <a:ext cx="798897" cy="299509"/>
          </a:xfrm>
          <a:custGeom>
            <a:avLst/>
            <a:gdLst>
              <a:gd name="connsiteX0" fmla="*/ 798897 w 798897"/>
              <a:gd name="connsiteY0" fmla="*/ 20376 h 299509"/>
              <a:gd name="connsiteX1" fmla="*/ 529390 w 798897"/>
              <a:gd name="connsiteY1" fmla="*/ 20376 h 299509"/>
              <a:gd name="connsiteX2" fmla="*/ 346510 w 798897"/>
              <a:gd name="connsiteY2" fmla="*/ 232132 h 299509"/>
              <a:gd name="connsiteX3" fmla="*/ 0 w 798897"/>
              <a:gd name="connsiteY3" fmla="*/ 299509 h 29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897" h="299509">
                <a:moveTo>
                  <a:pt x="798897" y="20376"/>
                </a:moveTo>
                <a:cubicBezTo>
                  <a:pt x="701842" y="2729"/>
                  <a:pt x="604788" y="-14917"/>
                  <a:pt x="529390" y="20376"/>
                </a:cubicBezTo>
                <a:cubicBezTo>
                  <a:pt x="453992" y="55669"/>
                  <a:pt x="434742" y="185610"/>
                  <a:pt x="346510" y="232132"/>
                </a:cubicBezTo>
                <a:cubicBezTo>
                  <a:pt x="258278" y="278654"/>
                  <a:pt x="129139" y="289081"/>
                  <a:pt x="0" y="299509"/>
                </a:cubicBezTo>
              </a:path>
            </a:pathLst>
          </a:cu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6657001" y="1622645"/>
            <a:ext cx="954107" cy="2317133"/>
            <a:chOff x="6637419" y="2062363"/>
            <a:chExt cx="954107" cy="2317133"/>
          </a:xfrm>
        </p:grpSpPr>
        <p:sp>
          <p:nvSpPr>
            <p:cNvPr id="67" name="Freeform 66"/>
            <p:cNvSpPr/>
            <p:nvPr/>
          </p:nvSpPr>
          <p:spPr>
            <a:xfrm>
              <a:off x="6934200" y="2298606"/>
              <a:ext cx="504029" cy="208089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254000" cap="rnd">
              <a:solidFill>
                <a:schemeClr val="tx1">
                  <a:lumMod val="50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637419" y="2062363"/>
              <a:ext cx="9541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肉体</a:t>
              </a:r>
              <a:endParaRPr lang="en-US" sz="3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7478255" y="4002517"/>
            <a:ext cx="981777" cy="279133"/>
          </a:xfrm>
          <a:custGeom>
            <a:avLst/>
            <a:gdLst>
              <a:gd name="connsiteX0" fmla="*/ 0 w 981777"/>
              <a:gd name="connsiteY0" fmla="*/ 0 h 279133"/>
              <a:gd name="connsiteX1" fmla="*/ 288758 w 981777"/>
              <a:gd name="connsiteY1" fmla="*/ 144379 h 279133"/>
              <a:gd name="connsiteX2" fmla="*/ 856649 w 981777"/>
              <a:gd name="connsiteY2" fmla="*/ 192506 h 279133"/>
              <a:gd name="connsiteX3" fmla="*/ 981777 w 981777"/>
              <a:gd name="connsiteY3" fmla="*/ 279133 h 2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777" h="279133">
                <a:moveTo>
                  <a:pt x="0" y="0"/>
                </a:moveTo>
                <a:cubicBezTo>
                  <a:pt x="72991" y="56147"/>
                  <a:pt x="145983" y="112295"/>
                  <a:pt x="288758" y="144379"/>
                </a:cubicBezTo>
                <a:cubicBezTo>
                  <a:pt x="431533" y="176463"/>
                  <a:pt x="741146" y="170047"/>
                  <a:pt x="856649" y="192506"/>
                </a:cubicBezTo>
                <a:cubicBezTo>
                  <a:pt x="972152" y="214965"/>
                  <a:pt x="976964" y="247049"/>
                  <a:pt x="981777" y="279133"/>
                </a:cubicBezTo>
              </a:path>
            </a:pathLst>
          </a:cu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890963" y="4036926"/>
            <a:ext cx="516028" cy="529390"/>
          </a:xfrm>
          <a:custGeom>
            <a:avLst/>
            <a:gdLst>
              <a:gd name="connsiteX0" fmla="*/ 500513 w 516028"/>
              <a:gd name="connsiteY0" fmla="*/ 0 h 529390"/>
              <a:gd name="connsiteX1" fmla="*/ 471638 w 516028"/>
              <a:gd name="connsiteY1" fmla="*/ 288758 h 529390"/>
              <a:gd name="connsiteX2" fmla="*/ 125128 w 516028"/>
              <a:gd name="connsiteY2" fmla="*/ 394636 h 529390"/>
              <a:gd name="connsiteX3" fmla="*/ 0 w 516028"/>
              <a:gd name="connsiteY3" fmla="*/ 529390 h 5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28" h="529390">
                <a:moveTo>
                  <a:pt x="500513" y="0"/>
                </a:moveTo>
                <a:cubicBezTo>
                  <a:pt x="517357" y="111492"/>
                  <a:pt x="534202" y="222985"/>
                  <a:pt x="471638" y="288758"/>
                </a:cubicBezTo>
                <a:cubicBezTo>
                  <a:pt x="409074" y="354531"/>
                  <a:pt x="203734" y="354531"/>
                  <a:pt x="125128" y="394636"/>
                </a:cubicBezTo>
                <a:cubicBezTo>
                  <a:pt x="46522" y="434741"/>
                  <a:pt x="23261" y="482065"/>
                  <a:pt x="0" y="529390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 rot="10550135" flipH="1">
            <a:off x="7550214" y="15155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656302" y="40267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 rot="19567995">
            <a:off x="7390083" y="18029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（学业、成就）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2" name="Freeform 71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 rot="21294553">
            <a:off x="7554920" y="303712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（男女关系）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5" name="Freeform 74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（钱财）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自</a:t>
            </a:r>
            <a:r>
              <a:rPr lang="zh-CN" altLang="en-US" sz="26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altLang="zh-CN" sz="26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依靠</a:t>
            </a:r>
            <a:endParaRPr lang="en-US" sz="26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7" name="Picture 16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8202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0" descr="Image result for crow no background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95" y="949362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35" y="1079441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ouple walking in love silhouett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2" r="11250"/>
          <a:stretch/>
        </p:blipFill>
        <p:spPr bwMode="auto">
          <a:xfrm>
            <a:off x="572183" y="1435742"/>
            <a:ext cx="4546026" cy="3492787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他们来到海那边格拉森人的地方。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耶稣一下船，就有一个被污鬼附着的人从坟茔里出来迎着他。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那人常住在坟茔里，没有人能捆住他，就是用铁鍊也不能；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因为人屡次用脚镣和铁鍊捆锁他，铁鍊竟被他挣断了，脚镣也被他弄碎了；总没有人能制伏他。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他昼夜常在坟茔里和山中喊叫，又用石头砍自己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04900"/>
            <a:ext cx="365759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"/>
          <a:stretch/>
        </p:blipFill>
        <p:spPr bwMode="auto">
          <a:xfrm>
            <a:off x="5334000" y="3364345"/>
            <a:ext cx="3657598" cy="200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246" y="3703622"/>
            <a:ext cx="4953000" cy="6771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38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自由意志 </a:t>
            </a:r>
            <a:r>
              <a:rPr lang="en-US" altLang="zh-CN" sz="38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(free will)?</a:t>
            </a:r>
            <a:endParaRPr lang="zh-CN" altLang="en-US" sz="3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746" y="4533900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自由（</a:t>
            </a:r>
            <a:r>
              <a:rPr 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freedom/liberty</a:t>
            </a:r>
            <a:r>
              <a:rPr lang="en-US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US" altLang="zh-CN" b="1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此条件下人类可以自我支配，凭借自由意志而行动，并为自身的行为负责。</a:t>
            </a:r>
            <a:endParaRPr lang="en-US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65158"/>
            <a:ext cx="7072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什么样的状态才是真正的自由？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1:26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神说：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我们要照着我们的形象、按着我们的样式造人，使他们管理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海里的鱼、空中的鸟、地上的牲畜，和全地，并地上所爬的一切昆虫。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1:27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神就照着自己的形象造人，乃是照着他的形象造男造女。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1:28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神就赐福给他们，又对他们说：要生养众多，遍满地面，治理这地，也要管理海里的鱼、空中的鸟，和地上各样行动的活物。</a:t>
            </a:r>
          </a:p>
        </p:txBody>
      </p:sp>
      <p:pic>
        <p:nvPicPr>
          <p:cNvPr id="12" name="Picture 2" descr="http://thecrackeddoor.com/Main/wp-content/uploads/2013/04/real-ma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85900"/>
            <a:ext cx="2760056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65158"/>
            <a:ext cx="592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人如何失去自由意志的？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3:4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蛇对女人说：你们不一定死； 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3:5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因为　神知道，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你们吃的日子眼睛就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明亮了，你们便如神能知道善恶。 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3:6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于是女人见那棵树的果子好作食物，也悦人的眼目，且是可喜爱的，能使人有智慧，就摘下果子来吃了，又给他丈夫，他丈夫也吃了。 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3:7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他们二人的眼睛就明亮了，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纔知道自己是赤身露体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，便拿无花果树的叶子为自己编作裙子。 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3:8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天起了凉风，耶和华　神在园中行走。那人和他妻子听见　神的声音，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就藏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在园里的树木中，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躲避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　神的面。 </a:t>
            </a:r>
          </a:p>
        </p:txBody>
      </p:sp>
      <p:pic>
        <p:nvPicPr>
          <p:cNvPr id="6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811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48350" y="1257300"/>
            <a:ext cx="2838450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雅</a:t>
            </a:r>
            <a:r>
              <a:rPr lang="en-US" altLang="zh-CN" sz="2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1:15 </a:t>
            </a:r>
            <a:r>
              <a:rPr lang="zh-CN" altLang="en-US" sz="2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私慾既怀了胎，就生出罪来；罪既长成，就生出死来。 </a:t>
            </a:r>
          </a:p>
        </p:txBody>
      </p:sp>
    </p:spTree>
    <p:extLst>
      <p:ext uri="{BB962C8B-B14F-4D97-AF65-F5344CB8AC3E}">
        <p14:creationId xmlns:p14="http://schemas.microsoft.com/office/powerpoint/2010/main" val="22433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65158"/>
            <a:ext cx="592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人如何失去自由意志的？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3:4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蛇对女人说：你们不一定死； 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3:5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因为　神知道，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你们吃的日子眼睛就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明亮了，你们便如神能知道善恶。 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3:6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于是女人见那棵树的果子好作食物，也悦人的眼目，且是可喜爱的，能使人有智慧，就摘下果子来吃了，又给他丈夫，他丈夫也吃了。 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3:7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他们二人的眼睛就明亮了，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纔知道自己是赤身露体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，便拿无花果树的叶子为自己编作裙子。 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3:8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天起了凉风，耶和华　神在园中行走。那人和他妻子听见　神的声音，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就藏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在园里的树木中，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躲避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　神的面。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38799" y="902854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撒但的谎言：</a:t>
            </a:r>
            <a:endParaRPr lang="en-US" altLang="zh-CN" sz="26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你没有，你不行</a:t>
            </a:r>
            <a:endParaRPr lang="en-US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Freeform 35"/>
          <p:cNvSpPr/>
          <p:nvPr/>
        </p:nvSpPr>
        <p:spPr>
          <a:xfrm rot="17911580" flipH="1">
            <a:off x="7755769" y="15258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4189336">
            <a:off x="8191234" y="12608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7776592">
            <a:off x="8246352" y="20853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487411" y="1622645"/>
            <a:ext cx="1972621" cy="2943671"/>
            <a:chOff x="6467829" y="2062363"/>
            <a:chExt cx="1972621" cy="2943671"/>
          </a:xfrm>
        </p:grpSpPr>
        <p:sp>
          <p:nvSpPr>
            <p:cNvPr id="41" name="Freeform 40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000" b="1" dirty="0" smtClean="0"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肉体</a:t>
                </a:r>
                <a:endParaRPr lang="en-US" sz="3000" b="1" dirty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43" name="Freeform 42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reeform 46"/>
          <p:cNvSpPr/>
          <p:nvPr/>
        </p:nvSpPr>
        <p:spPr>
          <a:xfrm rot="10550135" flipH="1">
            <a:off x="7550214" y="15155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656302" y="40267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 rot="19567995">
            <a:off x="7390083" y="18029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（学业、成就）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Freeform 49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 rot="21294553">
            <a:off x="7554920" y="303712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（男女关系）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Freeform 52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（钱财）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自</a:t>
            </a:r>
            <a:r>
              <a:rPr lang="zh-CN" altLang="en-US" sz="26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altLang="zh-CN" sz="26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依靠</a:t>
            </a:r>
            <a:endParaRPr lang="en-US" sz="26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34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95" y="949362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8202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35" y="1079441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7" grpId="0" animBg="1"/>
      <p:bldP spid="48" grpId="0"/>
      <p:bldP spid="49" grpId="0"/>
      <p:bldP spid="50" grpId="0" animBg="1"/>
      <p:bldP spid="51" grpId="0"/>
      <p:bldP spid="52" grpId="0"/>
      <p:bldP spid="53" grpId="0" animBg="1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65158"/>
            <a:ext cx="592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们如何收回失去的自由？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38799" y="902854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撒但的谎言：</a:t>
            </a:r>
            <a:endParaRPr lang="en-US" altLang="zh-CN" sz="26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你没有，你不行</a:t>
            </a:r>
            <a:endParaRPr lang="en-US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8" name="Freeform 57"/>
          <p:cNvSpPr/>
          <p:nvPr/>
        </p:nvSpPr>
        <p:spPr>
          <a:xfrm rot="17911580" flipH="1">
            <a:off x="7755769" y="15258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4189336">
            <a:off x="8191234" y="12608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7776592">
            <a:off x="8246352" y="20853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487411" y="3956142"/>
            <a:ext cx="798897" cy="299509"/>
          </a:xfrm>
          <a:custGeom>
            <a:avLst/>
            <a:gdLst>
              <a:gd name="connsiteX0" fmla="*/ 798897 w 798897"/>
              <a:gd name="connsiteY0" fmla="*/ 20376 h 299509"/>
              <a:gd name="connsiteX1" fmla="*/ 529390 w 798897"/>
              <a:gd name="connsiteY1" fmla="*/ 20376 h 299509"/>
              <a:gd name="connsiteX2" fmla="*/ 346510 w 798897"/>
              <a:gd name="connsiteY2" fmla="*/ 232132 h 299509"/>
              <a:gd name="connsiteX3" fmla="*/ 0 w 798897"/>
              <a:gd name="connsiteY3" fmla="*/ 299509 h 29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897" h="299509">
                <a:moveTo>
                  <a:pt x="798897" y="20376"/>
                </a:moveTo>
                <a:cubicBezTo>
                  <a:pt x="701842" y="2729"/>
                  <a:pt x="604788" y="-14917"/>
                  <a:pt x="529390" y="20376"/>
                </a:cubicBezTo>
                <a:cubicBezTo>
                  <a:pt x="453992" y="55669"/>
                  <a:pt x="434742" y="185610"/>
                  <a:pt x="346510" y="232132"/>
                </a:cubicBezTo>
                <a:cubicBezTo>
                  <a:pt x="258278" y="278654"/>
                  <a:pt x="129139" y="289081"/>
                  <a:pt x="0" y="299509"/>
                </a:cubicBezTo>
              </a:path>
            </a:pathLst>
          </a:cu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6657001" y="1622645"/>
            <a:ext cx="954107" cy="2317133"/>
            <a:chOff x="6637419" y="2062363"/>
            <a:chExt cx="954107" cy="2317133"/>
          </a:xfrm>
        </p:grpSpPr>
        <p:sp>
          <p:nvSpPr>
            <p:cNvPr id="67" name="Freeform 66"/>
            <p:cNvSpPr/>
            <p:nvPr/>
          </p:nvSpPr>
          <p:spPr>
            <a:xfrm>
              <a:off x="6934200" y="2298606"/>
              <a:ext cx="504029" cy="2080890"/>
            </a:xfrm>
            <a:custGeom>
              <a:avLst/>
              <a:gdLst>
                <a:gd name="connsiteX0" fmla="*/ 231006 w 277033"/>
                <a:gd name="connsiteY0" fmla="*/ 1299411 h 1299411"/>
                <a:gd name="connsiteX1" fmla="*/ 259882 w 277033"/>
                <a:gd name="connsiteY1" fmla="*/ 375385 h 1299411"/>
                <a:gd name="connsiteX2" fmla="*/ 0 w 277033"/>
                <a:gd name="connsiteY2" fmla="*/ 0 h 1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33" h="1299411">
                  <a:moveTo>
                    <a:pt x="231006" y="1299411"/>
                  </a:moveTo>
                  <a:cubicBezTo>
                    <a:pt x="264694" y="945682"/>
                    <a:pt x="298383" y="591953"/>
                    <a:pt x="259882" y="375385"/>
                  </a:cubicBezTo>
                  <a:cubicBezTo>
                    <a:pt x="221381" y="158817"/>
                    <a:pt x="110690" y="79408"/>
                    <a:pt x="0" y="0"/>
                  </a:cubicBezTo>
                </a:path>
              </a:pathLst>
            </a:custGeom>
            <a:ln w="254000" cap="rnd">
              <a:solidFill>
                <a:schemeClr val="tx1">
                  <a:lumMod val="5000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637419" y="2062363"/>
              <a:ext cx="9541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肉体</a:t>
              </a:r>
              <a:endParaRPr lang="en-US" sz="3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7478255" y="4002517"/>
            <a:ext cx="981777" cy="279133"/>
          </a:xfrm>
          <a:custGeom>
            <a:avLst/>
            <a:gdLst>
              <a:gd name="connsiteX0" fmla="*/ 0 w 981777"/>
              <a:gd name="connsiteY0" fmla="*/ 0 h 279133"/>
              <a:gd name="connsiteX1" fmla="*/ 288758 w 981777"/>
              <a:gd name="connsiteY1" fmla="*/ 144379 h 279133"/>
              <a:gd name="connsiteX2" fmla="*/ 856649 w 981777"/>
              <a:gd name="connsiteY2" fmla="*/ 192506 h 279133"/>
              <a:gd name="connsiteX3" fmla="*/ 981777 w 981777"/>
              <a:gd name="connsiteY3" fmla="*/ 279133 h 2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777" h="279133">
                <a:moveTo>
                  <a:pt x="0" y="0"/>
                </a:moveTo>
                <a:cubicBezTo>
                  <a:pt x="72991" y="56147"/>
                  <a:pt x="145983" y="112295"/>
                  <a:pt x="288758" y="144379"/>
                </a:cubicBezTo>
                <a:cubicBezTo>
                  <a:pt x="431533" y="176463"/>
                  <a:pt x="741146" y="170047"/>
                  <a:pt x="856649" y="192506"/>
                </a:cubicBezTo>
                <a:cubicBezTo>
                  <a:pt x="972152" y="214965"/>
                  <a:pt x="976964" y="247049"/>
                  <a:pt x="981777" y="279133"/>
                </a:cubicBezTo>
              </a:path>
            </a:pathLst>
          </a:cu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890963" y="4036926"/>
            <a:ext cx="516028" cy="529390"/>
          </a:xfrm>
          <a:custGeom>
            <a:avLst/>
            <a:gdLst>
              <a:gd name="connsiteX0" fmla="*/ 500513 w 516028"/>
              <a:gd name="connsiteY0" fmla="*/ 0 h 529390"/>
              <a:gd name="connsiteX1" fmla="*/ 471638 w 516028"/>
              <a:gd name="connsiteY1" fmla="*/ 288758 h 529390"/>
              <a:gd name="connsiteX2" fmla="*/ 125128 w 516028"/>
              <a:gd name="connsiteY2" fmla="*/ 394636 h 529390"/>
              <a:gd name="connsiteX3" fmla="*/ 0 w 516028"/>
              <a:gd name="connsiteY3" fmla="*/ 529390 h 5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28" h="529390">
                <a:moveTo>
                  <a:pt x="500513" y="0"/>
                </a:moveTo>
                <a:cubicBezTo>
                  <a:pt x="517357" y="111492"/>
                  <a:pt x="534202" y="222985"/>
                  <a:pt x="471638" y="288758"/>
                </a:cubicBezTo>
                <a:cubicBezTo>
                  <a:pt x="409074" y="354531"/>
                  <a:pt x="203734" y="354531"/>
                  <a:pt x="125128" y="394636"/>
                </a:cubicBezTo>
                <a:cubicBezTo>
                  <a:pt x="46522" y="434741"/>
                  <a:pt x="23261" y="482065"/>
                  <a:pt x="0" y="529390"/>
                </a:cubicBezTo>
              </a:path>
            </a:pathLst>
          </a:cu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 rot="10550135" flipH="1">
            <a:off x="7550214" y="15155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656302" y="40267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 rot="19567995">
            <a:off x="7390083" y="18029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（学业、成就）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2" name="Freeform 71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 rot="21294553">
            <a:off x="7554920" y="303712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（男女关系）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5" name="Freeform 74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（钱财）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自</a:t>
            </a:r>
            <a:r>
              <a:rPr lang="zh-CN" altLang="en-US" sz="26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altLang="zh-CN" sz="26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依靠</a:t>
            </a:r>
            <a:endParaRPr lang="en-US" sz="26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3:4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蛇对女人说：你们不一定死； 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3:5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因为　神知道，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你们吃的日子眼睛就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明亮了，你们便如神能知道善恶。 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3:6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于是女人见那棵树的果子好作食物，也悦人的眼目，且是可喜爱的，能使人有智慧，就摘下果子来吃了，又给他丈夫，他丈夫也吃了。 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3:7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他们二人的眼睛就明亮了，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纔知道自己是赤身露体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，便拿无花果树的叶子为自己编作裙子。 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3:8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天起了凉风，耶和华　神在园中行走。那人和他妻子听见　神的声音，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就藏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在园里的树木中，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躲避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　神的面。 </a:t>
            </a:r>
          </a:p>
        </p:txBody>
      </p:sp>
      <p:pic>
        <p:nvPicPr>
          <p:cNvPr id="87" name="Picture 16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8202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0" descr="Image result for crow no background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95" y="949362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35" y="1079441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9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1" grpId="0" animBg="1"/>
      <p:bldP spid="65" grpId="0" animBg="1"/>
      <p:bldP spid="69" grpId="0" animBg="1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65158"/>
            <a:ext cx="592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们如何收回失去的自由？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38799" y="902854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撒但的谎言：</a:t>
            </a:r>
            <a:endParaRPr lang="en-US" altLang="zh-CN" sz="26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你没有，你不行</a:t>
            </a:r>
            <a:endParaRPr lang="en-US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0" name="Freeform 59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487411" y="1622645"/>
            <a:ext cx="1123697" cy="2943671"/>
            <a:chOff x="6467829" y="2062363"/>
            <a:chExt cx="1123697" cy="2943671"/>
          </a:xfrm>
        </p:grpSpPr>
        <p:sp>
          <p:nvSpPr>
            <p:cNvPr id="63" name="Freeform 6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000" b="1" dirty="0" smtClean="0"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肉体</a:t>
                </a:r>
                <a:endParaRPr lang="en-US" sz="3000" b="1" dirty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66" name="Freeform 6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Freeform 71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 rot="21294553">
            <a:off x="7554920" y="303712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（男女关系）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5" name="Freeform 74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（钱财）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自</a:t>
            </a:r>
            <a:r>
              <a:rPr lang="zh-CN" altLang="en-US" sz="26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altLang="zh-CN" sz="26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依靠</a:t>
            </a:r>
            <a:endParaRPr lang="en-US" sz="26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3:4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蛇对女人说：你们不一定死； 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3:5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因为　神知道，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你们吃的日子眼睛就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明亮了，你们便如神能知道善恶。 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3:6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于是女人见那棵树的果子好作食物，也悦人的眼目，且是可喜爱的，能使人有智慧，就摘下果子来吃了，又给他丈夫，他丈夫也吃了。 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3:7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他们二人的眼睛就明亮了，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纔知道自己是赤身露体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，便拿无花果树的叶子为自己编作裙子。 </a:t>
            </a:r>
            <a:r>
              <a:rPr lang="en-US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3:8 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天起了凉风，耶和华　神在园中行走。那人和他妻子听见　神的声音，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就藏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在园里的树木中，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躲避</a:t>
            </a:r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　神的面。 </a:t>
            </a:r>
          </a:p>
        </p:txBody>
      </p:sp>
      <p:pic>
        <p:nvPicPr>
          <p:cNvPr id="34" name="Picture 16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8202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6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4102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他远远的看见耶稣，就跑过去拜他，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大声呼叫说：至高神的儿子耶稣，我与你有甚么相干？我指着神恳求你，不要叫我受苦！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5:8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是因耶稣曾吩咐他说：污鬼阿，从这人身上出来罢！ 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5:10 </a:t>
            </a:r>
            <a:r>
              <a:rPr lang="zh-CN" altLang="en-US" sz="2200" b="1" u="sng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就再叁的求耶稣，不要叫他们离开那地方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在那里山坡上，有一大群猪吃食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5:12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鬼就央求耶稣说：求你打发我们往猪群里，附着猪去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5:13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耶稣准了他们，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污鬼就出来，进入猪里去。于是那群猪闯下山崖，投在海里，淹死了。猪的数目约有二千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Picture 2" descr="Image result for demoniac lives in tomb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r="2433"/>
          <a:stretch/>
        </p:blipFill>
        <p:spPr bwMode="auto">
          <a:xfrm>
            <a:off x="5388321" y="982270"/>
            <a:ext cx="360661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91" y="3061640"/>
            <a:ext cx="3611742" cy="20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198" y="4661237"/>
            <a:ext cx="5206196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路</a:t>
            </a:r>
            <a:r>
              <a:rPr lang="en-US" altLang="zh-CN" sz="2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11:24 </a:t>
            </a:r>
            <a:r>
              <a:rPr lang="zh-CN" altLang="en-US" sz="20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污鬼离了人身，就在无水之地过来过去，寻求安歇之处；既寻不着，便说：我要回到我所出来的屋里</a:t>
            </a:r>
            <a:r>
              <a:rPr lang="zh-CN" altLang="en-US" sz="20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去。。。</a:t>
            </a:r>
            <a:endParaRPr lang="zh-CN" altLang="en-US" sz="20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686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41020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放猪的就逃跑了，去告诉城里和乡下的人。众人就来，要看是甚么事 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他们来到耶稣那里，看见那被鬼附着的人，就是从前被群鬼所附的，坐着，穿上衣服，</a:t>
            </a:r>
            <a:r>
              <a:rPr lang="zh-CN" altLang="en-US" sz="22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心里明白过来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，他们就害怕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看见这事的，便将鬼附之人所遇见的和那群猪的事都告诉了众人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5:17 </a:t>
            </a:r>
            <a:r>
              <a:rPr lang="zh-CN" altLang="en-US" sz="2200" b="1" u="sng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众人就央求耶稣离开他们的境界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5:18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耶稣上船的时候，那从前被鬼附着的人恳求和耶稣同在。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5:19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耶稣不许，却对他说：你回家去，到你的亲属那里，将主为你所做的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是何等大的事，是怎样怜悯你，都告诉他们。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那人就走了，在低加波利传扬耶稣为他做了何等大的事，众人就都希奇。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21" y="3395845"/>
            <a:ext cx="3508844" cy="19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54" y="952500"/>
            <a:ext cx="3504165" cy="232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2173" y="2580179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leave our area!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1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5898</TotalTime>
  <Words>1271</Words>
  <Application>Microsoft Office PowerPoint</Application>
  <PresentationFormat>On-screen Show (16:10)</PresentationFormat>
  <Paragraphs>88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DFKai-SB</vt:lpstr>
      <vt:lpstr>微软雅黑</vt:lpstr>
      <vt:lpstr>微软雅黑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415</cp:revision>
  <dcterms:created xsi:type="dcterms:W3CDTF">2011-09-04T18:01:24Z</dcterms:created>
  <dcterms:modified xsi:type="dcterms:W3CDTF">2018-05-27T14:43:36Z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