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5"/>
  </p:notesMasterIdLst>
  <p:sldIdLst>
    <p:sldId id="451" r:id="rId5"/>
    <p:sldId id="472" r:id="rId6"/>
    <p:sldId id="481" r:id="rId7"/>
    <p:sldId id="489" r:id="rId8"/>
    <p:sldId id="491" r:id="rId9"/>
    <p:sldId id="490" r:id="rId10"/>
    <p:sldId id="486" r:id="rId11"/>
    <p:sldId id="482" r:id="rId12"/>
    <p:sldId id="487" r:id="rId13"/>
    <p:sldId id="488" r:id="rId1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995" autoAdjust="0"/>
  </p:normalViewPr>
  <p:slideViewPr>
    <p:cSldViewPr>
      <p:cViewPr varScale="1">
        <p:scale>
          <a:sx n="67" d="100"/>
          <a:sy n="67" d="100"/>
        </p:scale>
        <p:origin x="1264" y="56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07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95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705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94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534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078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79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81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11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的儿子，福音的起头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</a:t>
            </a:r>
            <a:r>
              <a:rPr kumimoji="0" lang="zh-CN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耶稣当安息日从麦地经过。他门徒行路的时候，掐了麦穗。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法利赛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人对耶稣说：看哪，他们在安息日为甚么做不可做的事呢？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耶稣对他们说：经上记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着大卫 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(well-beloved, 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蒙爱的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跟从他的人缺乏饥饿之时所做的事，你们没有念过么？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他当亚比亚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(excellent father,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好父亲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作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大祭司的时候，怎么进了神的殿，吃了陈设饼，又给跟从他的人吃。这饼除了祭司以外，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人都不可吃。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又对他们说：安息日是为人设立的，人不是为安息日设立的。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，人子也是安息日的主。 </a:t>
            </a:r>
          </a:p>
        </p:txBody>
      </p:sp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14700"/>
            <a:ext cx="3370321" cy="233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85355" y="4127324"/>
            <a:ext cx="1143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灵</a:t>
            </a:r>
            <a:endParaRPr lang="en-US" sz="4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82894" y="415272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5065" y="866303"/>
            <a:ext cx="3807338" cy="23544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</a:t>
            </a:r>
            <a:r>
              <a:rPr lang="en-US" altLang="zh-CN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1:19 </a:t>
            </a:r>
            <a:r>
              <a:rPr lang="zh-CN" altLang="en-US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因为我知道，这事藉着你们的祈祷和耶稣基督之灵的帮助，终必叫我得救。 </a:t>
            </a:r>
            <a:r>
              <a:rPr lang="en-US" altLang="zh-CN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1:20 </a:t>
            </a:r>
            <a:r>
              <a:rPr lang="zh-CN" altLang="en-US" sz="2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照着我所切慕、所盼望的，没有一事叫我羞愧。只要凡事放胆，无论是生是死，总叫基督在我身上照常显大。 </a:t>
            </a:r>
            <a:endParaRPr lang="en-US" sz="21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574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耶稣当安息日从麦地经过。他门徒行路的时候，掐了麦穗。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法利赛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人对耶稣说：看哪，他们在安息日为甚么做不可做的事呢？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耶稣对他们说：经上记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着大卫 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(well-beloved, 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蒙爱的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跟从他的人缺乏饥饿之时所做的事，你们没有念过么？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他当亚比亚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(excellent father,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好父亲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作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大祭司的时候，怎么进了神的殿，吃了陈设饼，又给跟从他的人吃。这饼除了祭司以外，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人都不可吃。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又对他们说：安息日是为人设立的，人不是为安息日设立的。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，人子也是安息日的主。 </a:t>
            </a:r>
          </a:p>
        </p:txBody>
      </p:sp>
      <p:pic>
        <p:nvPicPr>
          <p:cNvPr id="5122" name="Picture 2" descr="Image result for jesus disciples pick grai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311"/>
          <a:stretch/>
        </p:blipFill>
        <p:spPr bwMode="auto">
          <a:xfrm>
            <a:off x="5486400" y="912380"/>
            <a:ext cx="3124200" cy="431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耶稣当安息日从麦地经过。他门徒行路的时候，掐了麦穗。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法利赛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人对耶稣说：看哪，他们在安息日为甚么做不可做的事呢？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耶稣对他们说：经上记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着大卫 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(well-beloved, 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蒙爱的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跟从他的人缺乏饥饿之时所做的事，你们没有念过么？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他当亚比亚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(excellent father,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好父亲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作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大祭司的时候，怎么进了神的殿，吃了陈设饼，又给跟从他的人吃。这饼除了祭司以外，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人都不可吃。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又对他们说：安息日是为人设立的，人不是为安息日设立的。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，人子也是安息日的主。 </a:t>
            </a: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28700"/>
            <a:ext cx="3370321" cy="22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3437190"/>
            <a:ext cx="3370321" cy="21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ild alo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2710" r="-526" b="15709"/>
          <a:stretch/>
        </p:blipFill>
        <p:spPr bwMode="auto">
          <a:xfrm>
            <a:off x="5410198" y="3399090"/>
            <a:ext cx="3429002" cy="224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2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耶稣当安息日从麦地经过。他门徒行路的时候，掐了麦穗。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法利赛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人对耶稣说：看哪，他们在安息日为甚么做不可做的事呢？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耶稣对他们说：经上记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着大卫 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(well-beloved, 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蒙爱的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跟从他的人缺乏饥饿之时所做的事，你们没有念过么？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他当亚比亚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(excellent father,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好父亲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作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大祭司的时候，怎么进了神的殿，吃了陈设饼，又给跟从他的人吃。这饼除了祭司以外，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人都不可吃。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又对他们说：安息日是为人设立的，人不是为安息日设立的。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，人子也是安息日的主。 </a:t>
            </a: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28700"/>
            <a:ext cx="3370321" cy="22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prodigal son feeding pi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3411948"/>
            <a:ext cx="3341746" cy="222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6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耶稣当安息日从麦地经过。他门徒行路的时候，掐了麦穗。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法利赛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人对耶稣说：看哪，他们在安息日为甚么做不可做的事呢？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耶稣对他们说：经上记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着大卫 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(well-beloved, 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蒙爱的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跟从他的人缺乏饥饿之时所做的事，你们没有念过么？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他当亚比亚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(excellent father,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好父亲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作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大祭司的时候，怎么进了神的殿，吃了陈设饼，又给跟从他的人吃。这饼除了祭司以外，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人都不可吃。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又对他们说：安息日是为人设立的，人不是为安息日设立的。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，人子也是安息日的主。 </a:t>
            </a: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28700"/>
            <a:ext cx="3370321" cy="22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prodigal son older broth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37828"/>
            <a:ext cx="3370321" cy="224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耶稣当安息日从麦地经过。他门徒行路的时候，掐了麦穗。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法利赛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人对耶稣说：看哪，他们在安息日为甚么做不可做的事呢？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耶稣对他们说：经上记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着大卫 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(well-beloved, 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蒙爱的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跟从他的人缺乏饥饿之时所做的事，你们没有念过么？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他当亚比亚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(excellent father,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好父亲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作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大祭司的时候，怎么进了神的殿，吃了陈设饼，又给跟从他的人吃。这饼除了祭司以外，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人都不可吃。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又对他们说：安息日是为人设立的，人不是为安息日设立的。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，人子也是安息日的主。 </a:t>
            </a: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28700"/>
            <a:ext cx="3370321" cy="22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04234"/>
            <a:ext cx="3370321" cy="22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95400" y="1739900"/>
            <a:ext cx="6324600" cy="1714501"/>
            <a:chOff x="1219200" y="2667000"/>
            <a:chExt cx="7162800" cy="2286000"/>
          </a:xfrm>
        </p:grpSpPr>
        <p:sp>
          <p:nvSpPr>
            <p:cNvPr id="9" name="Oval 8"/>
            <p:cNvSpPr/>
            <p:nvPr/>
          </p:nvSpPr>
          <p:spPr>
            <a:xfrm>
              <a:off x="1219200" y="2667000"/>
              <a:ext cx="2590800" cy="2286000"/>
            </a:xfrm>
            <a:prstGeom prst="ellipse">
              <a:avLst/>
            </a:prstGeom>
            <a:solidFill>
              <a:srgbClr val="00B05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9590" y="28363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791200" y="2667000"/>
              <a:ext cx="2590800" cy="2285999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rgbClr val="0000FF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97128" y="2836333"/>
              <a:ext cx="12192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体 </a:t>
              </a:r>
              <a:endParaRPr lang="en-US" sz="8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3359" y="29379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80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38600" y="3393629"/>
            <a:ext cx="5334000" cy="1951809"/>
            <a:chOff x="4038600" y="4346675"/>
            <a:chExt cx="5334000" cy="2342171"/>
          </a:xfrm>
        </p:grpSpPr>
        <p:sp>
          <p:nvSpPr>
            <p:cNvPr id="16" name="TextBox 15"/>
            <p:cNvSpPr txBox="1"/>
            <p:nvPr/>
          </p:nvSpPr>
          <p:spPr>
            <a:xfrm>
              <a:off x="4038600" y="5470050"/>
              <a:ext cx="5334000" cy="1218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世界</a:t>
              </a:r>
              <a:r>
                <a:rPr lang="en-US" altLang="zh-CN" sz="6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6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地上的事 </a:t>
              </a:r>
              <a:endParaRPr lang="en-US" sz="6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5329407" y="4441307"/>
              <a:ext cx="419100" cy="990600"/>
            </a:xfrm>
            <a:prstGeom prst="straightConnector1">
              <a:avLst/>
            </a:prstGeom>
            <a:ln w="63500">
              <a:solidFill>
                <a:schemeClr val="bg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091407" y="4593707"/>
              <a:ext cx="114300" cy="914400"/>
            </a:xfrm>
            <a:prstGeom prst="straightConnector1">
              <a:avLst/>
            </a:prstGeom>
            <a:ln w="63500">
              <a:solidFill>
                <a:schemeClr val="bg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853407" y="4593707"/>
              <a:ext cx="152400" cy="914400"/>
            </a:xfrm>
            <a:prstGeom prst="straightConnector1">
              <a:avLst/>
            </a:prstGeom>
            <a:ln w="63500">
              <a:solidFill>
                <a:schemeClr val="bg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272507" y="4539936"/>
              <a:ext cx="381000" cy="914400"/>
            </a:xfrm>
            <a:prstGeom prst="straightConnector1">
              <a:avLst/>
            </a:prstGeom>
            <a:ln w="63500">
              <a:solidFill>
                <a:schemeClr val="bg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619999" y="4346675"/>
              <a:ext cx="762000" cy="1066800"/>
            </a:xfrm>
            <a:prstGeom prst="straightConnector1">
              <a:avLst/>
            </a:prstGeom>
            <a:ln w="63500">
              <a:solidFill>
                <a:schemeClr val="bg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6200" y="-38100"/>
            <a:ext cx="6248400" cy="1892300"/>
            <a:chOff x="76200" y="137564"/>
            <a:chExt cx="6248400" cy="2270760"/>
          </a:xfrm>
        </p:grpSpPr>
        <p:sp>
          <p:nvSpPr>
            <p:cNvPr id="25" name="TextBox 24"/>
            <p:cNvSpPr txBox="1"/>
            <p:nvPr/>
          </p:nvSpPr>
          <p:spPr>
            <a:xfrm>
              <a:off x="76200" y="137564"/>
              <a:ext cx="6248400" cy="1218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神</a:t>
              </a:r>
              <a:r>
                <a:rPr lang="en-US" altLang="zh-CN" sz="6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6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圣灵</a:t>
              </a:r>
              <a:r>
                <a:rPr lang="en-US" altLang="zh-CN" sz="6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6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天上的事 </a:t>
              </a:r>
              <a:endParaRPr lang="en-US" sz="6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3429000" y="1417724"/>
              <a:ext cx="685800" cy="9906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676400" y="1341524"/>
              <a:ext cx="304800" cy="7620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438400" y="1326284"/>
              <a:ext cx="0" cy="8382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3048000" y="1326284"/>
              <a:ext cx="304800" cy="9144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62000" y="1326284"/>
              <a:ext cx="762000" cy="10668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84307" y="4379971"/>
            <a:ext cx="4183840" cy="12187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3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加4:6 </a:t>
            </a:r>
            <a:r>
              <a:rPr lang="en-US" sz="1830" b="1" dirty="0" err="1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你们既为儿子，</a:t>
            </a:r>
            <a:r>
              <a:rPr lang="en-US" sz="1830" b="1" dirty="0" err="1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神就差他儿子的灵进入你们的心</a:t>
            </a:r>
            <a:r>
              <a:rPr lang="en-US" sz="1830" b="1" dirty="0" err="1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，呼叫：阿爸！父</a:t>
            </a:r>
            <a:r>
              <a:rPr lang="en-US" sz="183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！ </a:t>
            </a:r>
            <a:endParaRPr lang="en-US" sz="1830" b="1" dirty="0" smtClean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83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sz="183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6:17 </a:t>
            </a:r>
            <a:r>
              <a:rPr lang="zh-CN" altLang="en-US" sz="183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但与主联合的，便是与主成为一灵。 </a:t>
            </a:r>
            <a:endParaRPr lang="en-US" sz="183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67300" y="965200"/>
            <a:ext cx="2518638" cy="1060315"/>
            <a:chOff x="4547808" y="906120"/>
            <a:chExt cx="2518638" cy="1060315"/>
          </a:xfrm>
        </p:grpSpPr>
        <p:sp>
          <p:nvSpPr>
            <p:cNvPr id="3" name="Left Brace 2"/>
            <p:cNvSpPr/>
            <p:nvPr/>
          </p:nvSpPr>
          <p:spPr>
            <a:xfrm rot="5400000">
              <a:off x="5268055" y="903592"/>
              <a:ext cx="449286" cy="1676400"/>
            </a:xfrm>
            <a:prstGeom prst="leftBrace">
              <a:avLst>
                <a:gd name="adj1" fmla="val 8333"/>
                <a:gd name="adj2" fmla="val 53788"/>
              </a:avLst>
            </a:prstGeom>
            <a:ln w="82550"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47808" y="906120"/>
              <a:ext cx="2518638" cy="49244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CN" altLang="en-US" sz="26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属（体贴）肉体</a:t>
              </a:r>
              <a:endParaRPr lang="en-US" sz="2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60193" y="3185772"/>
            <a:ext cx="2185214" cy="1011947"/>
            <a:chOff x="6136128" y="2155895"/>
            <a:chExt cx="2185214" cy="1011947"/>
          </a:xfrm>
        </p:grpSpPr>
        <p:sp>
          <p:nvSpPr>
            <p:cNvPr id="33" name="Left Brace 32"/>
            <p:cNvSpPr/>
            <p:nvPr/>
          </p:nvSpPr>
          <p:spPr>
            <a:xfrm rot="16200000" flipV="1">
              <a:off x="7048539" y="1542338"/>
              <a:ext cx="449286" cy="1676400"/>
            </a:xfrm>
            <a:prstGeom prst="leftBrace">
              <a:avLst>
                <a:gd name="adj1" fmla="val 8333"/>
                <a:gd name="adj2" fmla="val 53788"/>
              </a:avLst>
            </a:prstGeom>
            <a:ln w="82550"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36128" y="2675399"/>
              <a:ext cx="2185214" cy="49244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CN" altLang="en-US" sz="26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属（体贴）灵</a:t>
              </a:r>
              <a:endParaRPr lang="en-US" sz="2600" dirty="0"/>
            </a:p>
          </p:txBody>
        </p:sp>
      </p:grpSp>
      <p:pic>
        <p:nvPicPr>
          <p:cNvPr id="7" name="Picture 2" descr="http://www.flowserve.com/files/Files/Images/Products/Flowcontrol/Argus/ARAPH0002-W-FK75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621" y="1344997"/>
            <a:ext cx="863506" cy="7195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5693" y="2391707"/>
            <a:ext cx="1513336" cy="15881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30" b="1" dirty="0">
                <a:solidFill>
                  <a:schemeClr val="bg1"/>
                </a:solidFill>
              </a:rPr>
              <a:t>罗</a:t>
            </a:r>
            <a:r>
              <a:rPr lang="en-US" sz="2430" b="1" dirty="0" smtClean="0">
                <a:solidFill>
                  <a:schemeClr val="bg1"/>
                </a:solidFill>
              </a:rPr>
              <a:t>8:6</a:t>
            </a:r>
            <a:r>
              <a:rPr lang="en-US" altLang="zh-CN" sz="2430" b="1" dirty="0" smtClean="0">
                <a:solidFill>
                  <a:schemeClr val="bg1"/>
                </a:solidFill>
              </a:rPr>
              <a:t>b </a:t>
            </a:r>
            <a:r>
              <a:rPr lang="en-US" sz="2430" b="1" dirty="0" err="1" smtClean="0">
                <a:solidFill>
                  <a:schemeClr val="bg1"/>
                </a:solidFill>
              </a:rPr>
              <a:t>体贴圣灵的</a:t>
            </a:r>
            <a:r>
              <a:rPr lang="en-US" sz="2430" b="1" dirty="0" err="1">
                <a:solidFill>
                  <a:schemeClr val="bg1"/>
                </a:solidFill>
              </a:rPr>
              <a:t>，乃是生命、</a:t>
            </a:r>
            <a:r>
              <a:rPr lang="en-US" sz="2430" b="1" dirty="0" err="1" smtClean="0">
                <a:solidFill>
                  <a:schemeClr val="bg1"/>
                </a:solidFill>
              </a:rPr>
              <a:t>平安</a:t>
            </a:r>
            <a:endParaRPr lang="en-US" sz="2430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46111" y="600543"/>
            <a:ext cx="1459705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罗</a:t>
            </a:r>
            <a:r>
              <a:rPr lang="en-US" sz="2400" b="1" dirty="0" smtClean="0">
                <a:solidFill>
                  <a:schemeClr val="bg1"/>
                </a:solidFill>
              </a:rPr>
              <a:t>8:6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体贴肉体的，</a:t>
            </a:r>
            <a:r>
              <a:rPr lang="en-US" sz="2400" b="1" dirty="0" err="1" smtClean="0">
                <a:solidFill>
                  <a:schemeClr val="bg1"/>
                </a:solidFill>
              </a:rPr>
              <a:t>就是死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4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耶稣当安息日从麦地经过。他门徒行路的时候，掐了麦穗。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法利赛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人对耶稣说：看哪，他们在安息日为甚么做不可做的事呢？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耶稣对他们说：经上记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着大卫 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(well-beloved, 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蒙爱的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跟从他的人缺乏饥饿之时所做的事，你们没有念过么？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他当亚比亚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(excellent father,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好父亲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作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大祭司的时候，怎么进了神的殿，吃了陈设饼，又给跟从他的人吃。这饼除了祭司以外，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人都不可吃。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又对他们说：安息日是为人设立的，人不是为安息日设立的。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，人子也是安息日的主。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051254"/>
            <a:ext cx="3370321" cy="2115048"/>
          </a:xfrm>
          <a:prstGeom prst="rect">
            <a:avLst/>
          </a:prstGeom>
        </p:spPr>
      </p:pic>
      <p:pic>
        <p:nvPicPr>
          <p:cNvPr id="10" name="Picture 1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14700"/>
            <a:ext cx="3370321" cy="233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85355" y="4127324"/>
            <a:ext cx="1143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灵</a:t>
            </a:r>
            <a:endParaRPr lang="en-US" sz="4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2894" y="415272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704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耶稣当安息日从麦地经过。他门徒行路的时候，掐了麦穗。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法利赛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人对耶稣说：看哪，他们在安息日为甚么做不可做的事呢？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耶稣对他们说：经上记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着大卫 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(well-beloved, 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蒙爱的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跟从他的人缺乏饥饿之时所做的事，你们没有念过么？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他当亚比亚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(excellent father,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好父亲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作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大祭司的时候，怎么进了神的殿，吃了陈设饼，又给跟从他的人吃。这饼除了祭司以外，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人都不可吃。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又对他们说：安息日是为人设立的，人不是为安息日设立的。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2:28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，人子也是安息日的主。 </a:t>
            </a:r>
          </a:p>
        </p:txBody>
      </p:sp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14700"/>
            <a:ext cx="3370321" cy="233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85355" y="4127324"/>
            <a:ext cx="1143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灵</a:t>
            </a:r>
            <a:endParaRPr lang="en-US" sz="4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82894" y="415272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5065" y="866303"/>
            <a:ext cx="3807338" cy="23544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太</a:t>
            </a:r>
            <a:r>
              <a:rPr lang="en-US" sz="2100" b="1" dirty="0" smtClean="0">
                <a:solidFill>
                  <a:schemeClr val="bg1"/>
                </a:solidFill>
              </a:rPr>
              <a:t>11:28</a:t>
            </a:r>
            <a:r>
              <a:rPr lang="en-US" altLang="zh-CN" sz="2100" b="1" dirty="0" smtClean="0">
                <a:solidFill>
                  <a:schemeClr val="bg1"/>
                </a:solidFill>
              </a:rPr>
              <a:t>-30</a:t>
            </a:r>
            <a:r>
              <a:rPr lang="en-US" sz="2100" b="1" dirty="0" smtClean="0">
                <a:solidFill>
                  <a:schemeClr val="bg1"/>
                </a:solidFill>
              </a:rPr>
              <a:t> </a:t>
            </a:r>
            <a:r>
              <a:rPr lang="en-US" sz="2100" b="1" dirty="0" err="1">
                <a:solidFill>
                  <a:schemeClr val="bg1"/>
                </a:solidFill>
              </a:rPr>
              <a:t>凡劳苦担重担的人可以到我这里来，</a:t>
            </a:r>
            <a:r>
              <a:rPr lang="en-US" sz="2100" b="1" dirty="0" err="1" smtClean="0">
                <a:solidFill>
                  <a:schemeClr val="bg1"/>
                </a:solidFill>
              </a:rPr>
              <a:t>我就使你们得安息</a:t>
            </a:r>
            <a:r>
              <a:rPr lang="en-US" sz="2100" b="1" dirty="0" smtClean="0">
                <a:solidFill>
                  <a:schemeClr val="bg1"/>
                </a:solidFill>
              </a:rPr>
              <a:t>。 </a:t>
            </a:r>
            <a:r>
              <a:rPr lang="en-US" sz="2100" b="1" dirty="0" err="1" smtClean="0">
                <a:solidFill>
                  <a:schemeClr val="bg1"/>
                </a:solidFill>
              </a:rPr>
              <a:t>我心里柔和谦卑</a:t>
            </a:r>
            <a:r>
              <a:rPr lang="en-US" sz="2100" b="1" dirty="0" err="1">
                <a:solidFill>
                  <a:schemeClr val="bg1"/>
                </a:solidFill>
              </a:rPr>
              <a:t>，你们当负我的轭，学我的样式；这样，</a:t>
            </a:r>
            <a:r>
              <a:rPr lang="en-US" sz="2100" b="1" dirty="0" err="1" smtClean="0">
                <a:solidFill>
                  <a:schemeClr val="bg1"/>
                </a:solidFill>
              </a:rPr>
              <a:t>你们心里</a:t>
            </a:r>
            <a:r>
              <a:rPr lang="en-US" sz="21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100" b="1" dirty="0" smtClean="0">
                <a:solidFill>
                  <a:schemeClr val="bg1"/>
                </a:solidFill>
                <a:latin typeface="+mj-lt"/>
              </a:rPr>
              <a:t>(souls) </a:t>
            </a:r>
            <a:r>
              <a:rPr lang="en-US" sz="2100" b="1" dirty="0" err="1" smtClean="0">
                <a:solidFill>
                  <a:schemeClr val="bg1"/>
                </a:solidFill>
              </a:rPr>
              <a:t>就必得享安息</a:t>
            </a:r>
            <a:r>
              <a:rPr lang="en-US" sz="2100" b="1" dirty="0">
                <a:solidFill>
                  <a:schemeClr val="bg1"/>
                </a:solidFill>
              </a:rPr>
              <a:t>。 </a:t>
            </a:r>
            <a:r>
              <a:rPr lang="en-US" sz="2100" b="1" dirty="0" err="1" smtClean="0">
                <a:solidFill>
                  <a:schemeClr val="bg1"/>
                </a:solidFill>
              </a:rPr>
              <a:t>因为我的轭是容易的</a:t>
            </a:r>
            <a:r>
              <a:rPr lang="en-US" sz="2100" b="1" dirty="0" err="1">
                <a:solidFill>
                  <a:schemeClr val="bg1"/>
                </a:solidFill>
              </a:rPr>
              <a:t>，我的担子是轻省的</a:t>
            </a:r>
            <a:r>
              <a:rPr lang="en-US" sz="2100" b="1" dirty="0" smtClean="0">
                <a:solidFill>
                  <a:schemeClr val="bg1"/>
                </a:solidFill>
              </a:rPr>
              <a:t>。</a:t>
            </a:r>
            <a:endParaRPr lang="en-US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4750</TotalTime>
  <Words>1972</Words>
  <Application>Microsoft Office PowerPoint</Application>
  <PresentationFormat>On-screen Show (16:10)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Microsoft YaHei</vt:lpstr>
      <vt:lpstr>Microsoft YaHei</vt:lpstr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410</cp:revision>
  <dcterms:created xsi:type="dcterms:W3CDTF">2011-09-04T18:01:24Z</dcterms:created>
  <dcterms:modified xsi:type="dcterms:W3CDTF">2018-03-18T14:12:18Z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