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4"/>
  </p:sldMasterIdLst>
  <p:notesMasterIdLst>
    <p:notesMasterId r:id="rId17"/>
  </p:notesMasterIdLst>
  <p:sldIdLst>
    <p:sldId id="1076" r:id="rId5"/>
    <p:sldId id="1077" r:id="rId6"/>
    <p:sldId id="1075" r:id="rId7"/>
    <p:sldId id="1092" r:id="rId8"/>
    <p:sldId id="1085" r:id="rId9"/>
    <p:sldId id="1084" r:id="rId10"/>
    <p:sldId id="1082" r:id="rId11"/>
    <p:sldId id="1086" r:id="rId12"/>
    <p:sldId id="1093" r:id="rId13"/>
    <p:sldId id="1095" r:id="rId14"/>
    <p:sldId id="1096" r:id="rId15"/>
    <p:sldId id="1097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FFFF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1" autoAdjust="0"/>
    <p:restoredTop sz="87995" autoAdjust="0"/>
  </p:normalViewPr>
  <p:slideViewPr>
    <p:cSldViewPr>
      <p:cViewPr varScale="1">
        <p:scale>
          <a:sx n="83" d="100"/>
          <a:sy n="83" d="100"/>
        </p:scale>
        <p:origin x="944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935302"/>
            <a:ext cx="6751097" cy="198966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001698"/>
            <a:ext cx="6751097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574477"/>
            <a:ext cx="7775673" cy="68279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517768"/>
            <a:ext cx="7775673" cy="28164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57273"/>
            <a:ext cx="7774499" cy="568727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2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08001"/>
            <a:ext cx="7765322" cy="285404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504017"/>
            <a:ext cx="7765321" cy="1326822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355677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504018"/>
            <a:ext cx="7765322" cy="13219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6127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47674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31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772452"/>
            <a:ext cx="7766495" cy="20931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75463"/>
            <a:ext cx="7765322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6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508000"/>
            <a:ext cx="7765322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40266"/>
            <a:ext cx="2474217" cy="6860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426353"/>
            <a:ext cx="2474217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740267"/>
            <a:ext cx="2473919" cy="68608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426353"/>
            <a:ext cx="2474866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40267"/>
            <a:ext cx="2468408" cy="68608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426353"/>
            <a:ext cx="2468408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508000"/>
            <a:ext cx="7765322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496583"/>
            <a:ext cx="247421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915823"/>
            <a:ext cx="2205038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976801"/>
            <a:ext cx="2474216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496583"/>
            <a:ext cx="247423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915823"/>
            <a:ext cx="2197894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76800"/>
            <a:ext cx="2475252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496583"/>
            <a:ext cx="2467425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915823"/>
            <a:ext cx="2199085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976801"/>
            <a:ext cx="2470694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07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0"/>
            <a:ext cx="1906993" cy="43180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508000"/>
            <a:ext cx="5744029" cy="4318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0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6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547689"/>
            <a:ext cx="7300134" cy="2377281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001699"/>
            <a:ext cx="7300134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8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52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740266"/>
            <a:ext cx="3829503" cy="30857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740266"/>
            <a:ext cx="3820616" cy="30857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61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740267"/>
            <a:ext cx="3659399" cy="6865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426860"/>
            <a:ext cx="3830406" cy="2399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740267"/>
            <a:ext cx="3649166" cy="6865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26860"/>
            <a:ext cx="3821518" cy="23991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3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9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508000"/>
            <a:ext cx="2949178" cy="19685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508000"/>
            <a:ext cx="4642119" cy="43180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476500"/>
            <a:ext cx="2949178" cy="23494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81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508000"/>
            <a:ext cx="4447330" cy="19685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632401"/>
            <a:ext cx="2441517" cy="406919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476500"/>
            <a:ext cx="4451213" cy="23495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7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46720"/>
            <a:ext cx="7765322" cy="307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902730"/>
            <a:ext cx="500464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6515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75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sus in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100"/>
            <a:ext cx="9753600" cy="71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1028700"/>
            <a:ext cx="4572000" cy="372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algn="ctr"/>
            <a:r>
              <a:rPr lang="zh-CN" altLang="en-US" sz="9600" b="1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schemeClr val="tx1"/>
                  </a:glow>
                </a:effectLst>
                <a:latin typeface="Lao UI" panose="020B0502040204020203" pitchFamily="34" charset="0"/>
                <a:ea typeface="Microsoft YaHei" panose="020B0503020204020204" pitchFamily="34" charset="-122"/>
                <a:cs typeface="Lao UI" panose="020B0502040204020203" pitchFamily="34" charset="0"/>
              </a:rPr>
              <a:t>来</a:t>
            </a:r>
            <a:r>
              <a:rPr lang="zh-CN" altLang="en-US" sz="9600" b="1" dirty="0" smtClean="0">
                <a:ln w="22225">
                  <a:noFill/>
                </a:ln>
                <a:solidFill>
                  <a:srgbClr val="00B050"/>
                </a:solidFill>
                <a:effectLst>
                  <a:glow rad="76200">
                    <a:schemeClr val="tx1"/>
                  </a:glow>
                </a:effectLst>
                <a:latin typeface="Lao UI" panose="020B0502040204020203" pitchFamily="34" charset="0"/>
                <a:ea typeface="Microsoft YaHei" panose="020B0503020204020204" pitchFamily="34" charset="-122"/>
                <a:cs typeface="Lao UI" panose="020B0502040204020203" pitchFamily="34" charset="0"/>
              </a:rPr>
              <a:t>亲</a:t>
            </a:r>
            <a:r>
              <a:rPr lang="zh-CN" altLang="en-US" sz="9600" b="1" dirty="0">
                <a:ln w="22225">
                  <a:noFill/>
                </a:ln>
                <a:solidFill>
                  <a:srgbClr val="00B050"/>
                </a:solidFill>
                <a:effectLst>
                  <a:glow rad="76200">
                    <a:schemeClr val="tx1"/>
                  </a:glow>
                </a:effectLst>
                <a:latin typeface="Lao UI" panose="020B0502040204020203" pitchFamily="34" charset="0"/>
                <a:ea typeface="Microsoft YaHei" panose="020B0503020204020204" pitchFamily="34" charset="-122"/>
                <a:cs typeface="Lao UI" panose="020B0502040204020203" pitchFamily="34" charset="0"/>
              </a:rPr>
              <a:t>近</a:t>
            </a:r>
            <a:r>
              <a:rPr lang="zh-CN" altLang="en-US" sz="14000" b="1" dirty="0" smtClean="0">
                <a:ln w="22225">
                  <a:noFill/>
                </a:ln>
                <a:solidFill>
                  <a:srgbClr val="0070C0"/>
                </a:solidFill>
                <a:effectLst>
                  <a:glow rad="76200">
                    <a:schemeClr val="tx1"/>
                  </a:glow>
                </a:effectLst>
                <a:latin typeface="Lao UI" panose="020B0502040204020203" pitchFamily="34" charset="0"/>
                <a:ea typeface="Microsoft YaHei" panose="020B0503020204020204" pitchFamily="34" charset="-122"/>
                <a:cs typeface="Lao UI" panose="020B0502040204020203" pitchFamily="34" charset="0"/>
              </a:rPr>
              <a:t>神</a:t>
            </a:r>
            <a:endParaRPr lang="en-US" sz="14000" dirty="0">
              <a:ln w="22225">
                <a:noFill/>
              </a:ln>
              <a:solidFill>
                <a:srgbClr val="0070C0"/>
              </a:solidFill>
              <a:effectLst>
                <a:glow rad="76200">
                  <a:schemeClr val="tx1"/>
                </a:glow>
              </a:effectLst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325522" cy="22775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神如何逆转这个过程？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我们既然有一位已经升入高天尊荣的大祭司，就是神的儿子耶稣，便当持定所承认的道。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因我们的大祭司并非不能体恤我们的软弱。他也曾凡事受过试探，与我们一样，只是他没有犯罪。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所以，我们只管坦然无惧的来到施恩的宝座前，为要得怜恤，蒙恩惠，作随时的帮助。</a:t>
            </a:r>
            <a:endParaRPr lang="en-US" altLang="zh-CN" sz="145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esus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54" y="4030274"/>
            <a:ext cx="1283852" cy="15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finger pointing no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9000" y1="42079" x2="99000" y2="42079"/>
                        <a14:backgroundMark x1="21500" y1="72525" x2="21500" y2="7252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 rot="19976489">
            <a:off x="4406278" y="3722807"/>
            <a:ext cx="992496" cy="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6485" y="4435535"/>
            <a:ext cx="21471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诗16:11 </a:t>
            </a:r>
            <a:r>
              <a:rPr lang="en-US" sz="15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你必将生命的道路指示我。在你面前有满足的喜乐；在你右手中有永远的福乐</a:t>
            </a:r>
            <a:r>
              <a:rPr lang="en-US" sz="1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2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esus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54" y="4030274"/>
            <a:ext cx="1283852" cy="15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79090" y="2781300"/>
            <a:ext cx="3325522" cy="26930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我们应该如何回应？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学习根据基督而不是自己看事情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（这样就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可以分辨和抵挡魔鬼的谎言）</a:t>
            </a:r>
            <a:endParaRPr lang="en-US" altLang="zh-CN" sz="16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习看属灵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的人而不是外在的人（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否则不知不觉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就会中计）</a:t>
            </a:r>
            <a:endParaRPr lang="en-US" altLang="zh-CN" sz="16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过所领受的福音（基督）来到神面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endParaRPr lang="en-US" altLang="zh-CN" sz="16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要把亲近神当作将来的事</a:t>
            </a:r>
            <a:endParaRPr lang="en-US" altLang="zh-CN" sz="1600" b="1" kern="0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Picture 2" descr="Image result for finger pointing no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9000" y1="42079" x2="99000" y2="42079"/>
                        <a14:backgroundMark x1="21500" y1="72525" x2="21500" y2="7252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 rot="19976489">
            <a:off x="4406278" y="3722807"/>
            <a:ext cx="992496" cy="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6485" y="4435535"/>
            <a:ext cx="21471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诗16:11 </a:t>
            </a:r>
            <a:r>
              <a:rPr lang="en-US" sz="15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你必将生命的道路指示我。在你面前有满足的喜乐；在你右手中有永远的福乐</a:t>
            </a:r>
            <a:r>
              <a:rPr lang="en-US" sz="1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177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我们既有这样的盼望，就大胆讲说，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不象摩西将帕子蒙在脸上，叫以色列人不能定睛看到那将废者的结局。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但他们的心地刚硬，直到今日诵读旧约的时候，这帕子还没有揭去。这帕子在基督里已经废去了。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然而直到今日，每逢诵读摩西书的时候，帕子还在他们心上。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但他们的心几时归向主，帕子就几时除去了。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主就是那灵；主的灵在那里，那里就得以自由。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我们众人既然敞着脸得以看见主的荣光，好象从镜子里返照，就变成主的形状，荣上加荣，如同从主的灵变成的。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esus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54" y="4030274"/>
            <a:ext cx="1283852" cy="15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79090" y="2781300"/>
            <a:ext cx="3325522" cy="26930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我们应该如何回应？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学习根据基督而不是自己看事情（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这样就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可以分辨和抵挡魔鬼的谎言）</a:t>
            </a:r>
            <a:endParaRPr lang="en-US" altLang="zh-CN" sz="16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学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习看属灵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的人而不是外在的人（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否则不知不觉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就会中计）</a:t>
            </a:r>
            <a:endParaRPr lang="en-US" altLang="zh-CN" sz="16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通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过所领受的福音（基督）来到神面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</a:t>
            </a:r>
            <a:endParaRPr lang="en-US" altLang="zh-CN" sz="16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7160" lvl="0" indent="-13716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</a:t>
            </a:r>
            <a:r>
              <a:rPr lang="zh-CN" altLang="en-US" sz="1600" b="1" kern="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要把亲近神当作将来的事</a:t>
            </a:r>
            <a:endParaRPr lang="en-US" altLang="zh-CN" sz="1600" b="1" kern="0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Picture 2" descr="Image result for finger pointing no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9000" y1="42079" x2="99000" y2="42079"/>
                        <a14:backgroundMark x1="21500" y1="72525" x2="21500" y2="7252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 rot="19976489">
            <a:off x="4406278" y="3722807"/>
            <a:ext cx="992496" cy="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6485" y="4435535"/>
            <a:ext cx="21471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诗16:11 </a:t>
            </a:r>
            <a:r>
              <a:rPr lang="en-US" sz="15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你必将生命的道路指示我。在你面前有满足的喜乐；在你右手中有永远的福乐</a:t>
            </a:r>
            <a:r>
              <a:rPr lang="en-US" sz="15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241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aw near to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62" y="3314700"/>
            <a:ext cx="3046837" cy="22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aw near to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0118"/>
            <a:ext cx="3024335" cy="20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6516" y="290780"/>
            <a:ext cx="3965542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雅4:8 </a:t>
            </a:r>
            <a:r>
              <a:rPr lang="en-US" sz="3200" b="1" dirty="0" err="1" smtClean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你们亲近神，神就必亲近你们</a:t>
            </a:r>
            <a:r>
              <a:rPr lang="en-US" sz="3200" b="1" dirty="0" smtClean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500" b="1" dirty="0">
              <a:solidFill>
                <a:srgbClr val="00FFFF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draw near to go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7690" r="15638" b="11552"/>
          <a:stretch/>
        </p:blipFill>
        <p:spPr bwMode="auto">
          <a:xfrm>
            <a:off x="5486400" y="190500"/>
            <a:ext cx="3251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draw near to g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35" y="1556759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5969" y="4305300"/>
            <a:ext cx="4034253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400" b="1" dirty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12:14 </a:t>
            </a:r>
            <a:r>
              <a:rPr lang="zh-CN" altLang="en-US" sz="2400" b="1" dirty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你们要追求与众人和睦，并要追求圣洁；非圣洁没有人能见主</a:t>
            </a:r>
            <a:r>
              <a:rPr lang="zh-CN" altLang="en-US" sz="2400" b="1" dirty="0" smtClean="0">
                <a:solidFill>
                  <a:srgbClr val="00FF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400" b="1" dirty="0">
              <a:solidFill>
                <a:srgbClr val="00FFFF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91046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你们中间的争战斗殴是从那里来的呢？不是从你们百体中战斗之私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慾（</a:t>
            </a:r>
            <a:r>
              <a:rPr lang="en-US" altLang="zh-CN" sz="2300" b="1" dirty="0" err="1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hedone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sensual </a:t>
            </a:r>
            <a:r>
              <a:rPr lang="en-US" altLang="zh-CN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delight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pleasures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）来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的么？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你们贪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恋（</a:t>
            </a:r>
            <a:r>
              <a:rPr lang="en-US" altLang="zh-CN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 ，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还是得不着；你们杀害嫉妒，又斗殴争战，也不能得。你们得不着，是因为你们不求。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你们求也得不着，是因为你们妄求，要浪费在你们的宴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乐（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300" b="1" dirty="0" err="1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hedone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）中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你们这些淫乱的人（原文是淫妇）哪，岂不知与世俗为友就是与神为敌么？所以凡想要与世俗为友的，就是与神为敌了。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你们想经上所说是徒然的么？神所赐、住在我们里面的灵，是恋爱至于嫉妒么？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典（</a:t>
            </a:r>
            <a:r>
              <a:rPr lang="en-US" altLang="zh-CN" sz="2300" b="1" dirty="0" err="1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charis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 ，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所以经上说：神阻挡骄傲的人，赐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恩（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300" b="1" dirty="0" err="1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charis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）给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谦卑的人。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你们亲近神，神就必亲近你们。有罪的人哪，要洁净你们的手！心怀二意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sz="2300" b="1" dirty="0" err="1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dipsuchos</a:t>
            </a:r>
            <a:r>
              <a:rPr lang="zh-CN" altLang="en-US" sz="23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）人</a:t>
            </a:r>
            <a:r>
              <a:rPr lang="zh-CN" altLang="en-US" sz="23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0"/>
            <a:ext cx="43140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这节经文的出处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288710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魔鬼如何使人远离神的？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女人对蛇说：园中树上的果子，我们可以吃，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  <a:endParaRPr lang="en-US" altLang="zh-CN" sz="150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288710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魔鬼如何使人远离神的？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天起了凉风，耶和华　神在园中行走。那人和他妻子听见　神的声音，就藏在园里的树木中，躲避耶和华　神的面</a:t>
            </a:r>
            <a:r>
              <a:rPr lang="zh-CN" altLang="en-US" sz="15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devi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16" y="3924032"/>
            <a:ext cx="1073563" cy="17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288710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魔鬼如何使人远离神的？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endParaRPr lang="en-US" altLang="zh-CN" sz="150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evil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16" y="3924032"/>
            <a:ext cx="1073563" cy="17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devil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10983" y1="20000" x2="10983" y2="20000"/>
                        <a14:backgroundMark x1="50289" y1="12000" x2="50289" y2="12000"/>
                        <a14:backgroundMark x1="79769" y1="8444" x2="80925" y2="11111"/>
                        <a14:backgroundMark x1="89017" y1="80444" x2="76301" y2="83556"/>
                        <a14:backgroundMark x1="50289" y1="77778" x2="50289" y2="77778"/>
                        <a14:backgroundMark x1="6358" y1="80444" x2="6358" y2="8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11" y="4740315"/>
            <a:ext cx="611686" cy="7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evil clipart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9167" y1="39464" x2="39167" y2="39464"/>
                        <a14:foregroundMark x1="65833" y1="34226" x2="65833" y2="34226"/>
                        <a14:foregroundMark x1="46667" y1="17113" x2="47024" y2="17811"/>
                        <a14:foregroundMark x1="50000" y1="42375" x2="50000" y2="42375"/>
                        <a14:foregroundMark x1="30357" y1="37485" x2="30833" y2="37835"/>
                        <a14:foregroundMark x1="66905" y1="32363" x2="66905" y2="32363"/>
                        <a14:foregroundMark x1="58333" y1="36671" x2="58929" y2="36671"/>
                        <a14:backgroundMark x1="5952" y1="37253" x2="5952" y2="37253"/>
                        <a14:backgroundMark x1="19167" y1="83586" x2="20119" y2="83353"/>
                        <a14:backgroundMark x1="85833" y1="75437" x2="86548" y2="73807"/>
                        <a14:backgroundMark x1="87500" y1="32712" x2="87500" y2="3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92" y="3884493"/>
            <a:ext cx="727039" cy="7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288710" cy="280076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魔鬼如何使人远离神的？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耶和华说：你作了甚么事呢？你兄弟的血有声音从地里向我哀告。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地开了口，从你手里接受你兄弟的血。现在你必从这地受咒诅。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4:12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你种地，地不再给你效力；你必流离飘蕩在地上。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该隐对耶和华说：我的刑罚太重，过于我所能当的。</a:t>
            </a:r>
            <a:r>
              <a:rPr lang="en-US" altLang="zh-CN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5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你如今赶逐我离开这地，以致不见你面；我必流离飘蕩在地上，凡遇见我的必杀我。</a:t>
            </a:r>
            <a:endParaRPr lang="en-US" altLang="zh-CN" sz="150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43000" y="3857686"/>
            <a:ext cx="3553979" cy="1779348"/>
            <a:chOff x="1143000" y="3857686"/>
            <a:chExt cx="3553979" cy="1779348"/>
          </a:xfrm>
        </p:grpSpPr>
        <p:pic>
          <p:nvPicPr>
            <p:cNvPr id="10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857686"/>
              <a:ext cx="3352800" cy="173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devil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416" y="3924032"/>
              <a:ext cx="1073563" cy="171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devil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0983" y1="20000" x2="10983" y2="20000"/>
                          <a14:backgroundMark x1="50289" y1="12000" x2="50289" y2="12000"/>
                          <a14:backgroundMark x1="79769" y1="8444" x2="80925" y2="11111"/>
                          <a14:backgroundMark x1="89017" y1="80444" x2="76301" y2="83556"/>
                          <a14:backgroundMark x1="50289" y1="77778" x2="50289" y2="77778"/>
                          <a14:backgroundMark x1="6358" y1="80444" x2="6358" y2="80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511" y="4740315"/>
              <a:ext cx="611686" cy="79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mage result for devil clipart no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9167" y1="39464" x2="39167" y2="39464"/>
                          <a14:foregroundMark x1="65833" y1="34226" x2="65833" y2="34226"/>
                          <a14:foregroundMark x1="46667" y1="17113" x2="47024" y2="17811"/>
                          <a14:foregroundMark x1="50000" y1="42375" x2="50000" y2="42375"/>
                          <a14:foregroundMark x1="30357" y1="37485" x2="30833" y2="37835"/>
                          <a14:foregroundMark x1="66905" y1="32363" x2="66905" y2="32363"/>
                          <a14:foregroundMark x1="58333" y1="36671" x2="58929" y2="36671"/>
                          <a14:backgroundMark x1="5952" y1="37253" x2="5952" y2="37253"/>
                          <a14:backgroundMark x1="19167" y1="83586" x2="20119" y2="83353"/>
                          <a14:backgroundMark x1="85833" y1="75437" x2="86548" y2="73807"/>
                          <a14:backgroundMark x1="87500" y1="32712" x2="87500" y2="32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592" y="3884493"/>
              <a:ext cx="727039" cy="74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Image result for finger pointing no backgroun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99000" y1="42079" x2="99000" y2="42079"/>
                        <a14:backgroundMark x1="21500" y1="72525" x2="21500" y2="7252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 rot="19976489">
            <a:off x="1507593" y="3817048"/>
            <a:ext cx="992496" cy="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325522" cy="27238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神如何逆转这个过程？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你们既受洗与他一同埋葬，也就在此与他一同复活，都因信那叫他从死里复活神的功用。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你们从前在过犯和未受割礼的肉体中死了，神赦免了你们（或作：我们）一切过犯，便叫你们与基督一同活过来；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又涂抹了在律例上所写攻击我们，有碍于我们的字据，把他撤去，钉在十字架上。</a:t>
            </a:r>
            <a:r>
              <a:rPr lang="en-US" altLang="zh-CN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45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既将一切执政的、掌权的掳来，明显给众人看，就仗着十字架夸胜。</a:t>
            </a:r>
            <a:endParaRPr lang="en-US" altLang="zh-CN" sz="145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143000" y="3857686"/>
            <a:ext cx="3553979" cy="1779348"/>
            <a:chOff x="1143000" y="3857686"/>
            <a:chExt cx="3553979" cy="1779348"/>
          </a:xfrm>
        </p:grpSpPr>
        <p:pic>
          <p:nvPicPr>
            <p:cNvPr id="12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857686"/>
              <a:ext cx="3352800" cy="173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devil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416" y="3924032"/>
              <a:ext cx="1073563" cy="171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devil clip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10983" y1="20000" x2="10983" y2="20000"/>
                          <a14:backgroundMark x1="50289" y1="12000" x2="50289" y2="12000"/>
                          <a14:backgroundMark x1="79769" y1="8444" x2="80925" y2="11111"/>
                          <a14:backgroundMark x1="89017" y1="80444" x2="76301" y2="83556"/>
                          <a14:backgroundMark x1="50289" y1="77778" x2="50289" y2="77778"/>
                          <a14:backgroundMark x1="6358" y1="80444" x2="6358" y2="80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511" y="4740315"/>
              <a:ext cx="611686" cy="79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Image result for devil clipart no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9167" y1="39464" x2="39167" y2="39464"/>
                          <a14:foregroundMark x1="65833" y1="34226" x2="65833" y2="34226"/>
                          <a14:foregroundMark x1="46667" y1="17113" x2="47024" y2="17811"/>
                          <a14:foregroundMark x1="50000" y1="42375" x2="50000" y2="42375"/>
                          <a14:foregroundMark x1="30357" y1="37485" x2="30833" y2="37835"/>
                          <a14:foregroundMark x1="66905" y1="32363" x2="66905" y2="32363"/>
                          <a14:foregroundMark x1="58333" y1="36671" x2="58929" y2="36671"/>
                          <a14:backgroundMark x1="5952" y1="37253" x2="5952" y2="37253"/>
                          <a14:backgroundMark x1="19167" y1="83586" x2="20119" y2="83353"/>
                          <a14:backgroundMark x1="85833" y1="75437" x2="86548" y2="73807"/>
                          <a14:backgroundMark x1="87500" y1="32712" x2="87500" y2="32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592" y="3884493"/>
              <a:ext cx="727039" cy="74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33" b="90000" l="10000" r="90000">
                        <a14:backgroundMark x1="44500" y1="22500" x2="44500" y2="22500"/>
                        <a14:backgroundMark x1="37750" y1="22833" x2="37750" y2="22833"/>
                        <a14:backgroundMark x1="44250" y1="15500" x2="46750" y2="14833"/>
                        <a14:backgroundMark x1="58750" y1="12833" x2="58750" y2="12833"/>
                        <a14:backgroundMark x1="94500" y1="10833" x2="95500" y2="12333"/>
                        <a14:backgroundMark x1="81000" y1="42000" x2="82750" y2="41667"/>
                        <a14:backgroundMark x1="21250" y1="64500" x2="21250" y2="6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33744"/>
            <a:ext cx="1789956" cy="26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finger pointing no backgroun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99000" y1="42079" x2="99000" y2="42079"/>
                        <a14:backgroundMark x1="21500" y1="72525" x2="21500" y2="7252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 rot="19976489">
            <a:off x="1507593" y="3817048"/>
            <a:ext cx="992496" cy="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30555 -0.010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388" y="776140"/>
            <a:ext cx="5715001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但他赐更多的恩典，所以经上说：神阻挡骄傲的人，赐恩给谦卑的人。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你们亲近神，神就必亲近你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Draw near to God and He will draw near to </a:t>
            </a:r>
            <a:r>
              <a:rPr lang="en-US" altLang="zh-CN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you)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有罪的人哪，要洁净你们的手！心怀二意的人哪，要清洁你们的心！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43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亲近神的关键</a:t>
            </a:r>
            <a:endParaRPr lang="zh-CN" altLang="en-US" sz="46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9090" y="2781300"/>
            <a:ext cx="3325522" cy="27238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2100" b="1" kern="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神如何逆转这个过程？</a:t>
            </a:r>
            <a:endParaRPr lang="en-US" altLang="zh-CN" sz="2100" b="1" kern="0" dirty="0" smtClean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既然藉着他在十字架上所流的血成就了和平，便藉着他叫万有</a:t>
            </a:r>
            <a:r>
              <a:rPr lang="en-US" altLang="zh-CN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无论是地上的、天上的</a:t>
            </a:r>
            <a:r>
              <a:rPr lang="en-US" altLang="zh-CN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都与自己和好了。</a:t>
            </a:r>
            <a:r>
              <a:rPr lang="en-US" altLang="zh-CN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你们从前与神隔绝，因着恶行，心里与他为敌。</a:t>
            </a:r>
            <a:r>
              <a:rPr lang="en-US" altLang="zh-CN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但如今他藉着基督的肉身受死，叫你们与自己和好，都成了圣洁，没有瑕疵，无可责备，把你们引到自己面前。</a:t>
            </a:r>
            <a:r>
              <a:rPr lang="en-US" altLang="zh-CN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45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只要你们在所信的道上恒心，根基稳固，坚定不移，不至被引动失去福音的盼望。</a:t>
            </a:r>
            <a:endParaRPr lang="en-US" altLang="zh-CN" sz="1450" b="1" kern="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in the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72" y="952500"/>
            <a:ext cx="329099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86"/>
            <a:ext cx="3352800" cy="1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jesus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54" y="4030274"/>
            <a:ext cx="1283852" cy="15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finger pointing no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9000" y1="42079" x2="99000" y2="42079"/>
                        <a14:backgroundMark x1="21500" y1="72525" x2="21500" y2="7252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11"/>
          <a:stretch/>
        </p:blipFill>
        <p:spPr bwMode="auto">
          <a:xfrm rot="19976489">
            <a:off x="4406278" y="3722807"/>
            <a:ext cx="992496" cy="5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22531</TotalTime>
  <Words>2757</Words>
  <Application>Microsoft Office PowerPoint</Application>
  <PresentationFormat>On-screen Show (16:10)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</vt:lpstr>
      <vt:lpstr>Microsoft YaHei</vt:lpstr>
      <vt:lpstr>Arial</vt:lpstr>
      <vt:lpstr>Bookman Old Style</vt:lpstr>
      <vt:lpstr>Calibri</vt:lpstr>
      <vt:lpstr>Lao UI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1146</cp:revision>
  <dcterms:created xsi:type="dcterms:W3CDTF">2011-09-04T18:01:24Z</dcterms:created>
  <dcterms:modified xsi:type="dcterms:W3CDTF">2020-01-20T00:30:30Z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