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84" r:id="rId4"/>
  </p:sldMasterIdLst>
  <p:notesMasterIdLst>
    <p:notesMasterId r:id="rId18"/>
  </p:notesMasterIdLst>
  <p:sldIdLst>
    <p:sldId id="343" r:id="rId5"/>
    <p:sldId id="364" r:id="rId6"/>
    <p:sldId id="362" r:id="rId7"/>
    <p:sldId id="371" r:id="rId8"/>
    <p:sldId id="373" r:id="rId9"/>
    <p:sldId id="320" r:id="rId10"/>
    <p:sldId id="375" r:id="rId11"/>
    <p:sldId id="374" r:id="rId12"/>
    <p:sldId id="352" r:id="rId13"/>
    <p:sldId id="321" r:id="rId14"/>
    <p:sldId id="353" r:id="rId15"/>
    <p:sldId id="322" r:id="rId16"/>
    <p:sldId id="372" r:id="rId1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24" y="66"/>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1/18/2015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629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3603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9108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949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825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222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759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306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91338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637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0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1/18/2015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1/18/2015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84913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495676" y="1104900"/>
            <a:ext cx="7845417" cy="3970318"/>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因信称</a:t>
            </a:r>
            <a:r>
              <a:rPr lang="zh-CN" altLang="en-US"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义</a:t>
            </a:r>
            <a:r>
              <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(10</a:t>
            </a:r>
            <a:r>
              <a:rPr lang="zh-CN" altLang="en-US"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44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Righteousness through faith</a:t>
            </a:r>
          </a:p>
          <a:p>
            <a:pPr algn="ctr"/>
            <a:endPar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1-5</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24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876300"/>
            <a:ext cx="4191000" cy="4662815"/>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6 </a:t>
            </a:r>
            <a:r>
              <a:rPr lang="zh-CN" altLang="en-US" sz="3000" b="1" dirty="0">
                <a:solidFill>
                  <a:srgbClr val="FFFF00"/>
                </a:solidFill>
                <a:latin typeface="楷体" panose="02010609060101010101" pitchFamily="49" charset="-122"/>
                <a:ea typeface="楷体" panose="02010609060101010101" pitchFamily="49" charset="-122"/>
              </a:rPr>
              <a:t>因我们还软弱的时候，基督就按所定的日期为罪人死。</a:t>
            </a:r>
            <a:r>
              <a:rPr lang="en-US" altLang="zh-CN" sz="3000" b="1" dirty="0">
                <a:solidFill>
                  <a:srgbClr val="FFFF00"/>
                </a:solidFill>
                <a:latin typeface="楷体" panose="02010609060101010101" pitchFamily="49" charset="-122"/>
                <a:ea typeface="楷体" panose="02010609060101010101" pitchFamily="49" charset="-122"/>
              </a:rPr>
              <a:t>7 </a:t>
            </a:r>
            <a:r>
              <a:rPr lang="zh-CN" altLang="en-US" sz="3000" b="1" dirty="0">
                <a:solidFill>
                  <a:srgbClr val="FFFF00"/>
                </a:solidFill>
                <a:latin typeface="楷体" panose="02010609060101010101" pitchFamily="49" charset="-122"/>
                <a:ea typeface="楷体" panose="02010609060101010101" pitchFamily="49" charset="-122"/>
              </a:rPr>
              <a:t>为义人死，是少有的；为仁人死、或者有敢做的</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2100" b="1" dirty="0" smtClean="0">
                <a:solidFill>
                  <a:srgbClr val="00FFFF"/>
                </a:solidFill>
                <a:latin typeface="楷体" panose="02010609060101010101" pitchFamily="49" charset="-122"/>
                <a:ea typeface="楷体" panose="02010609060101010101" pitchFamily="49" charset="-122"/>
              </a:rPr>
              <a:t>6 </a:t>
            </a:r>
            <a:r>
              <a:rPr lang="en-US" altLang="zh-CN" sz="2100" b="1" dirty="0">
                <a:solidFill>
                  <a:srgbClr val="00FFFF"/>
                </a:solidFill>
                <a:latin typeface="楷体" panose="02010609060101010101" pitchFamily="49" charset="-122"/>
                <a:ea typeface="楷体" panose="02010609060101010101" pitchFamily="49" charset="-122"/>
              </a:rPr>
              <a:t>For when we were yet without strength, in due time Christ died for the ungodly.7 For scarcely for a righteous man will one die: yet peradventure for a good man some would even dare to </a:t>
            </a:r>
            <a:r>
              <a:rPr lang="en-US" altLang="zh-CN" sz="2100" b="1" dirty="0" smtClean="0">
                <a:solidFill>
                  <a:srgbClr val="00FFFF"/>
                </a:solidFill>
                <a:latin typeface="楷体" panose="02010609060101010101" pitchFamily="49" charset="-122"/>
                <a:ea typeface="楷体" panose="02010609060101010101" pitchFamily="49" charset="-122"/>
              </a:rPr>
              <a:t>die.</a:t>
            </a:r>
            <a:endParaRPr lang="en-US" sz="21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6" name="Picture 5" descr="http://jattoenterprises.files.wordpress.com/2012/01/10_christ-in-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971113"/>
            <a:ext cx="2667000" cy="200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 God brought an end to my old SELF-controlled life, (2) God made me a new person in Christ, and (3) God gave Christ to live in me as my new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37220"/>
            <a:ext cx="35528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9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876300"/>
            <a:ext cx="4191000" cy="4247317"/>
          </a:xfrm>
          <a:prstGeom prst="rect">
            <a:avLst/>
          </a:prstGeom>
          <a:noFill/>
        </p:spPr>
        <p:txBody>
          <a:bodyPr wrap="square" rtlCol="0">
            <a:spAutoFit/>
          </a:bodyPr>
          <a:lstStyle/>
          <a:p>
            <a:r>
              <a:rPr lang="en-US" altLang="zh-CN" sz="3000" b="1" dirty="0" smtClean="0">
                <a:solidFill>
                  <a:srgbClr val="FFFF00"/>
                </a:solidFill>
                <a:latin typeface="楷体" panose="02010609060101010101" pitchFamily="49" charset="-122"/>
                <a:ea typeface="楷体" panose="02010609060101010101" pitchFamily="49" charset="-122"/>
              </a:rPr>
              <a:t>8 </a:t>
            </a:r>
            <a:r>
              <a:rPr lang="zh-CN" altLang="en-US" sz="3000" b="1" dirty="0">
                <a:solidFill>
                  <a:srgbClr val="FFFF00"/>
                </a:solidFill>
                <a:latin typeface="楷体" panose="02010609060101010101" pitchFamily="49" charset="-122"/>
                <a:ea typeface="楷体" panose="02010609060101010101" pitchFamily="49" charset="-122"/>
              </a:rPr>
              <a:t>唯有基督在我们还作罪人的时候为我们死，神的爱就在此向我们显明了</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3000" b="1" dirty="0" smtClean="0">
                <a:solidFill>
                  <a:srgbClr val="00FFFF"/>
                </a:solidFill>
                <a:latin typeface="楷体" panose="02010609060101010101" pitchFamily="49" charset="-122"/>
                <a:ea typeface="楷体" panose="02010609060101010101" pitchFamily="49" charset="-122"/>
              </a:rPr>
              <a:t>8 </a:t>
            </a:r>
            <a:r>
              <a:rPr lang="en-US" altLang="zh-CN" sz="3000" b="1" dirty="0">
                <a:solidFill>
                  <a:srgbClr val="00FFFF"/>
                </a:solidFill>
                <a:latin typeface="楷体" panose="02010609060101010101" pitchFamily="49" charset="-122"/>
                <a:ea typeface="楷体" panose="02010609060101010101" pitchFamily="49" charset="-122"/>
              </a:rPr>
              <a:t>But God </a:t>
            </a:r>
            <a:r>
              <a:rPr lang="en-US" altLang="zh-CN" sz="3000" b="1" dirty="0" err="1">
                <a:solidFill>
                  <a:srgbClr val="00FFFF"/>
                </a:solidFill>
                <a:latin typeface="楷体" panose="02010609060101010101" pitchFamily="49" charset="-122"/>
                <a:ea typeface="楷体" panose="02010609060101010101" pitchFamily="49" charset="-122"/>
              </a:rPr>
              <a:t>commendeth</a:t>
            </a:r>
            <a:r>
              <a:rPr lang="en-US" altLang="zh-CN" sz="3000" b="1" dirty="0">
                <a:solidFill>
                  <a:srgbClr val="00FFFF"/>
                </a:solidFill>
                <a:latin typeface="楷体" panose="02010609060101010101" pitchFamily="49" charset="-122"/>
                <a:ea typeface="楷体" panose="02010609060101010101" pitchFamily="49" charset="-122"/>
              </a:rPr>
              <a:t> his love toward us, in that, while we were yet sinners, Christ died for us.</a:t>
            </a:r>
            <a:endParaRPr lang="en-US" sz="30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6" name="Picture 5" descr="http://jattoenterprises.files.wordpress.com/2012/01/10_christ-in-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971113"/>
            <a:ext cx="2667000" cy="200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 God brought an end to my old SELF-controlled life, (2) God made me a new person in Christ, and (3) God gave Christ to live in me as my new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37220"/>
            <a:ext cx="35528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1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648199" cy="4985980"/>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9 </a:t>
            </a:r>
            <a:r>
              <a:rPr lang="zh-CN" altLang="en-US" sz="3000" b="1" dirty="0">
                <a:solidFill>
                  <a:srgbClr val="FFFF00"/>
                </a:solidFill>
                <a:latin typeface="楷体" panose="02010609060101010101" pitchFamily="49" charset="-122"/>
                <a:ea typeface="楷体" panose="02010609060101010101" pitchFamily="49" charset="-122"/>
              </a:rPr>
              <a:t>现在我们既靠着他的血称义，就更要藉着他免去神的忿怒。</a:t>
            </a:r>
            <a:r>
              <a:rPr lang="en-US" altLang="zh-CN" sz="3000" b="1" dirty="0">
                <a:solidFill>
                  <a:srgbClr val="FFFF00"/>
                </a:solidFill>
                <a:latin typeface="楷体" panose="02010609060101010101" pitchFamily="49" charset="-122"/>
                <a:ea typeface="楷体" panose="02010609060101010101" pitchFamily="49" charset="-122"/>
              </a:rPr>
              <a:t>10 </a:t>
            </a:r>
            <a:r>
              <a:rPr lang="zh-CN" altLang="en-US" sz="3000" b="1" dirty="0">
                <a:solidFill>
                  <a:srgbClr val="FFFF00"/>
                </a:solidFill>
                <a:latin typeface="楷体" panose="02010609060101010101" pitchFamily="49" charset="-122"/>
                <a:ea typeface="楷体" panose="02010609060101010101" pitchFamily="49" charset="-122"/>
              </a:rPr>
              <a:t>因为我们作仇敌的时候，且藉着神儿子的死，得与神和好；既已和好，就更要因他的生得救了</a:t>
            </a:r>
            <a:r>
              <a:rPr lang="zh-CN" altLang="en-US" sz="3000" b="1" dirty="0" smtClean="0">
                <a:solidFill>
                  <a:srgbClr val="FFFF00"/>
                </a:solidFill>
                <a:latin typeface="楷体" panose="02010609060101010101" pitchFamily="49" charset="-122"/>
                <a:ea typeface="楷体" panose="02010609060101010101" pitchFamily="49" charset="-122"/>
              </a:rPr>
              <a:t>。</a:t>
            </a:r>
            <a:r>
              <a:rPr lang="en-US" altLang="zh-CN" sz="1700" b="1" dirty="0" smtClean="0">
                <a:solidFill>
                  <a:srgbClr val="00FFFF"/>
                </a:solidFill>
                <a:latin typeface="楷体" panose="02010609060101010101" pitchFamily="49" charset="-122"/>
                <a:ea typeface="楷体" panose="02010609060101010101" pitchFamily="49" charset="-122"/>
              </a:rPr>
              <a:t>9 </a:t>
            </a:r>
            <a:r>
              <a:rPr lang="en-US" altLang="zh-CN" sz="1700" b="1" dirty="0">
                <a:solidFill>
                  <a:srgbClr val="00FFFF"/>
                </a:solidFill>
                <a:latin typeface="楷体" panose="02010609060101010101" pitchFamily="49" charset="-122"/>
                <a:ea typeface="楷体" panose="02010609060101010101" pitchFamily="49" charset="-122"/>
              </a:rPr>
              <a:t>Much more then, being now justified by his blood, we shall be saved from wrath through him.10 For if, when we were enemies, we were reconciled to God by the death of his Son, much more, being reconciled, we shall be saved by his </a:t>
            </a:r>
            <a:r>
              <a:rPr lang="en-US" altLang="zh-CN" sz="1700" b="1" dirty="0" smtClean="0">
                <a:solidFill>
                  <a:srgbClr val="00FFFF"/>
                </a:solidFill>
                <a:latin typeface="楷体" panose="02010609060101010101" pitchFamily="49" charset="-122"/>
                <a:ea typeface="楷体" panose="02010609060101010101" pitchFamily="49" charset="-122"/>
              </a:rPr>
              <a:t>life.</a:t>
            </a:r>
            <a:endParaRPr lang="en-US" sz="17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6" name="Picture 5" descr="http://jattoenterprises.files.wordpress.com/2012/01/10_christ-in-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971113"/>
            <a:ext cx="2667000" cy="200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 God brought an end to my old SELF-controlled life, (2) God made me a new person in Christ, and (3) God gave Christ to live in me as my new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37220"/>
            <a:ext cx="35528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2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648199" cy="4247317"/>
          </a:xfrm>
          <a:prstGeom prst="rect">
            <a:avLst/>
          </a:prstGeom>
          <a:noFill/>
        </p:spPr>
        <p:txBody>
          <a:bodyPr wrap="square" rtlCol="0">
            <a:spAutoFit/>
          </a:bodyPr>
          <a:lstStyle/>
          <a:p>
            <a:pPr lvl="0"/>
            <a:r>
              <a:rPr lang="en-US" altLang="zh-CN" sz="3000" b="1" dirty="0">
                <a:solidFill>
                  <a:srgbClr val="FFFF00"/>
                </a:solidFill>
                <a:latin typeface="楷体" panose="02010609060101010101" pitchFamily="49" charset="-122"/>
                <a:ea typeface="楷体" panose="02010609060101010101" pitchFamily="49" charset="-122"/>
              </a:rPr>
              <a:t>11 </a:t>
            </a:r>
            <a:r>
              <a:rPr lang="zh-CN" altLang="en-US" sz="3000" b="1" dirty="0">
                <a:solidFill>
                  <a:srgbClr val="FFFF00"/>
                </a:solidFill>
                <a:latin typeface="楷体" panose="02010609060101010101" pitchFamily="49" charset="-122"/>
                <a:ea typeface="楷体" panose="02010609060101010101" pitchFamily="49" charset="-122"/>
              </a:rPr>
              <a:t>不但如此，我们既藉着我主耶稣基督得与神和好，也就藉着他以神为乐。</a:t>
            </a:r>
            <a:endParaRPr lang="en-US" altLang="zh-CN" sz="3000" b="1" dirty="0">
              <a:solidFill>
                <a:srgbClr val="FFFF00"/>
              </a:solidFill>
              <a:latin typeface="楷体" panose="02010609060101010101" pitchFamily="49" charset="-122"/>
              <a:ea typeface="楷体" panose="02010609060101010101" pitchFamily="49" charset="-122"/>
            </a:endParaRPr>
          </a:p>
          <a:p>
            <a:pPr lvl="0"/>
            <a:r>
              <a:rPr lang="en-US" altLang="zh-CN" sz="3000" b="1" dirty="0">
                <a:solidFill>
                  <a:srgbClr val="00FFFF"/>
                </a:solidFill>
                <a:latin typeface="楷体" panose="02010609060101010101" pitchFamily="49" charset="-122"/>
                <a:ea typeface="楷体" panose="02010609060101010101" pitchFamily="49" charset="-122"/>
              </a:rPr>
              <a:t>11 And not only </a:t>
            </a:r>
            <a:r>
              <a:rPr lang="en-US" altLang="zh-CN" sz="3000" b="1" i="1" dirty="0">
                <a:solidFill>
                  <a:srgbClr val="00FFFF"/>
                </a:solidFill>
                <a:latin typeface="楷体" panose="02010609060101010101" pitchFamily="49" charset="-122"/>
                <a:ea typeface="楷体" panose="02010609060101010101" pitchFamily="49" charset="-122"/>
              </a:rPr>
              <a:t>so</a:t>
            </a:r>
            <a:r>
              <a:rPr lang="en-US" altLang="zh-CN" sz="3000" b="1" dirty="0">
                <a:solidFill>
                  <a:srgbClr val="00FFFF"/>
                </a:solidFill>
                <a:latin typeface="楷体" panose="02010609060101010101" pitchFamily="49" charset="-122"/>
                <a:ea typeface="楷体" panose="02010609060101010101" pitchFamily="49" charset="-122"/>
              </a:rPr>
              <a:t>, but we also joy in God through our Lord Jesus Christ, by whom we have now received the atonement.</a:t>
            </a:r>
            <a:endParaRPr lang="en-US" sz="30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6" name="Picture 5" descr="http://jattoenterprises.files.wordpress.com/2012/01/10_christ-in-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971113"/>
            <a:ext cx="2667000" cy="200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 God brought an end to my old SELF-controlled life, (2) God made me a new person in Christ, and (3) God gave Christ to live in me as my new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37220"/>
            <a:ext cx="35528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0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724399" cy="4247317"/>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25 </a:t>
            </a:r>
            <a:r>
              <a:rPr lang="zh-CN" altLang="en-US" sz="3000" b="1" dirty="0">
                <a:solidFill>
                  <a:srgbClr val="FFFF00"/>
                </a:solidFill>
                <a:latin typeface="楷体" panose="02010609060101010101" pitchFamily="49" charset="-122"/>
                <a:ea typeface="楷体" panose="02010609060101010101" pitchFamily="49" charset="-122"/>
              </a:rPr>
              <a:t>耶稣被交给人，是为我们的过犯；复活，是为叫我们称义（或作：耶稣是为我们的过犯交付了，是为我们称义复活了</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3000" b="1" dirty="0">
                <a:solidFill>
                  <a:srgbClr val="00FFFF"/>
                </a:solidFill>
                <a:latin typeface="楷体" panose="02010609060101010101" pitchFamily="49" charset="-122"/>
                <a:ea typeface="楷体" panose="02010609060101010101" pitchFamily="49" charset="-122"/>
              </a:rPr>
              <a:t>25 Who was delivered for our offences, and was raised again for our justification.</a:t>
            </a:r>
            <a:endParaRPr lang="en-US" sz="30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罗马书第四章 </a:t>
            </a:r>
            <a:r>
              <a:rPr lang="en-US" altLang="zh-CN" sz="4000" dirty="0" smtClean="0">
                <a:solidFill>
                  <a:srgbClr val="00B050"/>
                </a:solidFill>
                <a:latin typeface="微软雅黑" panose="020B0503020204020204" pitchFamily="34" charset="-122"/>
                <a:ea typeface="微软雅黑" panose="020B0503020204020204" pitchFamily="34" charset="-122"/>
              </a:rPr>
              <a:t>Romans 4</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8" name="Picture 7" descr="http://jattoenterprises.files.wordpress.com/2012/01/10_christ-in-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91675"/>
            <a:ext cx="2667000" cy="20082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 God brought an end to my old SELF-controlled life, (2) God made me a new person in Christ, and (3) God gave Christ to live in me as my new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3057525"/>
            <a:ext cx="3552825"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15200" y="1181100"/>
            <a:ext cx="2209800" cy="1200329"/>
          </a:xfrm>
          <a:prstGeom prst="rect">
            <a:avLst/>
          </a:prstGeom>
        </p:spPr>
        <p:txBody>
          <a:bodyPr wrap="square">
            <a:spAutoFit/>
          </a:bodyPr>
          <a:lstStyle/>
          <a:p>
            <a:pPr algn="ctr"/>
            <a:r>
              <a:rPr lang="zh-CN" altLang="en-US" sz="36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信心</a:t>
            </a:r>
            <a:endParaRPr lang="en-US" altLang="zh-CN" sz="36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zh-CN" altLang="en-US" sz="36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生活</a:t>
            </a:r>
            <a:endParaRPr lang="en-US" sz="36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1736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876300"/>
            <a:ext cx="4571999" cy="4616648"/>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1 </a:t>
            </a:r>
            <a:r>
              <a:rPr lang="zh-CN" altLang="en-US" sz="3000" b="1" dirty="0">
                <a:solidFill>
                  <a:srgbClr val="FFFF00"/>
                </a:solidFill>
                <a:latin typeface="楷体" panose="02010609060101010101" pitchFamily="49" charset="-122"/>
                <a:ea typeface="楷体" panose="02010609060101010101" pitchFamily="49" charset="-122"/>
              </a:rPr>
              <a:t>我们既因信称义，就藉着我们的主耶稣基督得与神相和。</a:t>
            </a:r>
            <a:r>
              <a:rPr lang="en-US" altLang="zh-CN" sz="3000" b="1" dirty="0">
                <a:solidFill>
                  <a:srgbClr val="FFFF00"/>
                </a:solidFill>
                <a:latin typeface="楷体" panose="02010609060101010101" pitchFamily="49" charset="-122"/>
                <a:ea typeface="楷体" panose="02010609060101010101" pitchFamily="49" charset="-122"/>
              </a:rPr>
              <a:t>2 </a:t>
            </a:r>
            <a:r>
              <a:rPr lang="zh-CN" altLang="en-US" sz="3000" b="1" dirty="0">
                <a:solidFill>
                  <a:srgbClr val="FFFF00"/>
                </a:solidFill>
                <a:latin typeface="楷体" panose="02010609060101010101" pitchFamily="49" charset="-122"/>
                <a:ea typeface="楷体" panose="02010609060101010101" pitchFamily="49" charset="-122"/>
              </a:rPr>
              <a:t>我们又藉着他，因信得进入现在所站的这恩典中，并且欢欢喜喜盼望神的荣耀</a:t>
            </a:r>
            <a:r>
              <a:rPr lang="zh-CN" altLang="en-US" sz="3000" b="1" dirty="0" smtClean="0">
                <a:solidFill>
                  <a:srgbClr val="FFFF00"/>
                </a:solidFill>
                <a:latin typeface="楷体" panose="02010609060101010101" pitchFamily="49" charset="-122"/>
                <a:ea typeface="楷体" panose="02010609060101010101" pitchFamily="49" charset="-122"/>
              </a:rPr>
              <a:t>。</a:t>
            </a:r>
            <a:r>
              <a:rPr lang="en-US" altLang="zh-CN" sz="1900" b="1" dirty="0" smtClean="0">
                <a:solidFill>
                  <a:srgbClr val="00FFFF"/>
                </a:solidFill>
                <a:latin typeface="楷体" panose="02010609060101010101" pitchFamily="49" charset="-122"/>
                <a:ea typeface="楷体" panose="02010609060101010101" pitchFamily="49" charset="-122"/>
              </a:rPr>
              <a:t>1 </a:t>
            </a:r>
            <a:r>
              <a:rPr lang="en-US" altLang="zh-CN" sz="1900" b="1" dirty="0">
                <a:solidFill>
                  <a:srgbClr val="00FFFF"/>
                </a:solidFill>
                <a:latin typeface="楷体" panose="02010609060101010101" pitchFamily="49" charset="-122"/>
                <a:ea typeface="楷体" panose="02010609060101010101" pitchFamily="49" charset="-122"/>
              </a:rPr>
              <a:t>Therefore being justified by faith, we have peace with God through our Lord Jesus Christ:2 By whom also we have access by faith into this grace wherein we stand, and rejoice in hope of the glory of God.</a:t>
            </a:r>
            <a:endParaRPr lang="en-US" sz="19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pic>
        <p:nvPicPr>
          <p:cNvPr id="1034" name="Picture 10" descr="http://ubdavid.org/youthworld/countryheaven/graphics/12_i-am-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598" y="1485900"/>
            <a:ext cx="448146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38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ubdavid.org/youthworld/countryheaven/graphics/12_i-am-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190500"/>
            <a:ext cx="91666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72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495799" cy="4739759"/>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3 </a:t>
            </a:r>
            <a:r>
              <a:rPr lang="zh-CN" altLang="en-US" sz="3000" b="1" dirty="0">
                <a:solidFill>
                  <a:srgbClr val="FFFF00"/>
                </a:solidFill>
                <a:latin typeface="楷体" panose="02010609060101010101" pitchFamily="49" charset="-122"/>
                <a:ea typeface="楷体" panose="02010609060101010101" pitchFamily="49" charset="-122"/>
              </a:rPr>
              <a:t>不但如此，就是在患难中也是欢欢喜喜的；因为知道患难生忍耐，</a:t>
            </a:r>
            <a:r>
              <a:rPr lang="en-US" altLang="zh-CN" sz="3000" b="1" dirty="0">
                <a:solidFill>
                  <a:srgbClr val="FFFF00"/>
                </a:solidFill>
                <a:latin typeface="楷体" panose="02010609060101010101" pitchFamily="49" charset="-122"/>
                <a:ea typeface="楷体" panose="02010609060101010101" pitchFamily="49" charset="-122"/>
              </a:rPr>
              <a:t>4 </a:t>
            </a:r>
            <a:r>
              <a:rPr lang="zh-CN" altLang="en-US" sz="3000" b="1" dirty="0">
                <a:solidFill>
                  <a:srgbClr val="FFFF00"/>
                </a:solidFill>
                <a:latin typeface="楷体" panose="02010609060101010101" pitchFamily="49" charset="-122"/>
                <a:ea typeface="楷体" panose="02010609060101010101" pitchFamily="49" charset="-122"/>
              </a:rPr>
              <a:t>忍耐生老练，老练生盼望</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2600" b="1" dirty="0" smtClean="0">
                <a:solidFill>
                  <a:srgbClr val="00FFFF"/>
                </a:solidFill>
                <a:latin typeface="楷体" panose="02010609060101010101" pitchFamily="49" charset="-122"/>
                <a:ea typeface="楷体" panose="02010609060101010101" pitchFamily="49" charset="-122"/>
              </a:rPr>
              <a:t>3 </a:t>
            </a:r>
            <a:r>
              <a:rPr lang="en-US" altLang="zh-CN" sz="2600" b="1" dirty="0">
                <a:solidFill>
                  <a:srgbClr val="00FFFF"/>
                </a:solidFill>
                <a:latin typeface="楷体" panose="02010609060101010101" pitchFamily="49" charset="-122"/>
                <a:ea typeface="楷体" panose="02010609060101010101" pitchFamily="49" charset="-122"/>
              </a:rPr>
              <a:t>And not only </a:t>
            </a:r>
            <a:r>
              <a:rPr lang="en-US" altLang="zh-CN" sz="2600" b="1" i="1" dirty="0">
                <a:solidFill>
                  <a:srgbClr val="00FFFF"/>
                </a:solidFill>
                <a:latin typeface="楷体" panose="02010609060101010101" pitchFamily="49" charset="-122"/>
                <a:ea typeface="楷体" panose="02010609060101010101" pitchFamily="49" charset="-122"/>
              </a:rPr>
              <a:t>so</a:t>
            </a:r>
            <a:r>
              <a:rPr lang="en-US" altLang="zh-CN" sz="2600" b="1" dirty="0">
                <a:solidFill>
                  <a:srgbClr val="00FFFF"/>
                </a:solidFill>
                <a:latin typeface="楷体" panose="02010609060101010101" pitchFamily="49" charset="-122"/>
                <a:ea typeface="楷体" panose="02010609060101010101" pitchFamily="49" charset="-122"/>
              </a:rPr>
              <a:t>, but we glory in tribulations also: knowing that tribulation </a:t>
            </a:r>
            <a:r>
              <a:rPr lang="en-US" altLang="zh-CN" sz="2600" b="1" dirty="0" err="1">
                <a:solidFill>
                  <a:srgbClr val="00FFFF"/>
                </a:solidFill>
                <a:latin typeface="楷体" panose="02010609060101010101" pitchFamily="49" charset="-122"/>
                <a:ea typeface="楷体" panose="02010609060101010101" pitchFamily="49" charset="-122"/>
              </a:rPr>
              <a:t>worketh</a:t>
            </a:r>
            <a:r>
              <a:rPr lang="en-US" altLang="zh-CN" sz="2600" b="1" dirty="0">
                <a:solidFill>
                  <a:srgbClr val="00FFFF"/>
                </a:solidFill>
                <a:latin typeface="楷体" panose="02010609060101010101" pitchFamily="49" charset="-122"/>
                <a:ea typeface="楷体" panose="02010609060101010101" pitchFamily="49" charset="-122"/>
              </a:rPr>
              <a:t> patience;4 And patience, experience; and experience, </a:t>
            </a:r>
            <a:r>
              <a:rPr lang="en-US" altLang="zh-CN" sz="2600" b="1" dirty="0" smtClean="0">
                <a:solidFill>
                  <a:srgbClr val="00FFFF"/>
                </a:solidFill>
                <a:latin typeface="楷体" panose="02010609060101010101" pitchFamily="49" charset="-122"/>
                <a:ea typeface="楷体" panose="02010609060101010101" pitchFamily="49" charset="-122"/>
              </a:rPr>
              <a:t>hope:</a:t>
            </a:r>
            <a:endParaRPr lang="en-US" sz="26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495800" y="968633"/>
            <a:ext cx="4525847" cy="433965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3600" b="1" dirty="0" smtClean="0">
                <a:solidFill>
                  <a:srgbClr val="FF0000"/>
                </a:solidFill>
                <a:effectLst/>
                <a:latin typeface="楷体" panose="02010609060101010101" pitchFamily="49" charset="-122"/>
                <a:ea typeface="楷体" panose="02010609060101010101" pitchFamily="49" charset="-122"/>
              </a:rPr>
              <a:t>相关概念</a:t>
            </a:r>
            <a:endParaRPr lang="en-US" altLang="zh-CN" sz="3600" b="1" dirty="0" smtClean="0">
              <a:solidFill>
                <a:srgbClr val="FF0000"/>
              </a:solidFill>
              <a:effectLst/>
              <a:latin typeface="楷体" panose="02010609060101010101" pitchFamily="49" charset="-122"/>
              <a:ea typeface="楷体" panose="02010609060101010101" pitchFamily="49" charset="-122"/>
            </a:endParaRPr>
          </a:p>
          <a:p>
            <a:r>
              <a:rPr lang="zh-CN" altLang="en-US" sz="3000" b="1" dirty="0" smtClean="0">
                <a:solidFill>
                  <a:srgbClr val="7030A0"/>
                </a:solidFill>
                <a:latin typeface="楷体" panose="02010609060101010101" pitchFamily="49" charset="-122"/>
                <a:ea typeface="楷体" panose="02010609060101010101" pitchFamily="49" charset="-122"/>
              </a:rPr>
              <a:t>彼</a:t>
            </a:r>
            <a:r>
              <a:rPr lang="zh-CN" altLang="en-US" sz="3000" b="1" dirty="0">
                <a:solidFill>
                  <a:srgbClr val="7030A0"/>
                </a:solidFill>
                <a:latin typeface="楷体" panose="02010609060101010101" pitchFamily="49" charset="-122"/>
                <a:ea typeface="楷体" panose="02010609060101010101" pitchFamily="49" charset="-122"/>
              </a:rPr>
              <a:t>前 </a:t>
            </a:r>
            <a:r>
              <a:rPr lang="en-US" altLang="zh-CN" sz="3000" b="1" dirty="0" smtClean="0">
                <a:solidFill>
                  <a:srgbClr val="7030A0"/>
                </a:solidFill>
                <a:latin typeface="楷体" panose="02010609060101010101" pitchFamily="49" charset="-122"/>
                <a:ea typeface="楷体" panose="02010609060101010101" pitchFamily="49" charset="-122"/>
              </a:rPr>
              <a:t>1:6-7 </a:t>
            </a:r>
            <a:r>
              <a:rPr lang="zh-CN" altLang="en-US" sz="3000" b="1" dirty="0" smtClean="0">
                <a:solidFill>
                  <a:srgbClr val="7030A0"/>
                </a:solidFill>
                <a:latin typeface="楷体" panose="02010609060101010101" pitchFamily="49" charset="-122"/>
                <a:ea typeface="楷体" panose="02010609060101010101" pitchFamily="49" charset="-122"/>
              </a:rPr>
              <a:t>因</a:t>
            </a:r>
            <a:r>
              <a:rPr lang="zh-CN" altLang="en-US" sz="3000" b="1" dirty="0">
                <a:solidFill>
                  <a:srgbClr val="7030A0"/>
                </a:solidFill>
                <a:latin typeface="楷体" panose="02010609060101010101" pitchFamily="49" charset="-122"/>
                <a:ea typeface="楷体" panose="02010609060101010101" pitchFamily="49" charset="-122"/>
              </a:rPr>
              <a:t>此，你们是大有喜乐；但如今，在百般的试炼中暂时忧愁</a:t>
            </a:r>
            <a:r>
              <a:rPr lang="zh-CN" altLang="en-US" sz="3000" b="1" dirty="0" smtClean="0">
                <a:solidFill>
                  <a:srgbClr val="7030A0"/>
                </a:solidFill>
                <a:latin typeface="楷体" panose="02010609060101010101" pitchFamily="49" charset="-122"/>
                <a:ea typeface="楷体" panose="02010609060101010101" pitchFamily="49" charset="-122"/>
              </a:rPr>
              <a:t>，叫</a:t>
            </a:r>
            <a:r>
              <a:rPr lang="zh-CN" altLang="en-US" sz="3000" b="1" dirty="0">
                <a:solidFill>
                  <a:srgbClr val="7030A0"/>
                </a:solidFill>
                <a:latin typeface="楷体" panose="02010609060101010101" pitchFamily="49" charset="-122"/>
                <a:ea typeface="楷体" panose="02010609060101010101" pitchFamily="49" charset="-122"/>
              </a:rPr>
              <a:t>你们的信心既被试验，就比那被火试验仍然能坏的金子更显宝贵，可以在耶稣基督显现的时候得着称赞、荣耀、尊贵</a:t>
            </a:r>
            <a:r>
              <a:rPr lang="zh-CN" altLang="en-US" sz="3000" b="1" dirty="0" smtClean="0">
                <a:solidFill>
                  <a:srgbClr val="7030A0"/>
                </a:solidFill>
                <a:latin typeface="楷体" panose="02010609060101010101" pitchFamily="49" charset="-122"/>
                <a:ea typeface="楷体" panose="02010609060101010101" pitchFamily="49" charset="-122"/>
              </a:rPr>
              <a:t>。 </a:t>
            </a:r>
            <a:endParaRPr lang="zh-CN" altLang="en-US" sz="3000" b="1" dirty="0">
              <a:solidFill>
                <a:srgbClr val="7030A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038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495799" cy="4739759"/>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3 </a:t>
            </a:r>
            <a:r>
              <a:rPr lang="zh-CN" altLang="en-US" sz="3000" b="1" dirty="0">
                <a:solidFill>
                  <a:srgbClr val="FFFF00"/>
                </a:solidFill>
                <a:latin typeface="楷体" panose="02010609060101010101" pitchFamily="49" charset="-122"/>
                <a:ea typeface="楷体" panose="02010609060101010101" pitchFamily="49" charset="-122"/>
              </a:rPr>
              <a:t>不但如此，就是在患难中也是欢欢喜喜的；因为知道患难生忍耐，</a:t>
            </a:r>
            <a:r>
              <a:rPr lang="en-US" altLang="zh-CN" sz="3000" b="1" dirty="0">
                <a:solidFill>
                  <a:srgbClr val="FFFF00"/>
                </a:solidFill>
                <a:latin typeface="楷体" panose="02010609060101010101" pitchFamily="49" charset="-122"/>
                <a:ea typeface="楷体" panose="02010609060101010101" pitchFamily="49" charset="-122"/>
              </a:rPr>
              <a:t>4 </a:t>
            </a:r>
            <a:r>
              <a:rPr lang="zh-CN" altLang="en-US" sz="3000" b="1" dirty="0">
                <a:solidFill>
                  <a:srgbClr val="FFFF00"/>
                </a:solidFill>
                <a:latin typeface="楷体" panose="02010609060101010101" pitchFamily="49" charset="-122"/>
                <a:ea typeface="楷体" panose="02010609060101010101" pitchFamily="49" charset="-122"/>
              </a:rPr>
              <a:t>忍耐生老练，老练生盼望</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2600" b="1" dirty="0" smtClean="0">
                <a:solidFill>
                  <a:srgbClr val="00FFFF"/>
                </a:solidFill>
                <a:latin typeface="楷体" panose="02010609060101010101" pitchFamily="49" charset="-122"/>
                <a:ea typeface="楷体" panose="02010609060101010101" pitchFamily="49" charset="-122"/>
              </a:rPr>
              <a:t>3 </a:t>
            </a:r>
            <a:r>
              <a:rPr lang="en-US" altLang="zh-CN" sz="2600" b="1" dirty="0">
                <a:solidFill>
                  <a:srgbClr val="00FFFF"/>
                </a:solidFill>
                <a:latin typeface="楷体" panose="02010609060101010101" pitchFamily="49" charset="-122"/>
                <a:ea typeface="楷体" panose="02010609060101010101" pitchFamily="49" charset="-122"/>
              </a:rPr>
              <a:t>And not only </a:t>
            </a:r>
            <a:r>
              <a:rPr lang="en-US" altLang="zh-CN" sz="2600" b="1" i="1" dirty="0">
                <a:solidFill>
                  <a:srgbClr val="00FFFF"/>
                </a:solidFill>
                <a:latin typeface="楷体" panose="02010609060101010101" pitchFamily="49" charset="-122"/>
                <a:ea typeface="楷体" panose="02010609060101010101" pitchFamily="49" charset="-122"/>
              </a:rPr>
              <a:t>so</a:t>
            </a:r>
            <a:r>
              <a:rPr lang="en-US" altLang="zh-CN" sz="2600" b="1" dirty="0">
                <a:solidFill>
                  <a:srgbClr val="00FFFF"/>
                </a:solidFill>
                <a:latin typeface="楷体" panose="02010609060101010101" pitchFamily="49" charset="-122"/>
                <a:ea typeface="楷体" panose="02010609060101010101" pitchFamily="49" charset="-122"/>
              </a:rPr>
              <a:t>, but we glory in tribulations also: knowing that tribulation </a:t>
            </a:r>
            <a:r>
              <a:rPr lang="en-US" altLang="zh-CN" sz="2600" b="1" dirty="0" err="1">
                <a:solidFill>
                  <a:srgbClr val="00FFFF"/>
                </a:solidFill>
                <a:latin typeface="楷体" panose="02010609060101010101" pitchFamily="49" charset="-122"/>
                <a:ea typeface="楷体" panose="02010609060101010101" pitchFamily="49" charset="-122"/>
              </a:rPr>
              <a:t>worketh</a:t>
            </a:r>
            <a:r>
              <a:rPr lang="en-US" altLang="zh-CN" sz="2600" b="1" dirty="0">
                <a:solidFill>
                  <a:srgbClr val="00FFFF"/>
                </a:solidFill>
                <a:latin typeface="楷体" panose="02010609060101010101" pitchFamily="49" charset="-122"/>
                <a:ea typeface="楷体" panose="02010609060101010101" pitchFamily="49" charset="-122"/>
              </a:rPr>
              <a:t> patience;4 And patience, experience; and experience, </a:t>
            </a:r>
            <a:r>
              <a:rPr lang="en-US" altLang="zh-CN" sz="2600" b="1" dirty="0" smtClean="0">
                <a:solidFill>
                  <a:srgbClr val="00FFFF"/>
                </a:solidFill>
                <a:latin typeface="楷体" panose="02010609060101010101" pitchFamily="49" charset="-122"/>
                <a:ea typeface="楷体" panose="02010609060101010101" pitchFamily="49" charset="-122"/>
              </a:rPr>
              <a:t>hope:</a:t>
            </a:r>
            <a:endParaRPr lang="en-US" sz="26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495800" y="968633"/>
            <a:ext cx="4525847" cy="458587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3600" b="1" dirty="0" smtClean="0">
                <a:solidFill>
                  <a:srgbClr val="FF0000"/>
                </a:solidFill>
                <a:effectLst/>
                <a:latin typeface="楷体" panose="02010609060101010101" pitchFamily="49" charset="-122"/>
                <a:ea typeface="楷体" panose="02010609060101010101" pitchFamily="49" charset="-122"/>
              </a:rPr>
              <a:t>相关概念</a:t>
            </a:r>
            <a:endParaRPr lang="en-US" altLang="zh-CN" sz="3600" b="1" dirty="0" smtClean="0">
              <a:solidFill>
                <a:srgbClr val="FF0000"/>
              </a:solidFill>
              <a:effectLst/>
              <a:latin typeface="楷体" panose="02010609060101010101" pitchFamily="49" charset="-122"/>
              <a:ea typeface="楷体" panose="02010609060101010101" pitchFamily="49" charset="-122"/>
            </a:endParaRPr>
          </a:p>
          <a:p>
            <a:r>
              <a:rPr lang="zh-CN" altLang="en-US" sz="3200" b="1" dirty="0" smtClean="0">
                <a:solidFill>
                  <a:srgbClr val="7030A0"/>
                </a:solidFill>
                <a:latin typeface="楷体" panose="02010609060101010101" pitchFamily="49" charset="-122"/>
                <a:ea typeface="楷体" panose="02010609060101010101" pitchFamily="49" charset="-122"/>
              </a:rPr>
              <a:t>彼</a:t>
            </a:r>
            <a:r>
              <a:rPr lang="zh-CN" altLang="en-US" sz="3200" b="1" dirty="0">
                <a:solidFill>
                  <a:srgbClr val="7030A0"/>
                </a:solidFill>
                <a:latin typeface="楷体" panose="02010609060101010101" pitchFamily="49" charset="-122"/>
                <a:ea typeface="楷体" panose="02010609060101010101" pitchFamily="49" charset="-122"/>
              </a:rPr>
              <a:t>前 </a:t>
            </a:r>
            <a:r>
              <a:rPr lang="en-US" altLang="zh-CN" sz="3200" b="1" dirty="0" smtClean="0">
                <a:solidFill>
                  <a:srgbClr val="7030A0"/>
                </a:solidFill>
                <a:latin typeface="楷体" panose="02010609060101010101" pitchFamily="49" charset="-122"/>
                <a:ea typeface="楷体" panose="02010609060101010101" pitchFamily="49" charset="-122"/>
              </a:rPr>
              <a:t>4:12-13</a:t>
            </a:r>
            <a:r>
              <a:rPr lang="zh-CN" altLang="en-US" sz="3200" b="1" dirty="0" smtClean="0">
                <a:solidFill>
                  <a:srgbClr val="7030A0"/>
                </a:solidFill>
                <a:latin typeface="楷体" panose="02010609060101010101" pitchFamily="49" charset="-122"/>
                <a:ea typeface="楷体" panose="02010609060101010101" pitchFamily="49" charset="-122"/>
              </a:rPr>
              <a:t> 亲</a:t>
            </a:r>
            <a:r>
              <a:rPr lang="zh-CN" altLang="en-US" sz="3200" b="1" dirty="0">
                <a:solidFill>
                  <a:srgbClr val="7030A0"/>
                </a:solidFill>
                <a:latin typeface="楷体" panose="02010609060101010101" pitchFamily="49" charset="-122"/>
                <a:ea typeface="楷体" panose="02010609060101010101" pitchFamily="49" charset="-122"/>
              </a:rPr>
              <a:t>爱的弟兄阿，有火炼的试验临到你们，不要以为奇怪（似乎是遭遇非常的事</a:t>
            </a:r>
            <a:r>
              <a:rPr lang="zh-CN" altLang="en-US" sz="3200" b="1" dirty="0" smtClean="0">
                <a:solidFill>
                  <a:srgbClr val="7030A0"/>
                </a:solidFill>
                <a:latin typeface="楷体" panose="02010609060101010101" pitchFamily="49" charset="-122"/>
                <a:ea typeface="楷体" panose="02010609060101010101" pitchFamily="49" charset="-122"/>
              </a:rPr>
              <a:t>），倒</a:t>
            </a:r>
            <a:r>
              <a:rPr lang="zh-CN" altLang="en-US" sz="3200" b="1" dirty="0">
                <a:solidFill>
                  <a:srgbClr val="7030A0"/>
                </a:solidFill>
                <a:latin typeface="楷体" panose="02010609060101010101" pitchFamily="49" charset="-122"/>
                <a:ea typeface="楷体" panose="02010609060101010101" pitchFamily="49" charset="-122"/>
              </a:rPr>
              <a:t>要欢喜；因为你们是与基督一同受苦，使你们在他荣耀显现的时候，也可以欢喜快乐。 </a:t>
            </a:r>
          </a:p>
        </p:txBody>
      </p:sp>
    </p:spTree>
    <p:extLst>
      <p:ext uri="{BB962C8B-B14F-4D97-AF65-F5344CB8AC3E}">
        <p14:creationId xmlns:p14="http://schemas.microsoft.com/office/powerpoint/2010/main" val="732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495799" cy="4739759"/>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3 </a:t>
            </a:r>
            <a:r>
              <a:rPr lang="zh-CN" altLang="en-US" sz="3000" b="1" dirty="0">
                <a:solidFill>
                  <a:srgbClr val="FFFF00"/>
                </a:solidFill>
                <a:latin typeface="楷体" panose="02010609060101010101" pitchFamily="49" charset="-122"/>
                <a:ea typeface="楷体" panose="02010609060101010101" pitchFamily="49" charset="-122"/>
              </a:rPr>
              <a:t>不但如此，就是在患难中也是欢欢喜喜的；因为知道患难生忍耐，</a:t>
            </a:r>
            <a:r>
              <a:rPr lang="en-US" altLang="zh-CN" sz="3000" b="1" dirty="0">
                <a:solidFill>
                  <a:srgbClr val="FFFF00"/>
                </a:solidFill>
                <a:latin typeface="楷体" panose="02010609060101010101" pitchFamily="49" charset="-122"/>
                <a:ea typeface="楷体" panose="02010609060101010101" pitchFamily="49" charset="-122"/>
              </a:rPr>
              <a:t>4 </a:t>
            </a:r>
            <a:r>
              <a:rPr lang="zh-CN" altLang="en-US" sz="3000" b="1" dirty="0">
                <a:solidFill>
                  <a:srgbClr val="FFFF00"/>
                </a:solidFill>
                <a:latin typeface="楷体" panose="02010609060101010101" pitchFamily="49" charset="-122"/>
                <a:ea typeface="楷体" panose="02010609060101010101" pitchFamily="49" charset="-122"/>
              </a:rPr>
              <a:t>忍耐生老练，老练生盼望</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2600" b="1" dirty="0" smtClean="0">
                <a:solidFill>
                  <a:srgbClr val="00FFFF"/>
                </a:solidFill>
                <a:latin typeface="楷体" panose="02010609060101010101" pitchFamily="49" charset="-122"/>
                <a:ea typeface="楷体" panose="02010609060101010101" pitchFamily="49" charset="-122"/>
              </a:rPr>
              <a:t>3 </a:t>
            </a:r>
            <a:r>
              <a:rPr lang="en-US" altLang="zh-CN" sz="2600" b="1" dirty="0">
                <a:solidFill>
                  <a:srgbClr val="00FFFF"/>
                </a:solidFill>
                <a:latin typeface="楷体" panose="02010609060101010101" pitchFamily="49" charset="-122"/>
                <a:ea typeface="楷体" panose="02010609060101010101" pitchFamily="49" charset="-122"/>
              </a:rPr>
              <a:t>And not only </a:t>
            </a:r>
            <a:r>
              <a:rPr lang="en-US" altLang="zh-CN" sz="2600" b="1" i="1" dirty="0">
                <a:solidFill>
                  <a:srgbClr val="00FFFF"/>
                </a:solidFill>
                <a:latin typeface="楷体" panose="02010609060101010101" pitchFamily="49" charset="-122"/>
                <a:ea typeface="楷体" panose="02010609060101010101" pitchFamily="49" charset="-122"/>
              </a:rPr>
              <a:t>so</a:t>
            </a:r>
            <a:r>
              <a:rPr lang="en-US" altLang="zh-CN" sz="2600" b="1" dirty="0">
                <a:solidFill>
                  <a:srgbClr val="00FFFF"/>
                </a:solidFill>
                <a:latin typeface="楷体" panose="02010609060101010101" pitchFamily="49" charset="-122"/>
                <a:ea typeface="楷体" panose="02010609060101010101" pitchFamily="49" charset="-122"/>
              </a:rPr>
              <a:t>, but we glory in tribulations also: knowing that tribulation </a:t>
            </a:r>
            <a:r>
              <a:rPr lang="en-US" altLang="zh-CN" sz="2600" b="1" dirty="0" err="1">
                <a:solidFill>
                  <a:srgbClr val="00FFFF"/>
                </a:solidFill>
                <a:latin typeface="楷体" panose="02010609060101010101" pitchFamily="49" charset="-122"/>
                <a:ea typeface="楷体" panose="02010609060101010101" pitchFamily="49" charset="-122"/>
              </a:rPr>
              <a:t>worketh</a:t>
            </a:r>
            <a:r>
              <a:rPr lang="en-US" altLang="zh-CN" sz="2600" b="1" dirty="0">
                <a:solidFill>
                  <a:srgbClr val="00FFFF"/>
                </a:solidFill>
                <a:latin typeface="楷体" panose="02010609060101010101" pitchFamily="49" charset="-122"/>
                <a:ea typeface="楷体" panose="02010609060101010101" pitchFamily="49" charset="-122"/>
              </a:rPr>
              <a:t> patience;4 And patience, experience; and experience, </a:t>
            </a:r>
            <a:r>
              <a:rPr lang="en-US" altLang="zh-CN" sz="2600" b="1" dirty="0" smtClean="0">
                <a:solidFill>
                  <a:srgbClr val="00FFFF"/>
                </a:solidFill>
                <a:latin typeface="楷体" panose="02010609060101010101" pitchFamily="49" charset="-122"/>
                <a:ea typeface="楷体" panose="02010609060101010101" pitchFamily="49" charset="-122"/>
              </a:rPr>
              <a:t>hope:</a:t>
            </a:r>
            <a:endParaRPr lang="en-US" sz="26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495800" y="968633"/>
            <a:ext cx="4525847" cy="458587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3600" b="1" dirty="0" smtClean="0">
                <a:solidFill>
                  <a:srgbClr val="FF0000"/>
                </a:solidFill>
                <a:effectLst/>
                <a:latin typeface="楷体" panose="02010609060101010101" pitchFamily="49" charset="-122"/>
                <a:ea typeface="楷体" panose="02010609060101010101" pitchFamily="49" charset="-122"/>
              </a:rPr>
              <a:t>相关概念</a:t>
            </a:r>
            <a:endParaRPr lang="en-US" altLang="zh-CN" sz="3600" b="1" dirty="0" smtClean="0">
              <a:solidFill>
                <a:srgbClr val="FF0000"/>
              </a:solidFill>
              <a:effectLst/>
              <a:latin typeface="楷体" panose="02010609060101010101" pitchFamily="49" charset="-122"/>
              <a:ea typeface="楷体" panose="02010609060101010101" pitchFamily="49" charset="-122"/>
            </a:endParaRPr>
          </a:p>
          <a:p>
            <a:r>
              <a:rPr lang="zh-CN" altLang="en-US" sz="3200" b="1" dirty="0">
                <a:solidFill>
                  <a:srgbClr val="7030A0"/>
                </a:solidFill>
                <a:latin typeface="楷体" panose="02010609060101010101" pitchFamily="49" charset="-122"/>
                <a:ea typeface="楷体" panose="02010609060101010101" pitchFamily="49" charset="-122"/>
              </a:rPr>
              <a:t>约一 </a:t>
            </a:r>
            <a:r>
              <a:rPr lang="en-US" altLang="zh-CN" sz="3200" b="1" dirty="0">
                <a:solidFill>
                  <a:srgbClr val="7030A0"/>
                </a:solidFill>
                <a:latin typeface="楷体" panose="02010609060101010101" pitchFamily="49" charset="-122"/>
                <a:ea typeface="楷体" panose="02010609060101010101" pitchFamily="49" charset="-122"/>
              </a:rPr>
              <a:t>2:14 </a:t>
            </a:r>
            <a:r>
              <a:rPr lang="zh-CN" altLang="en-US" sz="3200" b="1" dirty="0">
                <a:solidFill>
                  <a:srgbClr val="7030A0"/>
                </a:solidFill>
                <a:latin typeface="楷体" panose="02010609060101010101" pitchFamily="49" charset="-122"/>
                <a:ea typeface="楷体" panose="02010609060101010101" pitchFamily="49" charset="-122"/>
              </a:rPr>
              <a:t>父老阿，我曾写信给你们，因为，你们认识那从起初原有的。少年人哪，我曾写信给你们；因为，你们刚强，神的道常存在你们心里；你们也胜了那恶者。 </a:t>
            </a:r>
          </a:p>
        </p:txBody>
      </p:sp>
    </p:spTree>
    <p:extLst>
      <p:ext uri="{BB962C8B-B14F-4D97-AF65-F5344CB8AC3E}">
        <p14:creationId xmlns:p14="http://schemas.microsoft.com/office/powerpoint/2010/main" val="199117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495799" cy="4739759"/>
          </a:xfrm>
          <a:prstGeom prst="rect">
            <a:avLst/>
          </a:prstGeom>
          <a:noFill/>
        </p:spPr>
        <p:txBody>
          <a:bodyPr wrap="square" rtlCol="0">
            <a:spAutoFit/>
          </a:bodyPr>
          <a:lstStyle/>
          <a:p>
            <a:r>
              <a:rPr lang="en-US" altLang="zh-CN" sz="3000" b="1" dirty="0">
                <a:solidFill>
                  <a:srgbClr val="FFFF00"/>
                </a:solidFill>
                <a:latin typeface="楷体" panose="02010609060101010101" pitchFamily="49" charset="-122"/>
                <a:ea typeface="楷体" panose="02010609060101010101" pitchFamily="49" charset="-122"/>
              </a:rPr>
              <a:t>3 </a:t>
            </a:r>
            <a:r>
              <a:rPr lang="zh-CN" altLang="en-US" sz="3000" b="1" dirty="0">
                <a:solidFill>
                  <a:srgbClr val="FFFF00"/>
                </a:solidFill>
                <a:latin typeface="楷体" panose="02010609060101010101" pitchFamily="49" charset="-122"/>
                <a:ea typeface="楷体" panose="02010609060101010101" pitchFamily="49" charset="-122"/>
              </a:rPr>
              <a:t>不但如此，就是在患难中也是欢欢喜喜的；因为知道患难生忍耐，</a:t>
            </a:r>
            <a:r>
              <a:rPr lang="en-US" altLang="zh-CN" sz="3000" b="1" dirty="0">
                <a:solidFill>
                  <a:srgbClr val="FFFF00"/>
                </a:solidFill>
                <a:latin typeface="楷体" panose="02010609060101010101" pitchFamily="49" charset="-122"/>
                <a:ea typeface="楷体" panose="02010609060101010101" pitchFamily="49" charset="-122"/>
              </a:rPr>
              <a:t>4 </a:t>
            </a:r>
            <a:r>
              <a:rPr lang="zh-CN" altLang="en-US" sz="3000" b="1" dirty="0">
                <a:solidFill>
                  <a:srgbClr val="FFFF00"/>
                </a:solidFill>
                <a:latin typeface="楷体" panose="02010609060101010101" pitchFamily="49" charset="-122"/>
                <a:ea typeface="楷体" panose="02010609060101010101" pitchFamily="49" charset="-122"/>
              </a:rPr>
              <a:t>忍耐生老练，老练生盼望</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FFFF00"/>
              </a:solidFill>
              <a:latin typeface="楷体" panose="02010609060101010101" pitchFamily="49" charset="-122"/>
              <a:ea typeface="楷体" panose="02010609060101010101" pitchFamily="49" charset="-122"/>
            </a:endParaRPr>
          </a:p>
          <a:p>
            <a:r>
              <a:rPr lang="en-US" altLang="zh-CN" sz="2600" b="1" dirty="0" smtClean="0">
                <a:solidFill>
                  <a:srgbClr val="00FFFF"/>
                </a:solidFill>
                <a:latin typeface="楷体" panose="02010609060101010101" pitchFamily="49" charset="-122"/>
                <a:ea typeface="楷体" panose="02010609060101010101" pitchFamily="49" charset="-122"/>
              </a:rPr>
              <a:t>3 </a:t>
            </a:r>
            <a:r>
              <a:rPr lang="en-US" altLang="zh-CN" sz="2600" b="1" dirty="0">
                <a:solidFill>
                  <a:srgbClr val="00FFFF"/>
                </a:solidFill>
                <a:latin typeface="楷体" panose="02010609060101010101" pitchFamily="49" charset="-122"/>
                <a:ea typeface="楷体" panose="02010609060101010101" pitchFamily="49" charset="-122"/>
              </a:rPr>
              <a:t>And not only </a:t>
            </a:r>
            <a:r>
              <a:rPr lang="en-US" altLang="zh-CN" sz="2600" b="1" i="1" dirty="0">
                <a:solidFill>
                  <a:srgbClr val="00FFFF"/>
                </a:solidFill>
                <a:latin typeface="楷体" panose="02010609060101010101" pitchFamily="49" charset="-122"/>
                <a:ea typeface="楷体" panose="02010609060101010101" pitchFamily="49" charset="-122"/>
              </a:rPr>
              <a:t>so</a:t>
            </a:r>
            <a:r>
              <a:rPr lang="en-US" altLang="zh-CN" sz="2600" b="1" dirty="0">
                <a:solidFill>
                  <a:srgbClr val="00FFFF"/>
                </a:solidFill>
                <a:latin typeface="楷体" panose="02010609060101010101" pitchFamily="49" charset="-122"/>
                <a:ea typeface="楷体" panose="02010609060101010101" pitchFamily="49" charset="-122"/>
              </a:rPr>
              <a:t>, but we glory in tribulations also: knowing that tribulation </a:t>
            </a:r>
            <a:r>
              <a:rPr lang="en-US" altLang="zh-CN" sz="2600" b="1" dirty="0" err="1">
                <a:solidFill>
                  <a:srgbClr val="00FFFF"/>
                </a:solidFill>
                <a:latin typeface="楷体" panose="02010609060101010101" pitchFamily="49" charset="-122"/>
                <a:ea typeface="楷体" panose="02010609060101010101" pitchFamily="49" charset="-122"/>
              </a:rPr>
              <a:t>worketh</a:t>
            </a:r>
            <a:r>
              <a:rPr lang="en-US" altLang="zh-CN" sz="2600" b="1" dirty="0">
                <a:solidFill>
                  <a:srgbClr val="00FFFF"/>
                </a:solidFill>
                <a:latin typeface="楷体" panose="02010609060101010101" pitchFamily="49" charset="-122"/>
                <a:ea typeface="楷体" panose="02010609060101010101" pitchFamily="49" charset="-122"/>
              </a:rPr>
              <a:t> patience;4 And patience, experience; and experience, </a:t>
            </a:r>
            <a:r>
              <a:rPr lang="en-US" altLang="zh-CN" sz="2600" b="1" dirty="0" smtClean="0">
                <a:solidFill>
                  <a:srgbClr val="00FFFF"/>
                </a:solidFill>
                <a:latin typeface="楷体" panose="02010609060101010101" pitchFamily="49" charset="-122"/>
                <a:ea typeface="楷体" panose="02010609060101010101" pitchFamily="49" charset="-122"/>
              </a:rPr>
              <a:t>hope:</a:t>
            </a:r>
            <a:endParaRPr lang="en-US" sz="26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495800" y="968633"/>
            <a:ext cx="4525847" cy="458587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3600" b="1" dirty="0" smtClean="0">
                <a:solidFill>
                  <a:srgbClr val="FF0000"/>
                </a:solidFill>
                <a:effectLst/>
                <a:latin typeface="楷体" panose="02010609060101010101" pitchFamily="49" charset="-122"/>
                <a:ea typeface="楷体" panose="02010609060101010101" pitchFamily="49" charset="-122"/>
              </a:rPr>
              <a:t>相关概念</a:t>
            </a:r>
            <a:endParaRPr lang="en-US" altLang="zh-CN" sz="3600" b="1" dirty="0" smtClean="0">
              <a:solidFill>
                <a:srgbClr val="FF0000"/>
              </a:solidFill>
              <a:effectLst/>
              <a:latin typeface="楷体" panose="02010609060101010101" pitchFamily="49" charset="-122"/>
              <a:ea typeface="楷体" panose="02010609060101010101" pitchFamily="49" charset="-122"/>
            </a:endParaRPr>
          </a:p>
          <a:p>
            <a:r>
              <a:rPr lang="zh-CN" altLang="en-US" sz="3200" b="1" dirty="0">
                <a:solidFill>
                  <a:srgbClr val="7030A0"/>
                </a:solidFill>
                <a:latin typeface="楷体" panose="02010609060101010101" pitchFamily="49" charset="-122"/>
                <a:ea typeface="楷体" panose="02010609060101010101" pitchFamily="49" charset="-122"/>
              </a:rPr>
              <a:t>雅 </a:t>
            </a:r>
            <a:r>
              <a:rPr lang="en-US" altLang="zh-CN" sz="3200" b="1" dirty="0">
                <a:solidFill>
                  <a:srgbClr val="7030A0"/>
                </a:solidFill>
                <a:latin typeface="楷体" panose="02010609060101010101" pitchFamily="49" charset="-122"/>
                <a:ea typeface="楷体" panose="02010609060101010101" pitchFamily="49" charset="-122"/>
              </a:rPr>
              <a:t>1:2-4 </a:t>
            </a:r>
            <a:r>
              <a:rPr lang="zh-CN" altLang="en-US" sz="3200" b="1" dirty="0">
                <a:solidFill>
                  <a:srgbClr val="7030A0"/>
                </a:solidFill>
                <a:latin typeface="楷体" panose="02010609060101010101" pitchFamily="49" charset="-122"/>
                <a:ea typeface="楷体" panose="02010609060101010101" pitchFamily="49" charset="-122"/>
              </a:rPr>
              <a:t>我的弟兄们，你们落在百般试炼中，都要以为大喜乐； 因为知道你们的信心经过试验，就生忍耐。 但忍耐也当成功，使你们成全、完备，毫无缺欠。 </a:t>
            </a:r>
            <a:endParaRPr lang="en-US" altLang="zh-CN" sz="3200" b="1" dirty="0" smtClean="0">
              <a:solidFill>
                <a:srgbClr val="7030A0"/>
              </a:solidFill>
              <a:latin typeface="楷体" panose="02010609060101010101" pitchFamily="49" charset="-122"/>
              <a:ea typeface="楷体" panose="02010609060101010101" pitchFamily="49" charset="-122"/>
            </a:endParaRPr>
          </a:p>
          <a:p>
            <a:endParaRPr lang="zh-CN" altLang="en-US" sz="3200" b="1" dirty="0">
              <a:solidFill>
                <a:srgbClr val="7030A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70464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6300"/>
            <a:ext cx="4495799" cy="4247317"/>
          </a:xfrm>
          <a:prstGeom prst="rect">
            <a:avLst/>
          </a:prstGeom>
          <a:noFill/>
        </p:spPr>
        <p:txBody>
          <a:bodyPr wrap="square" rtlCol="0">
            <a:spAutoFit/>
          </a:bodyPr>
          <a:lstStyle/>
          <a:p>
            <a:r>
              <a:rPr lang="en-US" altLang="zh-CN" sz="3000" b="1" dirty="0" smtClean="0">
                <a:solidFill>
                  <a:srgbClr val="FFFF00"/>
                </a:solidFill>
                <a:latin typeface="楷体" panose="02010609060101010101" pitchFamily="49" charset="-122"/>
                <a:ea typeface="楷体" panose="02010609060101010101" pitchFamily="49" charset="-122"/>
              </a:rPr>
              <a:t>5 </a:t>
            </a:r>
            <a:r>
              <a:rPr lang="zh-CN" altLang="en-US" sz="3000" b="1" dirty="0">
                <a:solidFill>
                  <a:srgbClr val="FFFF00"/>
                </a:solidFill>
                <a:latin typeface="楷体" panose="02010609060101010101" pitchFamily="49" charset="-122"/>
                <a:ea typeface="楷体" panose="02010609060101010101" pitchFamily="49" charset="-122"/>
              </a:rPr>
              <a:t>盼望不至于羞耻，因为所赐给我们的圣灵将神的爱浇灌在我们心里</a:t>
            </a:r>
            <a:r>
              <a:rPr lang="zh-CN" altLang="en-US" sz="3000" b="1" dirty="0" smtClean="0">
                <a:solidFill>
                  <a:srgbClr val="FFFF00"/>
                </a:solidFill>
                <a:latin typeface="楷体" panose="02010609060101010101" pitchFamily="49" charset="-122"/>
                <a:ea typeface="楷体" panose="02010609060101010101" pitchFamily="49" charset="-122"/>
              </a:rPr>
              <a:t>。</a:t>
            </a:r>
            <a:endParaRPr lang="en-US" altLang="zh-CN" sz="3000" b="1" dirty="0" smtClean="0">
              <a:solidFill>
                <a:srgbClr val="00FFFF"/>
              </a:solidFill>
              <a:latin typeface="楷体" panose="02010609060101010101" pitchFamily="49" charset="-122"/>
              <a:ea typeface="楷体" panose="02010609060101010101" pitchFamily="49" charset="-122"/>
            </a:endParaRPr>
          </a:p>
          <a:p>
            <a:r>
              <a:rPr lang="en-US" altLang="zh-CN" sz="3000" b="1" dirty="0" smtClean="0">
                <a:solidFill>
                  <a:srgbClr val="00FFFF"/>
                </a:solidFill>
                <a:latin typeface="楷体" panose="02010609060101010101" pitchFamily="49" charset="-122"/>
                <a:ea typeface="楷体" panose="02010609060101010101" pitchFamily="49" charset="-122"/>
              </a:rPr>
              <a:t>5 </a:t>
            </a:r>
            <a:r>
              <a:rPr lang="en-US" altLang="zh-CN" sz="3000" b="1" dirty="0">
                <a:solidFill>
                  <a:srgbClr val="00FFFF"/>
                </a:solidFill>
                <a:latin typeface="楷体" panose="02010609060101010101" pitchFamily="49" charset="-122"/>
                <a:ea typeface="楷体" panose="02010609060101010101" pitchFamily="49" charset="-122"/>
              </a:rPr>
              <a:t>And hope </a:t>
            </a:r>
            <a:r>
              <a:rPr lang="en-US" altLang="zh-CN" sz="3000" b="1" dirty="0" err="1">
                <a:solidFill>
                  <a:srgbClr val="00FFFF"/>
                </a:solidFill>
                <a:latin typeface="楷体" panose="02010609060101010101" pitchFamily="49" charset="-122"/>
                <a:ea typeface="楷体" panose="02010609060101010101" pitchFamily="49" charset="-122"/>
              </a:rPr>
              <a:t>maketh</a:t>
            </a:r>
            <a:r>
              <a:rPr lang="en-US" altLang="zh-CN" sz="3000" b="1" dirty="0">
                <a:solidFill>
                  <a:srgbClr val="00FFFF"/>
                </a:solidFill>
                <a:latin typeface="楷体" panose="02010609060101010101" pitchFamily="49" charset="-122"/>
                <a:ea typeface="楷体" panose="02010609060101010101" pitchFamily="49" charset="-122"/>
              </a:rPr>
              <a:t> not ashamed; because the love of God is shed abroad in our hearts by the Holy Ghost which is given unto us.</a:t>
            </a:r>
            <a:endParaRPr lang="en-US" sz="3000" b="1" dirty="0">
              <a:solidFill>
                <a:srgbClr val="00FFFF"/>
              </a:solidFill>
              <a:latin typeface="楷体" panose="02010609060101010101" pitchFamily="49" charset="-122"/>
              <a:ea typeface="楷体" panose="02010609060101010101" pitchFamily="49" charset="-122"/>
            </a:endParaRPr>
          </a:p>
        </p:txBody>
      </p:sp>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r>
              <a:rPr lang="zh-CN" altLang="en-US" sz="4000" dirty="0" smtClean="0">
                <a:solidFill>
                  <a:srgbClr val="00B050"/>
                </a:solidFill>
                <a:latin typeface="微软雅黑" panose="020B0503020204020204" pitchFamily="34" charset="-122"/>
                <a:ea typeface="微软雅黑" panose="020B0503020204020204" pitchFamily="34" charset="-122"/>
              </a:rPr>
              <a:t>罗马书第五章 </a:t>
            </a:r>
            <a:r>
              <a:rPr lang="en-US" altLang="zh-CN" sz="4000" dirty="0" smtClean="0">
                <a:solidFill>
                  <a:srgbClr val="00B050"/>
                </a:solidFill>
                <a:latin typeface="微软雅黑" panose="020B0503020204020204" pitchFamily="34" charset="-122"/>
                <a:ea typeface="微软雅黑" panose="020B0503020204020204" pitchFamily="34" charset="-122"/>
              </a:rPr>
              <a:t>Romans 5</a:t>
            </a:r>
            <a:endParaRPr lang="en-US" sz="4000" dirty="0">
              <a:solidFill>
                <a:srgbClr val="00B05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724400" y="968633"/>
            <a:ext cx="4297247" cy="470898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3000" b="1" dirty="0" smtClean="0">
                <a:solidFill>
                  <a:srgbClr val="7030A0"/>
                </a:solidFill>
                <a:latin typeface="楷体" panose="02010609060101010101" pitchFamily="49" charset="-122"/>
                <a:ea typeface="楷体" panose="02010609060101010101" pitchFamily="49" charset="-122"/>
              </a:rPr>
              <a:t>来</a:t>
            </a:r>
            <a:r>
              <a:rPr lang="en-US" altLang="zh-CN" sz="3000" b="1" dirty="0">
                <a:solidFill>
                  <a:srgbClr val="7030A0"/>
                </a:solidFill>
                <a:latin typeface="楷体" panose="02010609060101010101" pitchFamily="49" charset="-122"/>
                <a:ea typeface="楷体" panose="02010609060101010101" pitchFamily="49" charset="-122"/>
              </a:rPr>
              <a:t>11:1 </a:t>
            </a:r>
            <a:r>
              <a:rPr lang="zh-CN" altLang="en-US" sz="3000" b="1" dirty="0">
                <a:solidFill>
                  <a:srgbClr val="7030A0"/>
                </a:solidFill>
                <a:latin typeface="楷体" panose="02010609060101010101" pitchFamily="49" charset="-122"/>
                <a:ea typeface="楷体" panose="02010609060101010101" pitchFamily="49" charset="-122"/>
              </a:rPr>
              <a:t>信就是所望之事的实底，是未见之事的确据。 </a:t>
            </a:r>
          </a:p>
          <a:p>
            <a:r>
              <a:rPr lang="zh-CN" altLang="en-US" sz="3000" b="1" dirty="0">
                <a:solidFill>
                  <a:srgbClr val="7030A0"/>
                </a:solidFill>
                <a:latin typeface="楷体" panose="02010609060101010101" pitchFamily="49" charset="-122"/>
                <a:ea typeface="楷体" panose="02010609060101010101" pitchFamily="49" charset="-122"/>
              </a:rPr>
              <a:t>林前 </a:t>
            </a:r>
            <a:r>
              <a:rPr lang="en-US" altLang="zh-CN" sz="3000" b="1" dirty="0">
                <a:solidFill>
                  <a:srgbClr val="7030A0"/>
                </a:solidFill>
                <a:latin typeface="楷体" panose="02010609060101010101" pitchFamily="49" charset="-122"/>
                <a:ea typeface="楷体" panose="02010609060101010101" pitchFamily="49" charset="-122"/>
              </a:rPr>
              <a:t>9:10-11 </a:t>
            </a:r>
            <a:r>
              <a:rPr lang="zh-CN" altLang="en-US" sz="3000" b="1" dirty="0" smtClean="0">
                <a:solidFill>
                  <a:srgbClr val="7030A0"/>
                </a:solidFill>
                <a:latin typeface="楷体" panose="02010609060101010101" pitchFamily="49" charset="-122"/>
                <a:ea typeface="楷体" panose="02010609060101010101" pitchFamily="49" charset="-122"/>
              </a:rPr>
              <a:t>因</a:t>
            </a:r>
            <a:r>
              <a:rPr lang="zh-CN" altLang="en-US" sz="3000" b="1" dirty="0">
                <a:solidFill>
                  <a:srgbClr val="7030A0"/>
                </a:solidFill>
                <a:latin typeface="楷体" panose="02010609060101010101" pitchFamily="49" charset="-122"/>
                <a:ea typeface="楷体" panose="02010609060101010101" pitchFamily="49" charset="-122"/>
              </a:rPr>
              <a:t>为耕种的当存着指望去耕种；打场的也当存得粮的指望去打场。 我们若把属灵的种子撒在你们中间，就是从你们收割奉养肉身之物这还算大事么？ </a:t>
            </a:r>
          </a:p>
        </p:txBody>
      </p:sp>
    </p:spTree>
    <p:extLst>
      <p:ext uri="{BB962C8B-B14F-4D97-AF65-F5344CB8AC3E}">
        <p14:creationId xmlns:p14="http://schemas.microsoft.com/office/powerpoint/2010/main" val="1731801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2CEE-5900-482E-BE20-28652FF1739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1206</TotalTime>
  <Words>1357</Words>
  <Application>Microsoft Office PowerPoint</Application>
  <PresentationFormat>On-screen Show (16:10)</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微软雅黑</vt:lpstr>
      <vt:lpstr>楷体</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143</cp:revision>
  <dcterms:created xsi:type="dcterms:W3CDTF">2011-09-04T18:01:24Z</dcterms:created>
  <dcterms:modified xsi:type="dcterms:W3CDTF">2015-01-18T15:10:42Z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y fmtid="{D5CDD505-2E9C-101B-9397-08002B2CF9AE}" pid="3" name="IsMyDocuments">
    <vt:bool>true</vt:bool>
  </property>
</Properties>
</file>