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4"/>
  </p:notesMasterIdLst>
  <p:sldIdLst>
    <p:sldId id="256" r:id="rId5"/>
    <p:sldId id="331" r:id="rId6"/>
    <p:sldId id="334" r:id="rId7"/>
    <p:sldId id="332" r:id="rId8"/>
    <p:sldId id="333" r:id="rId9"/>
    <p:sldId id="280" r:id="rId10"/>
    <p:sldId id="279" r:id="rId11"/>
    <p:sldId id="277" r:id="rId12"/>
    <p:sldId id="259" r:id="rId13"/>
    <p:sldId id="257" r:id="rId14"/>
    <p:sldId id="260" r:id="rId15"/>
    <p:sldId id="328" r:id="rId16"/>
    <p:sldId id="261" r:id="rId17"/>
    <p:sldId id="329" r:id="rId18"/>
    <p:sldId id="263" r:id="rId19"/>
    <p:sldId id="262" r:id="rId20"/>
    <p:sldId id="330" r:id="rId21"/>
    <p:sldId id="266" r:id="rId22"/>
    <p:sldId id="267" r:id="rId23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624" y="7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61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47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65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52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48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14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74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0000" r="-10000" b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5676" y="1104900"/>
            <a:ext cx="784541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8800" b="1" dirty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因信称</a:t>
            </a:r>
            <a:r>
              <a:rPr lang="zh-CN" altLang="en-US" sz="8800" b="1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义</a:t>
            </a:r>
            <a:r>
              <a:rPr lang="en-US" altLang="zh-CN" sz="8800" b="1" dirty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en-US" altLang="zh-CN" sz="8800" b="1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8800" b="1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8800" b="1" dirty="0" smtClean="0"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en-US" altLang="zh-CN" sz="4400" b="1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Righteousness through faith</a:t>
            </a:r>
          </a:p>
          <a:p>
            <a:pPr algn="ctr"/>
            <a:endParaRPr lang="en-US" altLang="zh-CN" sz="6000" b="1" dirty="0" smtClean="0">
              <a:solidFill>
                <a:srgbClr val="00B0F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6000" b="1" dirty="0" smtClean="0"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（罗马书</a:t>
            </a:r>
            <a:r>
              <a:rPr lang="en-US" altLang="zh-CN" sz="6000" b="1" dirty="0" smtClean="0"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1-5</a:t>
            </a:r>
            <a:r>
              <a:rPr lang="zh-CN" altLang="en-US" sz="6000" b="1" dirty="0" smtClean="0"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章）</a:t>
            </a:r>
            <a:endParaRPr lang="en-US" sz="6000" b="1" dirty="0">
              <a:solidFill>
                <a:srgbClr val="00B0F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611293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 </a:t>
            </a:r>
            <a:r>
              <a:rPr lang="zh-CN" altLang="en-US" sz="28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论到他儿子</a:t>
            </a:r>
            <a:r>
              <a:rPr lang="en-US" altLang="zh-CN" sz="28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―</a:t>
            </a:r>
            <a:r>
              <a:rPr lang="zh-CN" altLang="en-US" sz="28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我主耶稣基督。按肉体说，是从大卫后裔生的；</a:t>
            </a:r>
            <a:r>
              <a:rPr lang="en-US" altLang="zh-CN" sz="28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 </a:t>
            </a:r>
            <a:r>
              <a:rPr lang="zh-CN" altLang="en-US" sz="28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按圣善的灵说，因从死里复活，以大能显明是神的儿子。 </a:t>
            </a:r>
            <a:endParaRPr lang="en-US" altLang="zh-CN" sz="2800" b="1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sz="28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 </a:t>
            </a:r>
            <a:r>
              <a:rPr lang="en-US" sz="28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Concerning his Son Jesus Christ our Lord, which was made of the seed of David according to the flesh</a:t>
            </a:r>
            <a:r>
              <a:rPr lang="en-US" sz="28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; 4 </a:t>
            </a:r>
            <a:r>
              <a:rPr lang="en-US" sz="28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And declared </a:t>
            </a:r>
            <a:r>
              <a:rPr lang="en-US" sz="2800" b="1" i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to be </a:t>
            </a:r>
            <a:r>
              <a:rPr lang="en-US" sz="28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the Son of God with power, according to the spirit of holiness, by the resurrection from the dead: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罗马书第一章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1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189141" y="968633"/>
            <a:ext cx="2832506" cy="45858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福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音是</a:t>
            </a:r>
            <a:r>
              <a:rPr lang="zh-CN" altLang="en-US" sz="3200" b="1" dirty="0" smtClean="0">
                <a:solidFill>
                  <a:srgbClr val="7030A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基督，基督是福音</a:t>
            </a:r>
            <a:endParaRPr lang="en-US" altLang="zh-CN" sz="3200" b="1" dirty="0" smtClean="0">
              <a:solidFill>
                <a:srgbClr val="7030A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7030A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旧造（属肉体的人）与新造（属灵的人）的本质不同</a:t>
            </a:r>
            <a:endParaRPr lang="en-US" altLang="zh-CN" sz="3200" b="1" dirty="0">
              <a:solidFill>
                <a:srgbClr val="FFFF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3200" b="1" dirty="0" smtClean="0">
              <a:solidFill>
                <a:srgbClr val="FFFF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314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45719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我们从他受了恩惠并使徒的职分，在万国之中叫人为他的名信服真道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endParaRPr lang="en-US" altLang="zh-CN" sz="3000" b="1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0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 </a:t>
            </a:r>
            <a:r>
              <a:rPr lang="en-US" altLang="zh-CN" sz="30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By whom we have received grace and apostleship, for obedience to the faith among all nations, for his </a:t>
            </a:r>
            <a:r>
              <a:rPr lang="en-US" altLang="zh-CN" sz="30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name:</a:t>
            </a:r>
            <a:endParaRPr lang="en-US" sz="30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罗马书第一章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1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968633"/>
            <a:ext cx="4449647" cy="45858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7030A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恩典是新约服事之本</a:t>
            </a:r>
            <a:endParaRPr lang="en-US" altLang="zh-CN" sz="3200" b="1" dirty="0">
              <a:solidFill>
                <a:srgbClr val="7030A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7030A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新约的律法就是基督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（罗</a:t>
            </a:r>
            <a:r>
              <a:rPr lang="en-US" altLang="zh-CN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10:4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，律法的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总结就是基督）</a:t>
            </a:r>
            <a:endParaRPr lang="en-US" altLang="zh-CN" sz="3200" b="1" dirty="0" smtClean="0">
              <a:solidFill>
                <a:srgbClr val="7030A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7030A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新约时代神对人的要求是遵守信心律 （</a:t>
            </a:r>
            <a:r>
              <a:rPr lang="en-US" altLang="zh-CN" sz="3200" b="1" dirty="0" smtClean="0">
                <a:solidFill>
                  <a:srgbClr val="7030A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the Law of Faith</a:t>
            </a:r>
            <a:r>
              <a:rPr lang="zh-CN" altLang="en-US" sz="3200" b="1" dirty="0" smtClean="0">
                <a:solidFill>
                  <a:srgbClr val="7030A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，罗</a:t>
            </a:r>
            <a:r>
              <a:rPr lang="en-US" altLang="zh-CN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3:27-28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；约</a:t>
            </a:r>
            <a:r>
              <a:rPr lang="en-US" altLang="zh-CN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6:29</a:t>
            </a:r>
            <a:r>
              <a:rPr lang="zh-CN" altLang="en-US" sz="3200" b="1" dirty="0" smtClean="0">
                <a:solidFill>
                  <a:srgbClr val="7030A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3200" b="1" dirty="0" smtClean="0">
              <a:solidFill>
                <a:srgbClr val="7030A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417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556259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其中也有你们这蒙召属耶稣基督的人。</a:t>
            </a:r>
            <a:r>
              <a:rPr lang="en-US" altLang="zh-CN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我写信给你们在罗马、为神所爱、奉召作圣徒的众人。愿恩惠、平安从我们的父神并主耶稣基督归与你们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！   </a:t>
            </a:r>
            <a:endParaRPr lang="en-US" altLang="zh-CN" sz="3000" b="1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5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 Among </a:t>
            </a:r>
            <a:r>
              <a:rPr lang="en-US" altLang="zh-CN" sz="25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whom are ye also the called of Jesus Christ:7 To all that be in Rome, beloved of God, called </a:t>
            </a:r>
            <a:r>
              <a:rPr lang="en-US" altLang="zh-CN" sz="2500" b="1" i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to be </a:t>
            </a:r>
            <a:r>
              <a:rPr lang="en-US" altLang="zh-CN" sz="25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saints: Grace to you and peace from God our Father, and the Lord Jesus Christ.</a:t>
            </a:r>
            <a:endParaRPr lang="en-US" sz="25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罗马书第一章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1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1" y="968633"/>
            <a:ext cx="3276599" cy="45858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7030A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所有</a:t>
            </a:r>
            <a:r>
              <a:rPr lang="zh-CN" altLang="en-US" sz="3200" b="1" dirty="0" smtClean="0">
                <a:solidFill>
                  <a:srgbClr val="7030A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人都被邀请进入基督里（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林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前</a:t>
            </a:r>
            <a:r>
              <a:rPr lang="en-US" altLang="zh-CN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5:18-19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3200" b="1" dirty="0" smtClean="0">
              <a:solidFill>
                <a:srgbClr val="7030A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7030A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在基督里的人已经得神无条件的爱和恩典（罗</a:t>
            </a:r>
            <a:r>
              <a:rPr lang="en-US" altLang="zh-CN" sz="3200" b="1" dirty="0" smtClean="0">
                <a:solidFill>
                  <a:srgbClr val="7030A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en-US" altLang="zh-CN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:1-11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3600" b="1" dirty="0" smtClean="0">
              <a:solidFill>
                <a:srgbClr val="FFFF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2108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900648"/>
            <a:ext cx="5715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第一，我靠着耶稣基督，为你们众人感谢我的神，因你们的信德传遍了天下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000" b="1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0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 </a:t>
            </a:r>
            <a:r>
              <a:rPr lang="en-US" altLang="zh-CN" sz="30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First, I thank my God through Jesus Christ for you all, that your faith is spoken of throughout the whole world</a:t>
            </a:r>
            <a:r>
              <a:rPr lang="en-US" altLang="zh-CN" sz="30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endParaRPr lang="en-US" altLang="zh-CN" sz="30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罗马书第一章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1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0" y="968633"/>
            <a:ext cx="3306647" cy="45858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7030A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信心为本的基督徒生活</a:t>
            </a:r>
            <a:endParaRPr lang="en-US" altLang="zh-CN" sz="3200" b="1" dirty="0">
              <a:solidFill>
                <a:srgbClr val="7030A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7030A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信心必然在生活中带出神的作为，彰显里面基督的大能生命</a:t>
            </a:r>
            <a:endParaRPr lang="en-US" altLang="zh-CN" sz="3200" b="1" dirty="0">
              <a:solidFill>
                <a:srgbClr val="7030A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3200" b="1" dirty="0" smtClean="0">
              <a:solidFill>
                <a:srgbClr val="7030A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617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00100"/>
            <a:ext cx="62484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我在他儿子福音上，用心灵所事奉的神，可以见證我怎样不住的题到你们；</a:t>
            </a:r>
            <a:r>
              <a:rPr lang="en-US" altLang="zh-CN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在祷告之间常常恳求，或者照神的旨意，终能得平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坦</a:t>
            </a:r>
            <a:endParaRPr lang="en-US" altLang="zh-CN" sz="3000" b="1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道路往你们那里去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en-US" altLang="zh-CN" sz="24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 </a:t>
            </a:r>
            <a:r>
              <a:rPr lang="en-US" altLang="zh-CN" sz="24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For God is my witness, whom I serve with my spirit in the gospel of his Son, that without ceasing I make mention of you always in my prayers;10 Making request, if by any means now at length I might have a prosperous journey by the will of God to come unto you.</a:t>
            </a:r>
            <a:endParaRPr lang="en-US" sz="24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罗马书第一章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1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16621" y="968633"/>
            <a:ext cx="2705025" cy="45858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7030A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属灵的新约生活（罗</a:t>
            </a:r>
            <a:r>
              <a:rPr lang="en-US" altLang="zh-CN" sz="3200" b="1" dirty="0" smtClean="0">
                <a:solidFill>
                  <a:srgbClr val="7030A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3200" b="1" dirty="0" smtClean="0">
                <a:solidFill>
                  <a:srgbClr val="7030A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en-US" altLang="zh-CN" sz="3200" b="1" dirty="0" smtClean="0">
                <a:solidFill>
                  <a:srgbClr val="7030A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1-6</a:t>
            </a:r>
            <a:r>
              <a:rPr lang="zh-CN" altLang="en-US" sz="3200" b="1" dirty="0" smtClean="0">
                <a:solidFill>
                  <a:srgbClr val="7030A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3200" b="1" dirty="0" smtClean="0">
              <a:solidFill>
                <a:srgbClr val="7030A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7030A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祷</a:t>
            </a:r>
            <a:r>
              <a:rPr lang="zh-CN" altLang="en-US" sz="3200" b="1" dirty="0" smtClean="0">
                <a:solidFill>
                  <a:srgbClr val="7030A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告是让神属灵的影响力进入物质界（信心也是如此）</a:t>
            </a:r>
            <a:endParaRPr lang="en-US" altLang="zh-CN" sz="3200" b="1" dirty="0" smtClean="0">
              <a:solidFill>
                <a:srgbClr val="7030A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558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6112939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因为我切切的想见你们，要把些属灵的恩赐分给你们，使你们可以坚固。</a:t>
            </a:r>
            <a:r>
              <a:rPr lang="en-US" altLang="zh-CN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这样，我在你们中间，因你与我彼此的信心，就可以同得安慰。 </a:t>
            </a:r>
            <a:r>
              <a:rPr lang="en-US" altLang="zh-CN" sz="27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 </a:t>
            </a:r>
            <a:r>
              <a:rPr lang="en-US" altLang="zh-CN" sz="27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For I long to see you, that I may impart unto you some spiritual gift, to the end ye may be established</a:t>
            </a:r>
            <a:r>
              <a:rPr lang="en-US" altLang="zh-CN" sz="27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; 12 </a:t>
            </a:r>
            <a:r>
              <a:rPr lang="en-US" altLang="zh-CN" sz="27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That is, that I may be comforted together with you by the mutual faith both of you and me.</a:t>
            </a:r>
            <a:endParaRPr lang="en-US" sz="27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罗马书第一章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1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16621" y="968633"/>
            <a:ext cx="2705025" cy="45858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7030A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属灵恩赐彰显圣灵的工作于物质界（林前</a:t>
            </a:r>
            <a:r>
              <a:rPr lang="en-US" altLang="zh-CN" sz="3200" b="1" dirty="0" smtClean="0">
                <a:solidFill>
                  <a:srgbClr val="7030A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12:4-7</a:t>
            </a:r>
            <a:r>
              <a:rPr lang="zh-CN" altLang="en-US" sz="3200" b="1" dirty="0" smtClean="0">
                <a:solidFill>
                  <a:srgbClr val="7030A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3200" b="1" dirty="0" smtClean="0">
              <a:solidFill>
                <a:srgbClr val="7030A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7030A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恩</a:t>
            </a:r>
            <a:r>
              <a:rPr lang="zh-CN" altLang="en-US" sz="3200" b="1" dirty="0" smtClean="0">
                <a:solidFill>
                  <a:srgbClr val="7030A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赐可以从神的器皿领受而得</a:t>
            </a:r>
            <a:endParaRPr lang="en-US" altLang="zh-CN" sz="3200" b="1" dirty="0" smtClean="0">
              <a:solidFill>
                <a:srgbClr val="7030A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433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5943600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弟兄们，我不愿意你们不知道，我屡次定意往你们那里去，要在你们中间得些果子，如同在其余的外邦人中一样；只是到如今仍有阻隔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000" b="1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7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 </a:t>
            </a:r>
            <a:r>
              <a:rPr lang="en-US" altLang="zh-CN" sz="27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Now I would not have you ignorant, brethren, that oftentimes I purposed to come unto you, (but was let hitherto,) that I might have some fruit among you also, even as among other </a:t>
            </a:r>
            <a:r>
              <a:rPr lang="en-US" altLang="zh-CN" sz="27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Gentiles.</a:t>
            </a:r>
            <a:endParaRPr lang="en-US" sz="27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罗马书第一章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1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16621" y="968633"/>
            <a:ext cx="2705025" cy="45858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7030A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所有的果子都是从基督通过福音而来（西</a:t>
            </a:r>
            <a:r>
              <a:rPr lang="en-US" altLang="zh-CN" sz="3200" b="1" dirty="0" smtClean="0">
                <a:solidFill>
                  <a:srgbClr val="7030A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en-US" altLang="zh-CN" sz="3200" b="1" dirty="0">
                <a:solidFill>
                  <a:srgbClr val="7030A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en-US" altLang="zh-CN" sz="3200" b="1" dirty="0" smtClean="0">
                <a:solidFill>
                  <a:srgbClr val="7030A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3200" b="1" dirty="0" smtClean="0">
                <a:solidFill>
                  <a:srgbClr val="7030A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3200" b="1" dirty="0" smtClean="0">
              <a:solidFill>
                <a:srgbClr val="7030A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7030A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撒但一切的拦阻都是针对神的道</a:t>
            </a:r>
            <a:endParaRPr lang="en-US" altLang="zh-CN" sz="3200" b="1" dirty="0">
              <a:solidFill>
                <a:srgbClr val="7030A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3200" b="1" dirty="0" smtClean="0">
              <a:solidFill>
                <a:srgbClr val="7030A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694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59436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无论是希腊人、化外人、聪明人、愚拙人，我都欠他们的债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15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所以情愿尽我的力量，将福音也传给你们在罗马的人。</a:t>
            </a:r>
            <a:endParaRPr lang="en-US" altLang="zh-CN" sz="3000" b="1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7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 I </a:t>
            </a:r>
            <a:r>
              <a:rPr lang="en-US" altLang="zh-CN" sz="27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am debtor both to the Greeks, and to the Barbarians; both to the wise, and to the unwise</a:t>
            </a:r>
            <a:r>
              <a:rPr lang="en-US" altLang="zh-CN" sz="27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en-US" altLang="zh-CN" sz="27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15 So, as much as in me is, I am ready to preach the gospel to you that are at Rome also.</a:t>
            </a:r>
            <a:endParaRPr lang="en-US" sz="27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罗马书第一章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1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16621" y="968633"/>
            <a:ext cx="2705025" cy="45858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7030A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福</a:t>
            </a:r>
            <a:r>
              <a:rPr lang="zh-CN" altLang="en-US" sz="3200" b="1" dirty="0" smtClean="0">
                <a:solidFill>
                  <a:srgbClr val="7030A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音是神拯救、祝福人的方法</a:t>
            </a:r>
            <a:endParaRPr lang="en-US" altLang="zh-CN" sz="3200" b="1" dirty="0">
              <a:solidFill>
                <a:srgbClr val="7030A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7030A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每一个领受福音的人要明白恩典不只是给自己的</a:t>
            </a:r>
            <a:endParaRPr lang="en-US" altLang="zh-CN" sz="3200" b="1" dirty="0" smtClean="0">
              <a:solidFill>
                <a:srgbClr val="7030A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599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5181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16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我不以福音为耻；这福音本是神的大能，要救一切相信的，先是犹太人，后是希腊人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000" b="1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0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16 </a:t>
            </a:r>
            <a:r>
              <a:rPr lang="en-US" altLang="zh-CN" sz="30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For I am not ashamed of the gospel of Christ: for it is the power of God unto salvation to every one that believeth; to the Jew first, and also to the Greek.</a:t>
            </a:r>
            <a:endParaRPr lang="en-US" sz="30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罗马书第一章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1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1" y="968633"/>
            <a:ext cx="3306646" cy="45858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7030A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神对人的帮助完全通过福音（就是通过基督这唯一的神人中保）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7030A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人的责任就是领受（相信</a:t>
            </a:r>
            <a:r>
              <a:rPr lang="zh-CN" altLang="en-US" sz="3200" b="1" dirty="0" smtClean="0">
                <a:solidFill>
                  <a:srgbClr val="7030A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3200" b="1" dirty="0" smtClean="0">
              <a:solidFill>
                <a:srgbClr val="7030A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3200" b="1" dirty="0">
              <a:solidFill>
                <a:srgbClr val="7030A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7189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4953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17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因为神的义正在这福音上显明出来；这义是本于信，以致于信。如经上所记：义人必因信得生。 </a:t>
            </a:r>
            <a:endParaRPr lang="en-US" altLang="zh-CN" sz="3000" b="1" dirty="0" smtClean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0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17 </a:t>
            </a:r>
            <a:r>
              <a:rPr lang="en-US" altLang="zh-CN" sz="30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For therein is the righteousness of God revealed from faith to faith: as it is written, The just shall live by faith.</a:t>
            </a:r>
            <a:endParaRPr lang="en-US" sz="30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罗马书第一章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1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1" y="968633"/>
            <a:ext cx="3992446" cy="45858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7030A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福</a:t>
            </a:r>
            <a:r>
              <a:rPr lang="zh-CN" altLang="en-US" sz="3200" b="1" dirty="0" smtClean="0">
                <a:solidFill>
                  <a:srgbClr val="7030A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音首要的目的就是让人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通过基督</a:t>
            </a:r>
            <a:r>
              <a:rPr lang="zh-CN" altLang="en-US" sz="3200" b="1" dirty="0" smtClean="0">
                <a:solidFill>
                  <a:srgbClr val="7030A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领受神的义</a:t>
            </a:r>
            <a:endParaRPr lang="en-US" altLang="zh-CN" sz="3200" b="1" dirty="0" smtClean="0">
              <a:solidFill>
                <a:srgbClr val="7030A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7030A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基</a:t>
            </a:r>
            <a:r>
              <a:rPr lang="zh-CN" altLang="en-US" sz="3200" b="1" dirty="0" smtClean="0">
                <a:solidFill>
                  <a:srgbClr val="7030A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督徒的信是基于基督的信</a:t>
            </a:r>
            <a:endParaRPr lang="en-US" altLang="zh-CN" sz="3200" b="1" dirty="0">
              <a:solidFill>
                <a:srgbClr val="7030A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7030A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靠信</a:t>
            </a:r>
            <a:r>
              <a:rPr lang="zh-CN" altLang="en-US" sz="3200" b="1" dirty="0" smtClean="0">
                <a:solidFill>
                  <a:srgbClr val="7030A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心生活就是靠基督生活，就是不再靠自己做而赚取</a:t>
            </a:r>
            <a:endParaRPr lang="en-US" altLang="zh-CN" sz="3200" b="1" dirty="0" smtClean="0">
              <a:solidFill>
                <a:srgbClr val="7030A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355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ctvnational.com/wp-content/uploads/2012/09/paradigm-shift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7"/>
          <a:stretch/>
        </p:blipFill>
        <p:spPr bwMode="auto">
          <a:xfrm>
            <a:off x="0" y="-666173"/>
            <a:ext cx="9144000" cy="641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28600" y="419100"/>
            <a:ext cx="6172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A 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fundamental change in approach or underlying </a:t>
            </a:r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assumptions</a:t>
            </a:r>
          </a:p>
          <a:p>
            <a:endParaRPr lang="en-US" sz="4000" b="1" dirty="0" smtClean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范式转移：一个在方法或基本假设方面根本的变化</a:t>
            </a:r>
            <a:endParaRPr lang="en-US" sz="4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7631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8698" y="168414"/>
            <a:ext cx="63911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Paradigm Shift 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范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式转移</a:t>
            </a:r>
            <a:r>
              <a:rPr lang="en-US" altLang="zh-CN" sz="40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sz="4000" b="1" dirty="0">
              <a:solidFill>
                <a:srgbClr val="00B05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5" name="Picture 2" descr="http://www.helpmasterpro.com/portals/2/Images/tipoftheiceber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46723"/>
            <a:ext cx="3880338" cy="458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8698" y="1261020"/>
            <a:ext cx="4572000" cy="36471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3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A </a:t>
            </a:r>
            <a:r>
              <a:rPr lang="en-US" sz="3300" b="1" dirty="0">
                <a:solidFill>
                  <a:srgbClr val="FFFF00"/>
                </a:solidFill>
                <a:latin typeface="arial" panose="020B0604020202020204" pitchFamily="34" charset="0"/>
              </a:rPr>
              <a:t>fundamental change in approach or underlying </a:t>
            </a:r>
            <a:r>
              <a:rPr lang="en-US" sz="33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assumptions</a:t>
            </a:r>
          </a:p>
          <a:p>
            <a:endParaRPr lang="en-US" sz="3300" b="1" dirty="0" smtClean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r>
              <a:rPr lang="zh-CN" altLang="en-US" sz="33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一个在方法或基本假设方面根本的变化</a:t>
            </a:r>
            <a:endParaRPr lang="en-US" sz="33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888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8698" y="168414"/>
            <a:ext cx="63911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Paradigm Shift 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范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式转移</a:t>
            </a:r>
            <a:r>
              <a:rPr lang="en-US" altLang="zh-CN" sz="40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sz="4000" b="1" dirty="0">
              <a:solidFill>
                <a:srgbClr val="00B05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58698" y="1261020"/>
            <a:ext cx="4572000" cy="36471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3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A </a:t>
            </a:r>
            <a:r>
              <a:rPr lang="en-US" sz="3300" b="1" dirty="0">
                <a:solidFill>
                  <a:srgbClr val="FFFF00"/>
                </a:solidFill>
                <a:latin typeface="arial" panose="020B0604020202020204" pitchFamily="34" charset="0"/>
              </a:rPr>
              <a:t>fundamental change in approach or underlying </a:t>
            </a:r>
            <a:r>
              <a:rPr lang="en-US" sz="33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assumptions</a:t>
            </a:r>
          </a:p>
          <a:p>
            <a:endParaRPr lang="en-US" sz="3300" b="1" dirty="0" smtClean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r>
              <a:rPr lang="zh-CN" altLang="en-US" sz="33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一个在方法或基本假设方面根本的变化</a:t>
            </a:r>
            <a:endParaRPr lang="en-US" sz="33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http://www.turnbacktogod.com/wp-content/uploads/2010/03/Jesus-Resurrection-Pictures-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028699"/>
            <a:ext cx="3581400" cy="458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23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8698" y="168414"/>
            <a:ext cx="63911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Paradigm Shift 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范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式转移</a:t>
            </a:r>
            <a:r>
              <a:rPr lang="en-US" altLang="zh-CN" sz="40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sz="4000" b="1" dirty="0">
              <a:solidFill>
                <a:srgbClr val="00B05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58698" y="1261020"/>
            <a:ext cx="4572000" cy="36471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3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A </a:t>
            </a:r>
            <a:r>
              <a:rPr lang="en-US" sz="3300" b="1" dirty="0">
                <a:solidFill>
                  <a:srgbClr val="FFFF00"/>
                </a:solidFill>
                <a:latin typeface="arial" panose="020B0604020202020204" pitchFamily="34" charset="0"/>
              </a:rPr>
              <a:t>fundamental change in approach or underlying </a:t>
            </a:r>
            <a:r>
              <a:rPr lang="en-US" sz="33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assumptions</a:t>
            </a:r>
          </a:p>
          <a:p>
            <a:endParaRPr lang="en-US" sz="3300" b="1" dirty="0" smtClean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r>
              <a:rPr lang="zh-CN" altLang="en-US" sz="33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一个在方法或基本假设方面根本的变化</a:t>
            </a:r>
            <a:endParaRPr lang="en-US" sz="33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2" descr="http://i1.trekearth.com/photos/139442/puy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50"/>
          <a:stretch/>
        </p:blipFill>
        <p:spPr bwMode="auto">
          <a:xfrm>
            <a:off x="5067866" y="1066800"/>
            <a:ext cx="4048125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88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800100"/>
            <a:ext cx="9036205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罪（</a:t>
            </a:r>
            <a:r>
              <a:rPr lang="en-US" altLang="zh-CN" sz="45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sin, hamartia, noun of </a:t>
            </a:r>
            <a:r>
              <a:rPr lang="en-US" altLang="zh-CN" sz="4500" b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harmartano</a:t>
            </a:r>
            <a:r>
              <a:rPr lang="en-US" altLang="zh-CN" sz="45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</a:p>
          <a:p>
            <a:pPr marL="914400" indent="-914400">
              <a:buAutoNum type="alphaLcPeriod"/>
            </a:pPr>
            <a:r>
              <a:rPr lang="en-US" altLang="zh-CN" sz="32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To be without a share in 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无份于</a:t>
            </a:r>
            <a:endParaRPr lang="en-US" altLang="zh-CN" sz="32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914400" indent="-914400">
              <a:buAutoNum type="alphaLcPeriod"/>
            </a:pPr>
            <a:r>
              <a:rPr lang="en-US" sz="32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To miss the mark 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未中标</a:t>
            </a:r>
            <a:endParaRPr lang="en-US" sz="32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914400" indent="-914400">
              <a:buAutoNum type="alphaLcPeriod"/>
            </a:pPr>
            <a:r>
              <a:rPr lang="en-US" sz="32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To err or be mistaken </a:t>
            </a:r>
            <a:r>
              <a:rPr lang="en-US" altLang="zh-CN" sz="32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	</a:t>
            </a:r>
            <a:r>
              <a:rPr lang="zh-CN" altLang="en-US" sz="32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失迷、失误、错误</a:t>
            </a:r>
            <a:endParaRPr lang="en-US" sz="3200" b="1" dirty="0" smtClean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914400" indent="-914400">
              <a:buAutoNum type="alphaLcPeriod"/>
            </a:pPr>
            <a:r>
              <a:rPr lang="en-US" sz="32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To miss or wander from the path of uprightness and honor </a:t>
            </a:r>
            <a:r>
              <a:rPr lang="zh-CN" altLang="en-US" sz="32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偏离正道</a:t>
            </a:r>
            <a:endParaRPr lang="en-US" sz="3200" b="1" dirty="0" smtClean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914400" indent="-914400">
              <a:buAutoNum type="alphaLcPeriod"/>
            </a:pPr>
            <a:r>
              <a:rPr lang="en-US" sz="32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To wander from the law of God, violate Go’s law </a:t>
            </a:r>
            <a:r>
              <a:rPr lang="zh-CN" altLang="en-US" sz="32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偏离或违背神的律法</a:t>
            </a:r>
            <a:endParaRPr lang="en-US" sz="32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698" y="168414"/>
            <a:ext cx="58770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一些基本定义 </a:t>
            </a:r>
            <a:r>
              <a:rPr lang="en-US" altLang="zh-CN" sz="4000" dirty="0" smtClean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(Thayer’s )</a:t>
            </a:r>
            <a:endParaRPr lang="en-US" sz="4000" dirty="0">
              <a:solidFill>
                <a:srgbClr val="00B05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02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800100"/>
            <a:ext cx="9036205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义</a:t>
            </a:r>
            <a:r>
              <a:rPr lang="zh-CN" altLang="en-US" sz="45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45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righteous, </a:t>
            </a:r>
            <a:r>
              <a:rPr lang="en-US" altLang="zh-CN" sz="4500" b="1" dirty="0" err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dikaios</a:t>
            </a:r>
            <a:r>
              <a:rPr lang="en-US" altLang="zh-CN" sz="45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en-US" altLang="zh-CN" sz="45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914400" indent="-914400">
              <a:buAutoNum type="alphaLcPeriod"/>
            </a:pPr>
            <a:r>
              <a:rPr lang="en-US" altLang="zh-CN" sz="32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In </a:t>
            </a:r>
            <a:r>
              <a:rPr lang="en-US" altLang="zh-CN" sz="32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 wide sense, upright, righteous, virtuous, keeping the commands of God </a:t>
            </a:r>
            <a:r>
              <a:rPr lang="zh-CN" altLang="en-US" sz="32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广义来讲指正直、公义、有良好的道德，遵行神的命令</a:t>
            </a:r>
            <a:endParaRPr lang="en-US" altLang="zh-CN" sz="3200" b="1" dirty="0" smtClean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914400" indent="-914400">
              <a:buAutoNum type="alphaLcPeriod"/>
            </a:pPr>
            <a:r>
              <a:rPr lang="en-US" altLang="zh-CN" sz="32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O</a:t>
            </a:r>
            <a:r>
              <a:rPr lang="en-US" sz="32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nly </a:t>
            </a:r>
            <a:r>
              <a:rPr lang="en-US" sz="32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Christ truly 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真正来讲指基督自己</a:t>
            </a:r>
            <a:endParaRPr lang="en-US" sz="32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914400" indent="-914400">
              <a:buAutoNum type="alphaLcPeriod"/>
            </a:pPr>
            <a:r>
              <a:rPr lang="en-US" sz="32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in a narrower sense, rendering to each his due and that in a judicial sense, passing just judgment on others</a:t>
            </a:r>
            <a:endParaRPr lang="en-US" sz="32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698" y="168414"/>
            <a:ext cx="58770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一些基本定义 </a:t>
            </a:r>
            <a:r>
              <a:rPr lang="en-US" altLang="zh-CN" sz="4000" dirty="0" smtClean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(Thayer’s )</a:t>
            </a:r>
            <a:endParaRPr lang="en-US" sz="4000" dirty="0">
              <a:solidFill>
                <a:srgbClr val="00B05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26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800100"/>
            <a:ext cx="9036205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信心（</a:t>
            </a:r>
            <a:r>
              <a:rPr lang="en-US" altLang="zh-CN" sz="45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faith, </a:t>
            </a:r>
            <a:r>
              <a:rPr lang="en-US" altLang="zh-CN" sz="4500" b="1" dirty="0" err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pistis</a:t>
            </a:r>
            <a:r>
              <a:rPr lang="en-US" altLang="zh-CN" sz="45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</a:p>
          <a:p>
            <a:pPr marL="914400" indent="-914400">
              <a:buAutoNum type="alphaLcPeriod"/>
            </a:pPr>
            <a:r>
              <a:rPr lang="en-US" altLang="zh-CN" sz="32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Persuasion 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被说服</a:t>
            </a:r>
            <a:endParaRPr lang="en-US" altLang="zh-CN" sz="32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914400" indent="-914400">
              <a:buAutoNum type="alphaLcPeriod"/>
            </a:pPr>
            <a:r>
              <a:rPr lang="en-US" sz="32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Conviction (of religious truth)</a:t>
            </a:r>
            <a:r>
              <a:rPr lang="zh-CN" altLang="en-US" sz="32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笃定</a:t>
            </a:r>
            <a:endParaRPr lang="en-US" sz="3200" b="1" dirty="0" smtClean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914400" indent="-914400">
              <a:buAutoNum type="alphaLcPeriod"/>
            </a:pPr>
            <a:r>
              <a:rPr lang="en-US" sz="32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Reliance upon Christ for salvation   </a:t>
            </a:r>
            <a:r>
              <a:rPr lang="zh-CN" altLang="en-US" sz="32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在救恩方面对基督的全然依靠</a:t>
            </a:r>
            <a:endParaRPr lang="en-US" sz="3200" b="1" dirty="0" smtClean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914400" indent="-914400">
              <a:buAutoNum type="alphaLcPeriod"/>
            </a:pPr>
            <a:r>
              <a:rPr lang="en-US" sz="32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Constancy in such profession         </a:t>
            </a:r>
            <a:r>
              <a:rPr lang="zh-CN" altLang="en-US" sz="32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恒定于上</a:t>
            </a:r>
            <a:r>
              <a:rPr lang="zh-CN" altLang="en-US" sz="3200" b="1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述信</a:t>
            </a:r>
            <a:r>
              <a:rPr lang="zh-CN" altLang="en-US" sz="32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仰宣称</a:t>
            </a:r>
            <a:endParaRPr lang="en-US" sz="3200" b="1" dirty="0" smtClean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914400" indent="-914400">
              <a:buAutoNum type="alphaLcPeriod"/>
            </a:pPr>
            <a:r>
              <a:rPr lang="en-US" sz="32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The system of Gospel truth itself </a:t>
            </a:r>
          </a:p>
          <a:p>
            <a:r>
              <a:rPr lang="en-US" altLang="zh-CN" sz="32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	</a:t>
            </a:r>
            <a:r>
              <a:rPr lang="zh-CN" altLang="en-US" sz="3200" b="1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福音真</a:t>
            </a:r>
            <a:r>
              <a:rPr lang="zh-CN" altLang="en-US" sz="3200" b="1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理体</a:t>
            </a:r>
            <a:r>
              <a:rPr lang="zh-CN" altLang="en-US" sz="32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系</a:t>
            </a:r>
            <a:endParaRPr lang="en-US" sz="32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698" y="168414"/>
            <a:ext cx="58770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一些基本定义 </a:t>
            </a:r>
            <a:r>
              <a:rPr lang="en-US" altLang="zh-CN" sz="4000" dirty="0" smtClean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(Thayer’s )</a:t>
            </a:r>
            <a:endParaRPr lang="en-US" sz="4000" dirty="0">
              <a:solidFill>
                <a:srgbClr val="00B05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95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61129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耶稣基督的仆人保罗，奉召为使徒，特派传神的福音。</a:t>
            </a:r>
            <a:r>
              <a:rPr lang="en-US" altLang="zh-CN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这福音是神从前藉众先知在圣经上所应许的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en-US" altLang="zh-CN" sz="3000" b="1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0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 Paul, a servant of Jesus Christ, called to be an apostle, separated unto the gospel of God,2 (Which he had promised afore by his prophets in the holy scriptures</a:t>
            </a:r>
            <a:r>
              <a:rPr lang="en-US" altLang="zh-CN" sz="30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,)</a:t>
            </a:r>
            <a:endParaRPr lang="en-US" altLang="zh-CN" sz="30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罗马书第一章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1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968633"/>
            <a:ext cx="2925647" cy="45858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7030A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神藉着祂的</a:t>
            </a:r>
            <a:r>
              <a:rPr lang="zh-CN" altLang="en-US" sz="3200" b="1" dirty="0" smtClean="0">
                <a:solidFill>
                  <a:srgbClr val="7030A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话创造、做事</a:t>
            </a:r>
            <a:endParaRPr lang="en-US" altLang="zh-CN" sz="3200" b="1" dirty="0" smtClean="0">
              <a:solidFill>
                <a:srgbClr val="7030A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7030A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道就是神（约</a:t>
            </a:r>
            <a:r>
              <a:rPr lang="en-US" altLang="zh-CN" sz="3200" b="1" dirty="0" smtClean="0">
                <a:solidFill>
                  <a:srgbClr val="7030A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en-US" altLang="zh-CN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:1-2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3200" b="1" dirty="0" smtClean="0">
              <a:solidFill>
                <a:srgbClr val="7030A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7030A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人是物质界里神话语的</a:t>
            </a:r>
            <a:r>
              <a:rPr lang="zh-CN" altLang="en-US" sz="3200" b="1" dirty="0">
                <a:solidFill>
                  <a:srgbClr val="7030A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出</a:t>
            </a:r>
            <a:r>
              <a:rPr lang="zh-CN" altLang="en-US" sz="3200" b="1" dirty="0" smtClean="0">
                <a:solidFill>
                  <a:srgbClr val="7030A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口</a:t>
            </a:r>
            <a:r>
              <a:rPr lang="en-US" altLang="zh-CN" sz="3200" b="1" dirty="0" smtClean="0">
                <a:solidFill>
                  <a:srgbClr val="7030A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3200" b="1" dirty="0" smtClean="0">
                <a:solidFill>
                  <a:srgbClr val="7030A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摩</a:t>
            </a:r>
            <a:r>
              <a:rPr lang="en-US" altLang="zh-CN" sz="3200" b="1" dirty="0" smtClean="0">
                <a:solidFill>
                  <a:srgbClr val="7030A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en-US" altLang="zh-CN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:7</a:t>
            </a:r>
            <a:r>
              <a:rPr lang="en-US" altLang="zh-CN" sz="3200" b="1" dirty="0" smtClean="0">
                <a:solidFill>
                  <a:srgbClr val="7030A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en-US" altLang="zh-CN" sz="3600" b="1" dirty="0" smtClean="0">
              <a:solidFill>
                <a:srgbClr val="FFFF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89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192CEE-5900-482E-BE20-28652FF1739B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510</TotalTime>
  <Words>1905</Words>
  <Application>Microsoft Office PowerPoint</Application>
  <PresentationFormat>On-screen Show (16:10)</PresentationFormat>
  <Paragraphs>114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微软雅黑</vt:lpstr>
      <vt:lpstr>楷体</vt:lpstr>
      <vt:lpstr>Arial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65</cp:revision>
  <dcterms:created xsi:type="dcterms:W3CDTF">2011-09-04T18:01:24Z</dcterms:created>
  <dcterms:modified xsi:type="dcterms:W3CDTF">2014-10-05T13:32:18Z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