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20" r:id="rId7"/>
    <p:sldMasterId id="2147483732" r:id="rId8"/>
  </p:sldMasterIdLst>
  <p:notesMasterIdLst>
    <p:notesMasterId r:id="rId32"/>
  </p:notesMasterIdLst>
  <p:sldIdLst>
    <p:sldId id="335" r:id="rId9"/>
    <p:sldId id="352" r:id="rId10"/>
    <p:sldId id="355" r:id="rId11"/>
    <p:sldId id="386" r:id="rId12"/>
    <p:sldId id="361" r:id="rId13"/>
    <p:sldId id="359" r:id="rId14"/>
    <p:sldId id="389" r:id="rId15"/>
    <p:sldId id="356" r:id="rId16"/>
    <p:sldId id="368" r:id="rId17"/>
    <p:sldId id="369" r:id="rId18"/>
    <p:sldId id="370" r:id="rId19"/>
    <p:sldId id="363" r:id="rId20"/>
    <p:sldId id="379" r:id="rId21"/>
    <p:sldId id="380" r:id="rId22"/>
    <p:sldId id="371" r:id="rId23"/>
    <p:sldId id="372" r:id="rId24"/>
    <p:sldId id="385" r:id="rId25"/>
    <p:sldId id="375" r:id="rId26"/>
    <p:sldId id="376" r:id="rId27"/>
    <p:sldId id="382" r:id="rId28"/>
    <p:sldId id="381" r:id="rId29"/>
    <p:sldId id="384" r:id="rId30"/>
    <p:sldId id="383" r:id="rId3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995" autoAdjust="0"/>
  </p:normalViewPr>
  <p:slideViewPr>
    <p:cSldViewPr>
      <p:cViewPr varScale="1">
        <p:scale>
          <a:sx n="94" d="100"/>
          <a:sy n="94" d="100"/>
        </p:scale>
        <p:origin x="882" y="72"/>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8/7/2017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27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192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74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46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52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4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82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22131-D9A1-412D-9152-866D86AC74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20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71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7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57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58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90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25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864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930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915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489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1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610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779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083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442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107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422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009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667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524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25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307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503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334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4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284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46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0240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440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644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681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432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623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627903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903296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331458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233660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70772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2265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635351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105290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62353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190585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289198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6675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388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346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578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0037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solidFill>
                  <a:prstClr val="white">
                    <a:tint val="75000"/>
                  </a:prstClr>
                </a:solidFill>
              </a:rPr>
              <a:pPr/>
              <a:t>8/7/2017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38440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8/7/2017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5457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627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8/7/2017</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18527734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6.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2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tw://_mem_obj_258534812/?tid=10|_IGNORE_|_BIBLEVIEWPOPUP_|verse:45.8.27|modid:nasb" TargetMode="External"/><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5.gif"/><Relationship Id="rId5" Type="http://schemas.openxmlformats.org/officeDocument/2006/relationships/image" Target="../media/image21.png"/><Relationship Id="rId4" Type="http://schemas.openxmlformats.org/officeDocument/2006/relationships/hyperlink" Target="tw://_mem_obj_258534812/?tid=11|_IGNORE_|_BIBLEVIEWPOPUP_|verse:45.8.28|modid:nas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0" r="-10000" b="-55000"/>
          </a:stretch>
        </a:blipFill>
        <a:effectLst/>
      </p:bgPr>
    </p:bg>
    <p:spTree>
      <p:nvGrpSpPr>
        <p:cNvPr id="1" name=""/>
        <p:cNvGrpSpPr/>
        <p:nvPr/>
      </p:nvGrpSpPr>
      <p:grpSpPr>
        <a:xfrm>
          <a:off x="0" y="0"/>
          <a:ext cx="0" cy="0"/>
          <a:chOff x="0" y="0"/>
          <a:chExt cx="0" cy="0"/>
        </a:xfrm>
      </p:grpSpPr>
      <p:sp>
        <p:nvSpPr>
          <p:cNvPr id="3" name="TextBox 2"/>
          <p:cNvSpPr txBox="1"/>
          <p:nvPr/>
        </p:nvSpPr>
        <p:spPr>
          <a:xfrm>
            <a:off x="235563" y="1104900"/>
            <a:ext cx="8603637" cy="3139321"/>
          </a:xfrm>
          <a:prstGeom prst="rect">
            <a:avLst/>
          </a:prstGeom>
          <a:noFill/>
        </p:spPr>
        <p:txBody>
          <a:bodyPr wrap="none" rtlCol="0">
            <a:spAutoFit/>
          </a:bodyPr>
          <a:lstStyle/>
          <a:p>
            <a:pPr algn="ctr"/>
            <a:r>
              <a:rPr lang="zh-CN" altLang="en-US" sz="8800" b="1" dirty="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死里复活</a:t>
            </a:r>
            <a:r>
              <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(11</a:t>
            </a:r>
            <a:r>
              <a:rPr lang="zh-CN" altLang="en-US"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a:t>
            </a:r>
            <a:endPar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en-US" altLang="zh-CN" sz="5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Resurrection from the dead</a:t>
            </a:r>
          </a:p>
          <a:p>
            <a:pPr algn="ct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（罗马书</a:t>
            </a:r>
            <a:r>
              <a:rPr lang="en-US" altLang="zh-CN"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5-8</a:t>
            </a: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章）</a:t>
            </a:r>
            <a:endParaRPr lang="en-US" sz="6000" b="1" dirty="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69952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hrist on cros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87"/>
          <a:stretch/>
        </p:blipFill>
        <p:spPr bwMode="auto">
          <a:xfrm>
            <a:off x="3998373" y="167938"/>
            <a:ext cx="2667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duotone>
              <a:schemeClr val="accent1">
                <a:shade val="45000"/>
                <a:satMod val="135000"/>
              </a:schemeClr>
              <a:prstClr val="white"/>
            </a:duotone>
          </a:blip>
          <a:stretch>
            <a:fillRect/>
          </a:stretch>
        </p:blipFill>
        <p:spPr>
          <a:xfrm>
            <a:off x="1981200" y="1790700"/>
            <a:ext cx="1905231" cy="1687490"/>
          </a:xfrm>
          <a:prstGeom prst="rect">
            <a:avLst/>
          </a:prstGeom>
        </p:spPr>
      </p:pic>
      <p:pic>
        <p:nvPicPr>
          <p:cNvPr id="19" name="Picture 18"/>
          <p:cNvPicPr>
            <a:picLocks noChangeAspect="1"/>
          </p:cNvPicPr>
          <p:nvPr/>
        </p:nvPicPr>
        <p:blipFill>
          <a:blip r:embed="rId5">
            <a:grayscl/>
          </a:blip>
          <a:stretch>
            <a:fillRect/>
          </a:stretch>
        </p:blipFill>
        <p:spPr>
          <a:xfrm>
            <a:off x="6344698" y="2634445"/>
            <a:ext cx="1118420" cy="990600"/>
          </a:xfrm>
          <a:prstGeom prst="rect">
            <a:avLst/>
          </a:prstGeom>
        </p:spPr>
      </p:pic>
      <p:pic>
        <p:nvPicPr>
          <p:cNvPr id="9" name="Picture 8"/>
          <p:cNvPicPr>
            <a:picLocks noChangeAspect="1"/>
          </p:cNvPicPr>
          <p:nvPr/>
        </p:nvPicPr>
        <p:blipFill>
          <a:blip r:embed="rId6"/>
          <a:stretch>
            <a:fillRect/>
          </a:stretch>
        </p:blipFill>
        <p:spPr>
          <a:xfrm>
            <a:off x="304800" y="419100"/>
            <a:ext cx="5584420" cy="3700593"/>
          </a:xfrm>
          <a:prstGeom prst="rect">
            <a:avLst/>
          </a:prstGeom>
        </p:spPr>
      </p:pic>
      <p:sp>
        <p:nvSpPr>
          <p:cNvPr id="12" name="Rectangle 11"/>
          <p:cNvSpPr/>
          <p:nvPr/>
        </p:nvSpPr>
        <p:spPr>
          <a:xfrm>
            <a:off x="6979141" y="742939"/>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0" y="4103757"/>
            <a:ext cx="906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林后</a:t>
            </a:r>
            <a:r>
              <a:rPr kumimoji="0" lang="en-US" altLang="zh-CN"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5:21 </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神使那无罪（无罪：原文是不知罪）的，替我们成为罪，好叫我们在他里面成为神的义</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。赛</a:t>
            </a:r>
            <a:r>
              <a:rPr kumimoji="0" lang="en-US" altLang="zh-CN"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53:5 </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哪知他为我们的过犯受害，为我们的罪孽压伤</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a:t>
            </a:r>
            <a:endParaRPr kumimoji="0" lang="zh-CN" altLang="en-US" sz="16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4" name="Rectangle 13"/>
          <p:cNvSpPr/>
          <p:nvPr/>
        </p:nvSpPr>
        <p:spPr>
          <a:xfrm>
            <a:off x="-22860" y="4637782"/>
            <a:ext cx="8862060" cy="1077218"/>
          </a:xfrm>
          <a:prstGeom prst="rect">
            <a:avLst/>
          </a:prstGeom>
        </p:spPr>
        <p:txBody>
          <a:bodyPr wrap="square">
            <a:spAutoFit/>
          </a:bodyPr>
          <a:lstStyle/>
          <a:p>
            <a:pPr marR="0" lvl="0">
              <a:buSzPts val="1000"/>
              <a:tabLst>
                <a:tab pos="457200" algn="l"/>
              </a:tabLst>
            </a:pP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赛</a:t>
            </a:r>
            <a:r>
              <a:rPr lang="x-none"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53:10 </a:t>
            </a: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耶和华却定意（或译：喜悦）将他压伤，使他受痛苦。耶和华以</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他</a:t>
            </a:r>
            <a:r>
              <a:rPr lang="x-none"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(nephesh or soul)</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为</a:t>
            </a: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赎罪</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祭。</a:t>
            </a: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他必看见后裔，并且延长年日。耶和华所喜悦的事必在他手中亨通</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a:t>
            </a:r>
            <a:endParaRPr lang="en-US" altLang="zh-CN"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endParaRPr>
          </a:p>
          <a:p>
            <a:pPr>
              <a:spcAft>
                <a:spcPts val="1000"/>
              </a:spcAft>
              <a:buSzPts val="1000"/>
              <a:tabLst>
                <a:tab pos="457200" algn="l"/>
              </a:tabLst>
            </a:pPr>
            <a:r>
              <a:rPr lang="en-US" sz="1600" b="1" dirty="0">
                <a:solidFill>
                  <a:srgbClr val="0070C0"/>
                </a:solidFill>
                <a:latin typeface="Microsoft YaHei" panose="020B0503020204020204" pitchFamily="34" charset="-122"/>
                <a:ea typeface="Microsoft YaHei" panose="020B0503020204020204" pitchFamily="34" charset="-122"/>
              </a:rPr>
              <a:t>来9:14 </a:t>
            </a:r>
            <a:r>
              <a:rPr lang="en-US" sz="1600" b="1" dirty="0" err="1">
                <a:solidFill>
                  <a:srgbClr val="0070C0"/>
                </a:solidFill>
                <a:latin typeface="Microsoft YaHei" panose="020B0503020204020204" pitchFamily="34" charset="-122"/>
                <a:ea typeface="Microsoft YaHei" panose="020B0503020204020204" pitchFamily="34" charset="-122"/>
              </a:rPr>
              <a:t>何况基督藉着永远的灵，将自己无瑕无疵献给神，他的血岂不更能洗净你们的心，除去你们的死行，使你们事奉那永生神么</a:t>
            </a:r>
            <a:r>
              <a:rPr lang="en-US" sz="1600" b="1" dirty="0" smtClean="0">
                <a:solidFill>
                  <a:srgbClr val="0070C0"/>
                </a:solidFill>
                <a:latin typeface="Microsoft YaHei" panose="020B0503020204020204" pitchFamily="34" charset="-122"/>
                <a:ea typeface="Microsoft YaHei" panose="020B0503020204020204" pitchFamily="34" charset="-122"/>
              </a:rPr>
              <a:t>？</a:t>
            </a:r>
            <a:endParaRPr lang="en-US" sz="1600" b="1" dirty="0">
              <a:solidFill>
                <a:srgbClr val="0070C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349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4.72222E-6 0.00583 L -0.11753 0.04139 C -0.14218 0.04917 -0.17916 0.05389 -0.21736 0.05389 C -0.26128 0.05389 -0.29635 0.04917 -0.321 0.04139 L -0.43836 0.00583 " pathEditMode="relative" rAng="0" ptsTypes="AAAAA">
                                      <p:cBhvr>
                                        <p:cTn id="11" dur="2000" fill="hold"/>
                                        <p:tgtEl>
                                          <p:spTgt spid="19"/>
                                        </p:tgtEl>
                                        <p:attrNameLst>
                                          <p:attrName>ppt_x</p:attrName>
                                          <p:attrName>ppt_y</p:attrName>
                                        </p:attrNameLst>
                                      </p:cBhvr>
                                      <p:rCtr x="-21927" y="2389"/>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barn(inVertical)">
                                      <p:cBhvr>
                                        <p:cTn id="21" dur="500"/>
                                        <p:tgtEl>
                                          <p:spTgt spid="14">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barn(inVertical)">
                                      <p:cBhvr>
                                        <p:cTn id="24"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8" name="Rectangle 7"/>
          <p:cNvSpPr/>
          <p:nvPr/>
        </p:nvSpPr>
        <p:spPr>
          <a:xfrm>
            <a:off x="6979141" y="742939"/>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4">
            <a:duotone>
              <a:schemeClr val="accent1">
                <a:shade val="45000"/>
                <a:satMod val="135000"/>
              </a:schemeClr>
              <a:prstClr val="white"/>
            </a:duotone>
          </a:blip>
          <a:stretch>
            <a:fillRect/>
          </a:stretch>
        </p:blipFill>
        <p:spPr>
          <a:xfrm>
            <a:off x="2057169" y="1790700"/>
            <a:ext cx="1905231" cy="1687490"/>
          </a:xfrm>
          <a:prstGeom prst="rect">
            <a:avLst/>
          </a:prstGeom>
        </p:spPr>
      </p:pic>
      <p:pic>
        <p:nvPicPr>
          <p:cNvPr id="19" name="Picture 18"/>
          <p:cNvPicPr>
            <a:picLocks noChangeAspect="1"/>
          </p:cNvPicPr>
          <p:nvPr/>
        </p:nvPicPr>
        <p:blipFill>
          <a:blip r:embed="rId4">
            <a:duotone>
              <a:schemeClr val="accent1">
                <a:shade val="45000"/>
                <a:satMod val="135000"/>
              </a:schemeClr>
              <a:prstClr val="white"/>
            </a:duotone>
          </a:blip>
          <a:stretch>
            <a:fillRect/>
          </a:stretch>
        </p:blipFill>
        <p:spPr>
          <a:xfrm>
            <a:off x="2374605" y="2628900"/>
            <a:ext cx="1118420" cy="990600"/>
          </a:xfrm>
          <a:prstGeom prst="rect">
            <a:avLst/>
          </a:prstGeom>
        </p:spPr>
      </p:pic>
      <p:pic>
        <p:nvPicPr>
          <p:cNvPr id="10" name="Picture 2" descr="Image result for jesus rose from the dead on the third day"/>
          <p:cNvPicPr>
            <a:picLocks noChangeAspect="1" noChangeArrowheads="1"/>
          </p:cNvPicPr>
          <p:nvPr/>
        </p:nvPicPr>
        <p:blipFill rotWithShape="1">
          <a:blip r:embed="rId5">
            <a:extLst>
              <a:ext uri="{28A0092B-C50C-407E-A947-70E740481C1C}">
                <a14:useLocalDpi xmlns:a14="http://schemas.microsoft.com/office/drawing/2010/main" val="0"/>
              </a:ext>
            </a:extLst>
          </a:blip>
          <a:srcRect t="16452" b="4010"/>
          <a:stretch/>
        </p:blipFill>
        <p:spPr bwMode="auto">
          <a:xfrm>
            <a:off x="3998373" y="111579"/>
            <a:ext cx="2514600" cy="15267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4103757"/>
            <a:ext cx="906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林后</a:t>
            </a:r>
            <a:r>
              <a:rPr kumimoji="0" lang="en-US" altLang="zh-CN"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5:21 </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神使那无罪（无罪：原文是不知罪）的，替我们成为罪，好叫我们在他里面成为神的义</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。赛</a:t>
            </a:r>
            <a:r>
              <a:rPr kumimoji="0" lang="en-US" altLang="zh-CN"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53:5 </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哪知他为我们的过犯受害，为我们的罪孽压伤</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a:t>
            </a:r>
            <a:endParaRPr kumimoji="0" lang="zh-CN" altLang="en-US" sz="16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4" name="Picture 13"/>
          <p:cNvPicPr>
            <a:picLocks noChangeAspect="1"/>
          </p:cNvPicPr>
          <p:nvPr/>
        </p:nvPicPr>
        <p:blipFill>
          <a:blip r:embed="rId6"/>
          <a:stretch>
            <a:fillRect/>
          </a:stretch>
        </p:blipFill>
        <p:spPr>
          <a:xfrm>
            <a:off x="304800" y="419100"/>
            <a:ext cx="5584420" cy="3700593"/>
          </a:xfrm>
          <a:prstGeom prst="rect">
            <a:avLst/>
          </a:prstGeom>
        </p:spPr>
      </p:pic>
      <p:sp>
        <p:nvSpPr>
          <p:cNvPr id="21" name="Rectangle 20"/>
          <p:cNvSpPr/>
          <p:nvPr/>
        </p:nvSpPr>
        <p:spPr>
          <a:xfrm>
            <a:off x="7772400" y="768245"/>
            <a:ext cx="1626454"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vs</a:t>
            </a:r>
            <a:r>
              <a:rPr kumimoji="0" lang="en-US" altLang="zh-CN"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zh-CN" altLang="en-US" sz="46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4" name="Rectangle 3"/>
          <p:cNvSpPr/>
          <p:nvPr/>
        </p:nvSpPr>
        <p:spPr>
          <a:xfrm>
            <a:off x="-22860" y="4637782"/>
            <a:ext cx="8862060" cy="1077218"/>
          </a:xfrm>
          <a:prstGeom prst="rect">
            <a:avLst/>
          </a:prstGeom>
        </p:spPr>
        <p:txBody>
          <a:bodyPr wrap="square">
            <a:spAutoFit/>
          </a:bodyPr>
          <a:lstStyle/>
          <a:p>
            <a:pPr marR="0" lvl="0">
              <a:buSzPts val="1000"/>
              <a:tabLst>
                <a:tab pos="457200" algn="l"/>
              </a:tabLst>
            </a:pP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赛</a:t>
            </a:r>
            <a:r>
              <a:rPr lang="x-none"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53:10 </a:t>
            </a: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耶和华却定意（或译：喜悦）将他压伤，使他受痛苦。耶和华以</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他</a:t>
            </a:r>
            <a:r>
              <a:rPr lang="x-none"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(nephesh or soul)</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为</a:t>
            </a: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赎罪</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祭。</a:t>
            </a:r>
            <a:r>
              <a:rPr lang="zh-CN" altLang="en-US" sz="1600" b="1" dirty="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他必看见后裔，并且延长年日。耶和华所喜悦的事必在他手中亨通</a:t>
            </a:r>
            <a:r>
              <a:rPr lang="zh-CN" altLang="en-US"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rPr>
              <a:t>。</a:t>
            </a:r>
            <a:endParaRPr lang="en-US" altLang="zh-CN" sz="1600" b="1" dirty="0" smtClean="0">
              <a:solidFill>
                <a:srgbClr val="0070C0"/>
              </a:solidFill>
              <a:latin typeface="Microsoft YaHei" panose="020B0503020204020204" pitchFamily="34" charset="-122"/>
              <a:ea typeface="Microsoft YaHei" panose="020B0503020204020204" pitchFamily="34" charset="-122"/>
              <a:cs typeface="Arial" panose="020B0604020202020204" pitchFamily="34" charset="0"/>
            </a:endParaRPr>
          </a:p>
          <a:p>
            <a:pPr>
              <a:spcAft>
                <a:spcPts val="1000"/>
              </a:spcAft>
              <a:buSzPts val="1000"/>
              <a:tabLst>
                <a:tab pos="457200" algn="l"/>
              </a:tabLst>
            </a:pPr>
            <a:r>
              <a:rPr lang="en-US" sz="1600" b="1" dirty="0">
                <a:solidFill>
                  <a:srgbClr val="0070C0"/>
                </a:solidFill>
                <a:latin typeface="Microsoft YaHei" panose="020B0503020204020204" pitchFamily="34" charset="-122"/>
                <a:ea typeface="Microsoft YaHei" panose="020B0503020204020204" pitchFamily="34" charset="-122"/>
              </a:rPr>
              <a:t>来9:14 </a:t>
            </a:r>
            <a:r>
              <a:rPr lang="en-US" sz="1600" b="1" dirty="0" err="1">
                <a:solidFill>
                  <a:srgbClr val="0070C0"/>
                </a:solidFill>
                <a:latin typeface="Microsoft YaHei" panose="020B0503020204020204" pitchFamily="34" charset="-122"/>
                <a:ea typeface="Microsoft YaHei" panose="020B0503020204020204" pitchFamily="34" charset="-122"/>
              </a:rPr>
              <a:t>何况基督藉着永远的灵，将自己无瑕无疵献给神，他的血岂不更能洗净你们的心，除去你们的死行，使你们事奉那永生神么</a:t>
            </a:r>
            <a:r>
              <a:rPr lang="en-US" sz="1600" b="1" dirty="0" smtClean="0">
                <a:solidFill>
                  <a:srgbClr val="0070C0"/>
                </a:solidFill>
                <a:latin typeface="Microsoft YaHei" panose="020B0503020204020204" pitchFamily="34" charset="-122"/>
                <a:ea typeface="Microsoft YaHei" panose="020B0503020204020204" pitchFamily="34" charset="-122"/>
              </a:rPr>
              <a:t>？</a:t>
            </a:r>
            <a:endParaRPr lang="en-US" sz="1600" b="1" dirty="0">
              <a:solidFill>
                <a:srgbClr val="0070C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550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3.33333E-6 0.01222 L 0.11719 0.04305 C 0.14184 0.05 0.17865 0.05389 0.21684 0.05389 C 0.26059 0.05389 0.29549 0.05 0.32014 0.04305 L 0.4375 0.01222 " pathEditMode="relative" rAng="0" ptsTypes="AAAAA">
                                      <p:cBhvr>
                                        <p:cTn id="11" dur="2000" fill="hold"/>
                                        <p:tgtEl>
                                          <p:spTgt spid="19"/>
                                        </p:tgtEl>
                                        <p:attrNameLst>
                                          <p:attrName>ppt_x</p:attrName>
                                          <p:attrName>ppt_y</p:attrName>
                                        </p:attrNameLst>
                                      </p:cBhvr>
                                      <p:rCtr x="21875" y="2083"/>
                                    </p:animMotion>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wipe(down)">
                                      <p:cBhvr>
                                        <p:cTn id="16" dur="580">
                                          <p:stCondLst>
                                            <p:cond delay="0"/>
                                          </p:stCondLst>
                                        </p:cTn>
                                        <p:tgtEl>
                                          <p:spTgt spid="21">
                                            <p:txEl>
                                              <p:pRg st="0" end="0"/>
                                            </p:txEl>
                                          </p:spTgt>
                                        </p:tgtEl>
                                      </p:cBhvr>
                                    </p:animEffect>
                                    <p:anim calcmode="lin" valueType="num">
                                      <p:cBhvr>
                                        <p:cTn id="17"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21">
                                            <p:txEl>
                                              <p:pRg st="0" end="0"/>
                                            </p:txEl>
                                          </p:spTgt>
                                        </p:tgtEl>
                                      </p:cBhvr>
                                      <p:to x="100000" y="60000"/>
                                    </p:animScale>
                                    <p:animScale>
                                      <p:cBhvr>
                                        <p:cTn id="23" dur="166" decel="50000">
                                          <p:stCondLst>
                                            <p:cond delay="676"/>
                                          </p:stCondLst>
                                        </p:cTn>
                                        <p:tgtEl>
                                          <p:spTgt spid="21">
                                            <p:txEl>
                                              <p:pRg st="0" end="0"/>
                                            </p:txEl>
                                          </p:spTgt>
                                        </p:tgtEl>
                                      </p:cBhvr>
                                      <p:to x="100000" y="100000"/>
                                    </p:animScale>
                                    <p:animScale>
                                      <p:cBhvr>
                                        <p:cTn id="24" dur="26">
                                          <p:stCondLst>
                                            <p:cond delay="1312"/>
                                          </p:stCondLst>
                                        </p:cTn>
                                        <p:tgtEl>
                                          <p:spTgt spid="21">
                                            <p:txEl>
                                              <p:pRg st="0" end="0"/>
                                            </p:txEl>
                                          </p:spTgt>
                                        </p:tgtEl>
                                      </p:cBhvr>
                                      <p:to x="100000" y="80000"/>
                                    </p:animScale>
                                    <p:animScale>
                                      <p:cBhvr>
                                        <p:cTn id="25" dur="166" decel="50000">
                                          <p:stCondLst>
                                            <p:cond delay="1338"/>
                                          </p:stCondLst>
                                        </p:cTn>
                                        <p:tgtEl>
                                          <p:spTgt spid="21">
                                            <p:txEl>
                                              <p:pRg st="0" end="0"/>
                                            </p:txEl>
                                          </p:spTgt>
                                        </p:tgtEl>
                                      </p:cBhvr>
                                      <p:to x="100000" y="100000"/>
                                    </p:animScale>
                                    <p:animScale>
                                      <p:cBhvr>
                                        <p:cTn id="26" dur="26">
                                          <p:stCondLst>
                                            <p:cond delay="1642"/>
                                          </p:stCondLst>
                                        </p:cTn>
                                        <p:tgtEl>
                                          <p:spTgt spid="21">
                                            <p:txEl>
                                              <p:pRg st="0" end="0"/>
                                            </p:txEl>
                                          </p:spTgt>
                                        </p:tgtEl>
                                      </p:cBhvr>
                                      <p:to x="100000" y="90000"/>
                                    </p:animScale>
                                    <p:animScale>
                                      <p:cBhvr>
                                        <p:cTn id="27" dur="166" decel="50000">
                                          <p:stCondLst>
                                            <p:cond delay="1668"/>
                                          </p:stCondLst>
                                        </p:cTn>
                                        <p:tgtEl>
                                          <p:spTgt spid="21">
                                            <p:txEl>
                                              <p:pRg st="0" end="0"/>
                                            </p:txEl>
                                          </p:spTgt>
                                        </p:tgtEl>
                                      </p:cBhvr>
                                      <p:to x="100000" y="100000"/>
                                    </p:animScale>
                                    <p:animScale>
                                      <p:cBhvr>
                                        <p:cTn id="28" dur="26">
                                          <p:stCondLst>
                                            <p:cond delay="1808"/>
                                          </p:stCondLst>
                                        </p:cTn>
                                        <p:tgtEl>
                                          <p:spTgt spid="21">
                                            <p:txEl>
                                              <p:pRg st="0" end="0"/>
                                            </p:txEl>
                                          </p:spTgt>
                                        </p:tgtEl>
                                      </p:cBhvr>
                                      <p:to x="100000" y="95000"/>
                                    </p:animScale>
                                    <p:animScale>
                                      <p:cBhvr>
                                        <p:cTn id="29" dur="166" decel="50000">
                                          <p:stCondLst>
                                            <p:cond delay="1834"/>
                                          </p:stCondLst>
                                        </p:cTn>
                                        <p:tgtEl>
                                          <p:spTgt spid="2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罗马书第六章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6</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714999" cy="5186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10 </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他（</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基督</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）死</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是向罪死了，只有一次；他活是向神活着。</a:t>
            </a:r>
            <a:r>
              <a:rPr kumimoji="0" lang="en-US" altLang="zh-CN" sz="2100" b="1" i="0" u="none" strike="noStrike" kern="1200" cap="none" spc="0" normalizeH="0" baseline="3000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11</a:t>
            </a:r>
            <a:r>
              <a:rPr kumimoji="0" lang="en-US" altLang="zh-CN"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这样，你们向罪也当看自己是死的；向神在基督耶稣里，却当看自己是活的</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12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所以，不要容罪在你们必死的身上作王，使你们顺从身子的私慾</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13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也不要将你们的肢体献给罪作不义的器具；倒要象从死里复活的人，将自己献给神，并将肢体作义的器具献给神</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14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罪必不能作你们的主，因你们不在律法之下，乃在恩典之下</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10</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For the death that He died, He died to sin once for all; but the life that He lives, He lives to God.</a:t>
            </a:r>
            <a:r>
              <a:rPr kumimoji="0" lang="en-US"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11</a:t>
            </a:r>
            <a:r>
              <a:rPr kumimoji="0" lang="en-US"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Even so consider yourselves to be dead to sin, but alive to God in Christ Jesus. </a:t>
            </a: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12</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Therefore do not let sin reign in your mortal body so that you obey its </a:t>
            </a:r>
            <a:r>
              <a:rPr kumimoji="0" lang="x-none" sz="1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lusts</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x-none" sz="1400" b="1" i="0" u="none" strike="noStrike" kern="1200" cap="none" spc="0" normalizeH="0" baseline="3000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13</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and do not go on presenting the members of your body to sin </a:t>
            </a:r>
            <a:r>
              <a:rPr kumimoji="0" lang="x-none" sz="14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as</a:t>
            </a:r>
            <a:r>
              <a:rPr kumimoji="0" lang="x-none"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instruments of unrighteousness; but present yourselves to God as those alive from the dead, and your members </a:t>
            </a:r>
            <a:r>
              <a:rPr kumimoji="0" lang="x-none" sz="14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as</a:t>
            </a:r>
            <a:r>
              <a:rPr kumimoji="0" lang="x-none"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instruments of righteousness to God. </a:t>
            </a: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14</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For sin shall not be master over you, for you are not under law but under grace. </a:t>
            </a:r>
            <a:endParaRPr kumimoji="0" lang="en-US" sz="14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5922699" y="1475356"/>
            <a:ext cx="2905805" cy="1869972"/>
          </a:xfrm>
          <a:prstGeom prst="rect">
            <a:avLst/>
          </a:prstGeom>
          <a:solidFill>
            <a:schemeClr val="tx1"/>
          </a:solidFill>
        </p:spPr>
      </p:pic>
      <p:sp>
        <p:nvSpPr>
          <p:cNvPr id="15" name="Rectangle 14"/>
          <p:cNvSpPr/>
          <p:nvPr/>
        </p:nvSpPr>
        <p:spPr>
          <a:xfrm>
            <a:off x="5562600" y="943725"/>
            <a:ext cx="35814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2" name="Group 1"/>
          <p:cNvGrpSpPr/>
          <p:nvPr/>
        </p:nvGrpSpPr>
        <p:grpSpPr>
          <a:xfrm>
            <a:off x="5943601" y="3543300"/>
            <a:ext cx="2895600" cy="2131063"/>
            <a:chOff x="5943601" y="3543300"/>
            <a:chExt cx="2895600" cy="2131063"/>
          </a:xfrm>
        </p:grpSpPr>
        <p:pic>
          <p:nvPicPr>
            <p:cNvPr id="1026" name="Picture 2" descr="Image result for river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8898" t="10254" r="10635" b="8726"/>
            <a:stretch/>
          </p:blipFill>
          <p:spPr bwMode="auto">
            <a:xfrm>
              <a:off x="5943601" y="3543300"/>
              <a:ext cx="2895600" cy="20948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403431" y="4220240"/>
              <a:ext cx="569387"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w="15875">
                    <a:solidFill>
                      <a:prstClr val="white"/>
                    </a:solidFill>
                  </a:ln>
                  <a:solidFill>
                    <a:srgbClr val="00B050"/>
                  </a:solidFill>
                  <a:effectLst/>
                  <a:uLnTx/>
                  <a:uFillTx/>
                  <a:latin typeface="Microsoft YaHei" panose="020B0503020204020204" pitchFamily="34" charset="-122"/>
                  <a:ea typeface="Microsoft YaHei" panose="020B0503020204020204" pitchFamily="34" charset="-122"/>
                  <a:cs typeface="+mn-cs"/>
                </a:rPr>
                <a:t>灵</a:t>
              </a:r>
              <a:endParaRPr kumimoji="0" lang="en-US" sz="3000" b="0" i="0" u="none" strike="noStrike" kern="1200" cap="none" spc="0" normalizeH="0" baseline="0" noProof="0" dirty="0">
                <a:ln w="15875">
                  <a:solidFill>
                    <a:prstClr val="white"/>
                  </a:solidFill>
                </a:ln>
                <a:solidFill>
                  <a:srgbClr val="00B050"/>
                </a:solidFill>
                <a:effectLst/>
                <a:uLnTx/>
                <a:uFillTx/>
                <a:latin typeface="Calibri"/>
                <a:ea typeface="+mn-ea"/>
                <a:cs typeface="+mn-cs"/>
              </a:endParaRPr>
            </a:p>
          </p:txBody>
        </p:sp>
        <p:sp>
          <p:nvSpPr>
            <p:cNvPr id="16" name="Rectangle 15"/>
            <p:cNvSpPr/>
            <p:nvPr/>
          </p:nvSpPr>
          <p:spPr>
            <a:xfrm>
              <a:off x="7270257" y="4723863"/>
              <a:ext cx="569387"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rPr>
                <a:t>魂</a:t>
              </a:r>
              <a:endParaRPr kumimoji="0" lang="en-US" sz="3000" b="0" i="0" u="none" strike="noStrike" kern="1200" cap="none" spc="0" normalizeH="0" baseline="0" noProof="0" dirty="0">
                <a:ln w="12700">
                  <a:solidFill>
                    <a:prstClr val="white"/>
                  </a:solidFill>
                </a:ln>
                <a:solidFill>
                  <a:srgbClr val="FF0000"/>
                </a:solidFill>
                <a:effectLst/>
                <a:uLnTx/>
                <a:uFillTx/>
                <a:latin typeface="Calibri"/>
                <a:ea typeface="+mn-ea"/>
                <a:cs typeface="+mn-cs"/>
              </a:endParaRPr>
            </a:p>
          </p:txBody>
        </p:sp>
        <p:sp>
          <p:nvSpPr>
            <p:cNvPr id="17" name="Rectangle 16"/>
            <p:cNvSpPr/>
            <p:nvPr/>
          </p:nvSpPr>
          <p:spPr>
            <a:xfrm>
              <a:off x="6986511" y="5120365"/>
              <a:ext cx="569387"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solidFill>
                      <a:prstClr val="white"/>
                    </a:solidFill>
                  </a:ln>
                  <a:solidFill>
                    <a:prstClr val="black"/>
                  </a:solidFill>
                  <a:effectLst/>
                  <a:uLnTx/>
                  <a:uFillTx/>
                  <a:latin typeface="Microsoft YaHei" panose="020B0503020204020204" pitchFamily="34" charset="-122"/>
                  <a:ea typeface="Microsoft YaHei" panose="020B0503020204020204" pitchFamily="34" charset="-122"/>
                  <a:cs typeface="+mn-cs"/>
                </a:rPr>
                <a:t>体</a:t>
              </a:r>
              <a:endParaRPr kumimoji="0" lang="en-US" sz="3000" b="0" i="0" u="none" strike="noStrike" kern="1200" cap="none" spc="0" normalizeH="0" baseline="0" noProof="0" dirty="0">
                <a:ln w="12700">
                  <a:solidFill>
                    <a:prstClr val="white"/>
                  </a:solidFill>
                </a:ln>
                <a:solidFill>
                  <a:prstClr val="black"/>
                </a:solidFill>
                <a:effectLst/>
                <a:uLnTx/>
                <a:uFillTx/>
                <a:latin typeface="Calibri"/>
                <a:ea typeface="+mn-ea"/>
                <a:cs typeface="+mn-cs"/>
              </a:endParaRPr>
            </a:p>
          </p:txBody>
        </p:sp>
      </p:grpSp>
      <p:sp>
        <p:nvSpPr>
          <p:cNvPr id="13" name="Down Arrow 12"/>
          <p:cNvSpPr/>
          <p:nvPr/>
        </p:nvSpPr>
        <p:spPr>
          <a:xfrm flipV="1">
            <a:off x="6553200" y="1832670"/>
            <a:ext cx="609600" cy="1428214"/>
          </a:xfrm>
          <a:prstGeom prst="down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6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3091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7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这样，我们可说甚么呢？律法是罪么？断乎不是！只是非因律法，我就不知何为罪。非律法说不可起贪心，我就不知何为贪心</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8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然而罪趁着机会，就藉着诫命叫诸般的贪心在我里头发动；</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因为没有律法，罪是死的</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9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我以前没有律法是活着的；但是诫命来到，罪又活了，我就死了</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7</a:t>
            </a:r>
            <a:r>
              <a:rPr kumimoji="0" lang="x-none"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What shall we say then? Is the Law sin? May it never be! On the contrary, I would not have come to know sin except through the Law; for I would not have known about coveting if the Law had not said, “YOU SHALL NOT COVET.”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8</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But sin, taking opportunity through the commandment, produced in me coveting of every kind; for apart from the Law sin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is</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dead.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9</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I was once alive apart from the Law; but when the commandment came, sin became alive and I died;</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2" name="Picture 2" descr="Image result for eve decei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3515702"/>
            <a:ext cx="3110607" cy="1555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god breathing life into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181100"/>
            <a:ext cx="3110607" cy="202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4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l="2046" t="3201" r="3919" b="777"/>
          <a:stretch/>
        </p:blipFill>
        <p:spPr>
          <a:xfrm>
            <a:off x="5562600" y="1066800"/>
            <a:ext cx="3505200" cy="4381500"/>
          </a:xfrm>
          <a:prstGeom prst="rect">
            <a:avLst/>
          </a:prstGeom>
          <a:solidFill>
            <a:schemeClr val="tx1">
              <a:lumMod val="65000"/>
            </a:schemeClr>
          </a:solidFill>
        </p:spPr>
      </p:pic>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60785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10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那本来叫人活的诫命，反倒叫我死</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11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因为</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罪趁着机会，就藉着诫命引诱我，并且杀了我</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12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这样看来，律法是圣洁的，诫命也是圣洁、公义、良善的</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13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既然如此，那良善的是叫我死么？断乎不是！叫我死的乃是罪。但罪藉着那良善的叫我死，就显出真是罪，叫罪因着诫命更显出是恶极了</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10</a:t>
            </a:r>
            <a:r>
              <a:rPr kumimoji="0" lang="x-none"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and this commandment, which was to result in life, proved to result in death for me;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11</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for sin, taking an opportunity through the commandment, deceived me and through it killed me.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12</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So then, the Law is holy, and the commandment is holy and righteous and good.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13</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Therefore did that which is good become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a cause of</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death for me? May it never be! Rather it was sin, in order that it might be shown to be sin by effecting my death through that which is good, so that through the commandment sin would become utterly sinful.</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white"/>
                </a:solidFill>
                <a:effectLst/>
                <a:uLnTx/>
                <a:uFillTx/>
                <a:latin typeface="Calibri"/>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2" name="TextBox 11"/>
          <p:cNvSpPr txBox="1"/>
          <p:nvPr/>
        </p:nvSpPr>
        <p:spPr>
          <a:xfrm>
            <a:off x="6652815" y="3715538"/>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mn-cs"/>
              </a:rPr>
              <a:t>罪的信息</a:t>
            </a:r>
            <a:endParaRPr kumimoji="0" lang="en-US" sz="2000" b="1" i="0" u="none" strike="noStrike" kern="120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mn-cs"/>
            </a:endParaRPr>
          </a:p>
        </p:txBody>
      </p:sp>
      <p:sp>
        <p:nvSpPr>
          <p:cNvPr id="13" name="TextBox 12"/>
          <p:cNvSpPr txBox="1"/>
          <p:nvPr/>
        </p:nvSpPr>
        <p:spPr>
          <a:xfrm>
            <a:off x="6895981" y="1921918"/>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1F497D">
                    <a:lumMod val="40000"/>
                    <a:lumOff val="60000"/>
                  </a:srgbClr>
                </a:solidFill>
                <a:effectLst/>
                <a:uLnTx/>
                <a:uFillTx/>
                <a:latin typeface="Microsoft YaHei" panose="020B0503020204020204" pitchFamily="34" charset="-122"/>
                <a:ea typeface="Microsoft YaHei" panose="020B0503020204020204" pitchFamily="34" charset="-122"/>
                <a:cs typeface="+mn-cs"/>
              </a:rPr>
              <a:t>律法</a:t>
            </a:r>
            <a:endParaRPr kumimoji="0" lang="en-US" sz="2400" b="1" i="0" u="none" strike="noStrike" kern="1200" cap="none" spc="0" normalizeH="0" baseline="0" noProof="0" dirty="0">
              <a:ln>
                <a:noFill/>
              </a:ln>
              <a:solidFill>
                <a:srgbClr val="1F497D">
                  <a:lumMod val="40000"/>
                  <a:lumOff val="60000"/>
                </a:srgbClr>
              </a:solidFill>
              <a:effectLst/>
              <a:uLnTx/>
              <a:uFillTx/>
              <a:latin typeface="Microsoft YaHei" panose="020B0503020204020204" pitchFamily="34" charset="-122"/>
              <a:ea typeface="Microsoft YaHei"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5943600" y="4144533"/>
            <a:ext cx="2819400" cy="1540770"/>
          </a:xfrm>
          <a:prstGeom prst="rect">
            <a:avLst/>
          </a:prstGeom>
          <a:solidFill>
            <a:schemeClr val="accent6">
              <a:lumMod val="40000"/>
              <a:lumOff val="60000"/>
            </a:schemeClr>
          </a:solidFill>
        </p:spPr>
      </p:pic>
    </p:spTree>
    <p:extLst>
      <p:ext uri="{BB962C8B-B14F-4D97-AF65-F5344CB8AC3E}">
        <p14:creationId xmlns:p14="http://schemas.microsoft.com/office/powerpoint/2010/main" val="14367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4.16667E-6 -2.22222E-6 L 4.16667E-6 -0.07222 " pathEditMode="relative" rAng="0" ptsTypes="AA">
                                      <p:cBhvr>
                                        <p:cTn id="24" dur="250" accel="50000" decel="50000" autoRev="1" fill="hold">
                                          <p:stCondLst>
                                            <p:cond delay="0"/>
                                          </p:stCondLst>
                                        </p:cTn>
                                        <p:tgtEl>
                                          <p:spTgt spid="12">
                                            <p:txEl>
                                              <p:pRg st="0" end="0"/>
                                            </p:txEl>
                                          </p:spTgt>
                                        </p:tgtEl>
                                        <p:attrNameLst>
                                          <p:attrName>ppt_x</p:attrName>
                                          <p:attrName>ppt_y</p:attrName>
                                        </p:attrNameLst>
                                      </p:cBhvr>
                                      <p:rCtr x="0" y="-3611"/>
                                    </p:animMotion>
                                    <p:animRot by="1500000">
                                      <p:cBhvr>
                                        <p:cTn id="25" dur="125" fill="hold">
                                          <p:stCondLst>
                                            <p:cond delay="0"/>
                                          </p:stCondLst>
                                        </p:cTn>
                                        <p:tgtEl>
                                          <p:spTgt spid="12">
                                            <p:txEl>
                                              <p:pRg st="0" end="0"/>
                                            </p:txEl>
                                          </p:spTgt>
                                        </p:tgtEl>
                                        <p:attrNameLst>
                                          <p:attrName>r</p:attrName>
                                        </p:attrNameLst>
                                      </p:cBhvr>
                                    </p:animRot>
                                    <p:animRot by="-1500000">
                                      <p:cBhvr>
                                        <p:cTn id="26" dur="125" fill="hold">
                                          <p:stCondLst>
                                            <p:cond delay="125"/>
                                          </p:stCondLst>
                                        </p:cTn>
                                        <p:tgtEl>
                                          <p:spTgt spid="12">
                                            <p:txEl>
                                              <p:pRg st="0" end="0"/>
                                            </p:txEl>
                                          </p:spTgt>
                                        </p:tgtEl>
                                        <p:attrNameLst>
                                          <p:attrName>r</p:attrName>
                                        </p:attrNameLst>
                                      </p:cBhvr>
                                    </p:animRot>
                                    <p:animRot by="-1500000">
                                      <p:cBhvr>
                                        <p:cTn id="27" dur="125" fill="hold">
                                          <p:stCondLst>
                                            <p:cond delay="250"/>
                                          </p:stCondLst>
                                        </p:cTn>
                                        <p:tgtEl>
                                          <p:spTgt spid="12">
                                            <p:txEl>
                                              <p:pRg st="0" end="0"/>
                                            </p:txEl>
                                          </p:spTgt>
                                        </p:tgtEl>
                                        <p:attrNameLst>
                                          <p:attrName>r</p:attrName>
                                        </p:attrNameLst>
                                      </p:cBhvr>
                                    </p:animRot>
                                    <p:animRot by="1500000">
                                      <p:cBhvr>
                                        <p:cTn id="28" dur="125" fill="hold">
                                          <p:stCondLst>
                                            <p:cond delay="375"/>
                                          </p:stCondLst>
                                        </p:cTn>
                                        <p:tgtEl>
                                          <p:spTgt spid="12">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24838" y="784962"/>
            <a:ext cx="8991600" cy="37716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2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箴 </a:t>
            </a:r>
            <a:r>
              <a:rPr kumimoji="0" lang="en-US" altLang="zh-CN" sz="42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4:23 </a:t>
            </a:r>
            <a:r>
              <a:rPr kumimoji="0" lang="zh-CN" altLang="en-US" sz="42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你</a:t>
            </a:r>
            <a:r>
              <a:rPr kumimoji="0" lang="zh-CN" altLang="en-US" sz="42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要保守你心，胜过保守一切（或译：你要切切保守你心），因为一生的果效是由心发出。</a:t>
            </a:r>
            <a:endParaRPr kumimoji="0" lang="zh-CN" altLang="en-US" sz="42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2"/>
          <p:cNvPicPr>
            <a:picLocks noChangeAspect="1" noChangeArrowheads="1"/>
          </p:cNvPicPr>
          <p:nvPr/>
        </p:nvPicPr>
        <p:blipFill>
          <a:blip r:embed="rId2" cstate="print"/>
          <a:srcRect/>
          <a:stretch>
            <a:fillRect/>
          </a:stretch>
        </p:blipFill>
        <p:spPr bwMode="auto">
          <a:xfrm>
            <a:off x="2387720" y="3055296"/>
            <a:ext cx="2594919" cy="24003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074920" y="3055296"/>
            <a:ext cx="3840480" cy="2400300"/>
          </a:xfrm>
          <a:prstGeom prst="rect">
            <a:avLst/>
          </a:prstGeom>
          <a:noFill/>
          <a:ln w="9525">
            <a:noFill/>
            <a:miter lim="800000"/>
            <a:headEnd/>
            <a:tailEnd/>
          </a:ln>
        </p:spPr>
      </p:pic>
      <p:pic>
        <p:nvPicPr>
          <p:cNvPr id="8" name="Picture 4" descr="https://lh6.googleusercontent.com/-CayGjDGsRIQ/UAJW342M0tI/AAAAAAAApjw/k2-ZB61xZZk/s506/255270_360018620734584_492637738_n.jpg"/>
          <p:cNvPicPr>
            <a:picLocks noChangeAspect="1" noChangeArrowheads="1"/>
          </p:cNvPicPr>
          <p:nvPr/>
        </p:nvPicPr>
        <p:blipFill rotWithShape="1">
          <a:blip r:embed="rId4">
            <a:extLst>
              <a:ext uri="{28A0092B-C50C-407E-A947-70E740481C1C}">
                <a14:useLocalDpi xmlns:a14="http://schemas.microsoft.com/office/drawing/2010/main" val="0"/>
              </a:ext>
            </a:extLst>
          </a:blip>
          <a:srcRect r="22580"/>
          <a:stretch/>
        </p:blipFill>
        <p:spPr bwMode="auto">
          <a:xfrm>
            <a:off x="228600" y="3055296"/>
            <a:ext cx="1854320" cy="2395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2667000" y="13991"/>
            <a:ext cx="41148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人的心</a:t>
            </a:r>
            <a:r>
              <a:rPr kumimoji="0" lang="en-US" altLang="zh-CN" sz="44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(heart)</a:t>
            </a:r>
          </a:p>
        </p:txBody>
      </p:sp>
      <p:pic>
        <p:nvPicPr>
          <p:cNvPr id="10" name="Picture 9"/>
          <p:cNvPicPr>
            <a:picLocks noChangeAspect="1"/>
          </p:cNvPicPr>
          <p:nvPr/>
        </p:nvPicPr>
        <p:blipFill rotWithShape="1">
          <a:blip r:embed="rId5"/>
          <a:srcRect r="52310"/>
          <a:stretch/>
        </p:blipFill>
        <p:spPr>
          <a:xfrm>
            <a:off x="2268120" y="3055296"/>
            <a:ext cx="2714519" cy="2395164"/>
          </a:xfrm>
          <a:prstGeom prst="rect">
            <a:avLst/>
          </a:prstGeom>
          <a:solidFill>
            <a:schemeClr val="bg1"/>
          </a:solidFill>
        </p:spPr>
      </p:pic>
      <p:sp>
        <p:nvSpPr>
          <p:cNvPr id="2" name="Rectangle 1"/>
          <p:cNvSpPr/>
          <p:nvPr/>
        </p:nvSpPr>
        <p:spPr>
          <a:xfrm>
            <a:off x="5410200" y="3471805"/>
            <a:ext cx="3352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5875">
                  <a:solidFill>
                    <a:prstClr val="black"/>
                  </a:solidFill>
                </a:ln>
                <a:solidFill>
                  <a:srgbClr val="FFFF00"/>
                </a:solidFill>
                <a:effectLst/>
                <a:uLnTx/>
                <a:uFillTx/>
                <a:latin typeface="Calibri"/>
                <a:ea typeface="+mn-ea"/>
                <a:cs typeface="+mn-cs"/>
              </a:rPr>
              <a:t>耶17:9 </a:t>
            </a:r>
            <a:r>
              <a:rPr kumimoji="0" lang="en-US" sz="3000" b="1" i="0" u="none" strike="noStrike" kern="1200" cap="none" spc="0" normalizeH="0" baseline="0" noProof="0" dirty="0" err="1">
                <a:ln w="15875">
                  <a:solidFill>
                    <a:prstClr val="black"/>
                  </a:solidFill>
                </a:ln>
                <a:solidFill>
                  <a:srgbClr val="FFFF00"/>
                </a:solidFill>
                <a:effectLst/>
                <a:uLnTx/>
                <a:uFillTx/>
                <a:latin typeface="Calibri"/>
                <a:ea typeface="+mn-ea"/>
                <a:cs typeface="+mn-cs"/>
              </a:rPr>
              <a:t>人心比万物都诡诈，坏到极处，谁能识透呢</a:t>
            </a:r>
            <a:r>
              <a:rPr kumimoji="0" lang="en-US" sz="3000" b="1" i="0" u="none" strike="noStrike" kern="1200" cap="none" spc="0" normalizeH="0" baseline="0" noProof="0" dirty="0">
                <a:ln w="15875">
                  <a:solidFill>
                    <a:prstClr val="black"/>
                  </a:solidFill>
                </a:ln>
                <a:solidFill>
                  <a:srgbClr val="FFFF00"/>
                </a:solidFill>
                <a:effectLst/>
                <a:uLnTx/>
                <a:uFillTx/>
                <a:latin typeface="Calibri"/>
                <a:ea typeface="+mn-ea"/>
                <a:cs typeface="+mn-cs"/>
              </a:rPr>
              <a:t>？</a:t>
            </a:r>
          </a:p>
        </p:txBody>
      </p:sp>
    </p:spTree>
    <p:extLst>
      <p:ext uri="{BB962C8B-B14F-4D97-AF65-F5344CB8AC3E}">
        <p14:creationId xmlns:p14="http://schemas.microsoft.com/office/powerpoint/2010/main" val="2005877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0049" y="190500"/>
            <a:ext cx="300595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新</a:t>
            </a:r>
            <a:r>
              <a:rPr kumimoji="0" lang="zh-CN" altLang="en-US" sz="4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心的获得</a:t>
            </a:r>
            <a:endPar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6" name="Straight Connector 5"/>
          <p:cNvCxnSpPr/>
          <p:nvPr/>
        </p:nvCxnSpPr>
        <p:spPr>
          <a:xfrm>
            <a:off x="76200" y="1028700"/>
            <a:ext cx="9036205" cy="0"/>
          </a:xfrm>
          <a:prstGeom prst="line">
            <a:avLst/>
          </a:prstGeom>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505200" y="1132247"/>
            <a:ext cx="55626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罗</a:t>
            </a:r>
            <a:r>
              <a:rPr kumimoji="0" lang="en-US" altLang="zh-CN" sz="32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6:6 </a:t>
            </a:r>
            <a:r>
              <a:rPr kumimoji="0" lang="zh-CN" altLang="en-US" sz="32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因为知道我们的旧人和他同钉十字架，使罪身灭绝，叫我们不再作罪的奴</a:t>
            </a:r>
            <a:r>
              <a:rPr kumimoji="0" lang="zh-CN" altLang="en-US" sz="3200" b="1" i="0" u="none" strike="noStrike" kern="1200" cap="none" spc="0" normalizeH="0" baseline="0" noProof="0" dirty="0" smtClean="0">
                <a:ln>
                  <a:noFill/>
                </a:ln>
                <a:solidFill>
                  <a:prstClr val="black"/>
                </a:solidFill>
                <a:effectLst/>
                <a:uLnTx/>
                <a:uFillTx/>
                <a:latin typeface="楷体" panose="02010609060101010101" pitchFamily="49" charset="-122"/>
                <a:ea typeface="楷体" panose="02010609060101010101" pitchFamily="49" charset="-122"/>
                <a:cs typeface="+mn-cs"/>
              </a:rPr>
              <a:t>仆</a:t>
            </a:r>
            <a:r>
              <a:rPr kumimoji="0" lang="zh-CN" altLang="en-US" sz="32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a:t>
            </a:r>
            <a:endParaRPr kumimoji="0" lang="en-US" altLang="zh-CN" sz="3200" b="1" i="0" u="none" strike="noStrike" kern="1200" cap="none" spc="0" normalizeH="0" baseline="0" noProof="0" dirty="0" smtClean="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林</a:t>
            </a:r>
            <a:r>
              <a:rPr kumimoji="0" lang="zh-CN" altLang="en-US" sz="32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后</a:t>
            </a:r>
            <a:r>
              <a:rPr kumimoji="0" lang="en-US" altLang="zh-CN" sz="32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5:21 </a:t>
            </a:r>
            <a:r>
              <a:rPr kumimoji="0" lang="zh-CN" altLang="en-US" sz="32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神使那无</a:t>
            </a:r>
            <a:r>
              <a:rPr kumimoji="0" lang="zh-CN" altLang="en-US" sz="32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罪的</a:t>
            </a:r>
            <a:r>
              <a:rPr kumimoji="0" lang="zh-CN" altLang="en-US" sz="32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，替我们成为罪，好叫我们在他里面成为神的义。</a:t>
            </a:r>
            <a:endParaRPr kumimoji="0" lang="en-US" altLang="zh-CN" sz="32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加</a:t>
            </a:r>
            <a:r>
              <a:rPr kumimoji="0" lang="en-US" altLang="zh-CN" sz="3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2:20 </a:t>
            </a:r>
            <a:r>
              <a:rPr kumimoji="0" lang="zh-CN" altLang="en-US"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我已经与基督同钉十字架，现在活着的不再是我，乃是基督在我里面活</a:t>
            </a:r>
            <a:r>
              <a:rPr kumimoji="0" lang="zh-CN" altLang="en-US" sz="3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着。</a:t>
            </a:r>
            <a:endParaRPr kumimoji="0" lang="zh-CN" altLang="en-US"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endParaRPr>
          </a:p>
        </p:txBody>
      </p:sp>
      <p:pic>
        <p:nvPicPr>
          <p:cNvPr id="2" name="Picture 1"/>
          <p:cNvPicPr>
            <a:picLocks noChangeAspect="1"/>
          </p:cNvPicPr>
          <p:nvPr/>
        </p:nvPicPr>
        <p:blipFill rotWithShape="1">
          <a:blip r:embed="rId2"/>
          <a:srcRect l="6045" t="20165" r="4529" b="6983"/>
          <a:stretch/>
        </p:blipFill>
        <p:spPr>
          <a:xfrm>
            <a:off x="486118" y="1271383"/>
            <a:ext cx="2556649" cy="1906653"/>
          </a:xfrm>
          <a:prstGeom prst="rect">
            <a:avLst/>
          </a:prstGeom>
        </p:spPr>
      </p:pic>
      <p:pic>
        <p:nvPicPr>
          <p:cNvPr id="3" name="Picture 2" descr="http://www.stmarys-sprotbrough.co.uk/Lent/Pictures/christ%20crucifi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 y="3390900"/>
            <a:ext cx="3336730" cy="213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0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art 11"/>
          <p:cNvSpPr/>
          <p:nvPr/>
        </p:nvSpPr>
        <p:spPr>
          <a:xfrm>
            <a:off x="76200" y="1010616"/>
            <a:ext cx="4267200" cy="3980484"/>
          </a:xfrm>
          <a:prstGeom prst="heart">
            <a:avLst/>
          </a:prstGeom>
          <a:solidFill>
            <a:schemeClr val="tx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Heart 2"/>
          <p:cNvSpPr/>
          <p:nvPr/>
        </p:nvSpPr>
        <p:spPr>
          <a:xfrm>
            <a:off x="4803956" y="952500"/>
            <a:ext cx="4267200" cy="4038600"/>
          </a:xfrm>
          <a:prstGeom prst="hear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1339126" y="3464809"/>
            <a:ext cx="18549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内</a:t>
            </a:r>
            <a:r>
              <a:rPr kumimoji="0" lang="zh-CN" altLang="en-US" sz="3200" b="1" i="0" u="none" strike="noStrike" kern="1200" cap="none" spc="0" normalizeH="0" baseline="0" noProof="0" dirty="0" smtClean="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心相信的谎言</a:t>
            </a:r>
            <a:endParaRPr kumimoji="0" lang="en-US" sz="32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Rectangle 3"/>
          <p:cNvSpPr txBox="1">
            <a:spLocks noChangeArrowheads="1"/>
          </p:cNvSpPr>
          <p:nvPr/>
        </p:nvSpPr>
        <p:spPr bwMode="auto">
          <a:xfrm>
            <a:off x="1490396" y="79310"/>
            <a:ext cx="6473644"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5600" b="1" i="0" u="none" strike="noStrike" kern="0" cap="none" spc="0" normalizeH="0" baseline="0" noProof="0" dirty="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自</a:t>
            </a:r>
            <a:r>
              <a:rPr kumimoji="0" lang="zh-CN" altLang="en-US" sz="5600" b="1" i="0" u="none" strike="noStrike" kern="0" cap="none" spc="0" normalizeH="0" baseline="0" noProof="0" dirty="0" smtClean="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我的迁移或转换</a:t>
            </a:r>
            <a:endParaRPr kumimoji="0" lang="zh-CN" altLang="en-US" sz="5600" b="1" i="0" u="none" strike="noStrike" kern="0" cap="none" spc="0" normalizeH="0" baseline="0" noProof="0" dirty="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endParaRPr>
          </a:p>
        </p:txBody>
      </p:sp>
      <p:sp>
        <p:nvSpPr>
          <p:cNvPr id="22" name="TextBox 21"/>
          <p:cNvSpPr txBox="1"/>
          <p:nvPr/>
        </p:nvSpPr>
        <p:spPr>
          <a:xfrm>
            <a:off x="5977204" y="3504020"/>
            <a:ext cx="1905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rPr>
              <a:t>内</a:t>
            </a:r>
            <a:r>
              <a:rPr kumimoji="0" lang="zh-CN" altLang="en-US" sz="3200" b="1" i="0" u="none" strike="noStrike" kern="1200" cap="none" spc="0" normalizeH="0" baseline="0" noProof="0" dirty="0" smtClean="0">
                <a:ln>
                  <a:noFill/>
                </a:ln>
                <a:solidFill>
                  <a:srgbClr val="33CC33"/>
                </a:solidFill>
                <a:effectLst/>
                <a:uLnTx/>
                <a:uFillTx/>
                <a:latin typeface="微软雅黑" panose="020B0503020204020204" pitchFamily="34" charset="-122"/>
                <a:ea typeface="微软雅黑" panose="020B0503020204020204" pitchFamily="34" charset="-122"/>
                <a:cs typeface="+mn-cs"/>
              </a:rPr>
              <a:t>心相信的真理</a:t>
            </a:r>
            <a:endParaRPr kumimoji="0" lang="en-US" sz="32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pic>
        <p:nvPicPr>
          <p:cNvPr id="20" name="Picture 2" descr="http://www.fuyinchina.com/pics/06/24/b05.jpg"/>
          <p:cNvPicPr>
            <a:picLocks noChangeAspect="1" noChangeArrowheads="1"/>
          </p:cNvPicPr>
          <p:nvPr/>
        </p:nvPicPr>
        <p:blipFill>
          <a:blip r:embed="rId3" cstate="print"/>
          <a:srcRect/>
          <a:stretch>
            <a:fillRect/>
          </a:stretch>
        </p:blipFill>
        <p:spPr bwMode="auto">
          <a:xfrm>
            <a:off x="3772194" y="3182551"/>
            <a:ext cx="1602968" cy="2137292"/>
          </a:xfrm>
          <a:prstGeom prst="rect">
            <a:avLst/>
          </a:prstGeom>
          <a:noFill/>
        </p:spPr>
      </p:pic>
      <p:grpSp>
        <p:nvGrpSpPr>
          <p:cNvPr id="4" name="Group 3"/>
          <p:cNvGrpSpPr/>
          <p:nvPr/>
        </p:nvGrpSpPr>
        <p:grpSpPr>
          <a:xfrm>
            <a:off x="347368" y="1120775"/>
            <a:ext cx="8502018" cy="1601617"/>
            <a:chOff x="457200" y="1943100"/>
            <a:chExt cx="8502018" cy="1601617"/>
          </a:xfrm>
        </p:grpSpPr>
        <p:pic>
          <p:nvPicPr>
            <p:cNvPr id="1038" name="Picture 1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5528" flipH="1">
              <a:off x="4928547" y="2061720"/>
              <a:ext cx="1977329" cy="14829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nak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943100"/>
              <a:ext cx="1472197" cy="952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uit of spir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2095500"/>
              <a:ext cx="2177418" cy="1339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rks of the flesh frui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4803" y="2168180"/>
              <a:ext cx="1274198" cy="85046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5499372" y="4969042"/>
            <a:ext cx="344072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B050"/>
                </a:solidFill>
                <a:effectLst/>
                <a:uLnTx/>
                <a:uFillTx/>
                <a:latin typeface="Calibri"/>
                <a:ea typeface="+mn-ea"/>
                <a:cs typeface="+mn-cs"/>
              </a:rPr>
              <a:t>耶31:33 </a:t>
            </a:r>
            <a:r>
              <a:rPr kumimoji="0" lang="en-US" sz="1400" b="1" i="0" u="none" strike="noStrike" kern="1200" cap="none" spc="0" normalizeH="0" baseline="0" noProof="0" dirty="0" err="1" smtClean="0">
                <a:ln>
                  <a:noFill/>
                </a:ln>
                <a:solidFill>
                  <a:srgbClr val="00B050"/>
                </a:solidFill>
                <a:effectLst/>
                <a:uLnTx/>
                <a:uFillTx/>
                <a:latin typeface="Calibri"/>
                <a:ea typeface="+mn-ea"/>
                <a:cs typeface="+mn-cs"/>
              </a:rPr>
              <a:t>耶和华说：那些日子以后，我与以色列家所立的约乃是这样：我要将我的律法放在他们里面，写在他们心上</a:t>
            </a:r>
            <a:r>
              <a:rPr kumimoji="0" lang="en-US" sz="1400" b="1" i="0" u="none" strike="noStrike" kern="1200" cap="none" spc="0" normalizeH="0" baseline="0" noProof="0" dirty="0" smtClean="0">
                <a:ln>
                  <a:noFill/>
                </a:ln>
                <a:solidFill>
                  <a:srgbClr val="00B050"/>
                </a:solidFill>
                <a:effectLst/>
                <a:uLnTx/>
                <a:uFillTx/>
                <a:latin typeface="Calibri"/>
                <a:ea typeface="+mn-ea"/>
                <a:cs typeface="+mn-cs"/>
              </a:rPr>
              <a:t>。</a:t>
            </a:r>
            <a:endParaRPr kumimoji="0" lang="en-US" sz="1400" b="1" i="0" u="none" strike="noStrike" kern="1200" cap="none" spc="0" normalizeH="0" baseline="0" noProof="0" dirty="0">
              <a:ln>
                <a:noFill/>
              </a:ln>
              <a:solidFill>
                <a:srgbClr val="00B050"/>
              </a:solidFill>
              <a:effectLst/>
              <a:uLnTx/>
              <a:uFillTx/>
              <a:latin typeface="Calibri"/>
              <a:ea typeface="+mn-ea"/>
              <a:cs typeface="+mn-cs"/>
            </a:endParaRPr>
          </a:p>
        </p:txBody>
      </p:sp>
      <p:sp>
        <p:nvSpPr>
          <p:cNvPr id="6" name="Rectangle 5"/>
          <p:cNvSpPr/>
          <p:nvPr/>
        </p:nvSpPr>
        <p:spPr>
          <a:xfrm>
            <a:off x="5393815" y="2612287"/>
            <a:ext cx="3395396" cy="954107"/>
          </a:xfrm>
          <a:prstGeom prst="rect">
            <a:avLst/>
          </a:prstGeom>
        </p:spPr>
        <p:txBody>
          <a:bodyPr wrap="square">
            <a:spAutoFit/>
          </a:bodyPr>
          <a:lstStyle/>
          <a:p>
            <a:r>
              <a:rPr lang="en-US" sz="1400" b="1" dirty="0">
                <a:solidFill>
                  <a:srgbClr val="FFFF00"/>
                </a:solidFill>
                <a:latin typeface="Microsoft YaHei" panose="020B0503020204020204" pitchFamily="34" charset="-122"/>
                <a:ea typeface="Microsoft YaHei" panose="020B0503020204020204" pitchFamily="34" charset="-122"/>
              </a:rPr>
              <a:t>加2:20 我已经与基督同钉十字架，现在活着的不再是我，乃是基督在我里面活着；并且我如今在肉身活着，是因信神的儿子而活；他是爱我，为我捨己。</a:t>
            </a:r>
          </a:p>
        </p:txBody>
      </p:sp>
      <p:sp>
        <p:nvSpPr>
          <p:cNvPr id="10" name="TextBox 9"/>
          <p:cNvSpPr txBox="1"/>
          <p:nvPr/>
        </p:nvSpPr>
        <p:spPr>
          <a:xfrm>
            <a:off x="1819565" y="2399679"/>
            <a:ext cx="825867"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000" b="1" i="0" u="none" strike="noStrike" kern="1200" cap="none" spc="0" normalizeH="0" baseline="0" noProof="0" dirty="0" smtClean="0">
                <a:ln>
                  <a:noFill/>
                </a:ln>
                <a:solidFill>
                  <a:srgbClr val="3333FF"/>
                </a:solidFill>
                <a:effectLst/>
                <a:uLnTx/>
                <a:uFillTx/>
                <a:latin typeface="Microsoft YaHei" panose="020B0503020204020204" pitchFamily="34" charset="-122"/>
                <a:ea typeface="Microsoft YaHei" panose="020B0503020204020204" pitchFamily="34" charset="-122"/>
                <a:cs typeface="+mn-cs"/>
              </a:rPr>
              <a:t>我</a:t>
            </a:r>
            <a:endParaRPr kumimoji="0" lang="en-US" sz="5000" b="1" i="0" u="none" strike="noStrike" kern="1200" cap="none" spc="0" normalizeH="0" baseline="0" noProof="0" dirty="0">
              <a:ln>
                <a:noFill/>
              </a:ln>
              <a:solidFill>
                <a:srgbClr val="3333FF"/>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2913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path" presetSubtype="0" accel="50000" decel="50000" fill="hold" grpId="0" nodeType="clickEffect">
                                  <p:stCondLst>
                                    <p:cond delay="0"/>
                                  </p:stCondLst>
                                  <p:childTnLst>
                                    <p:animMotion origin="layout" path="M 2.77778E-6 0.00139 C 0.00573 -0.01834 0.01406 -0.03695 0.03055 -0.03695 C 0.04965 -0.03695 0.05538 -0.01834 0.06128 0.00139 C 0.07031 0.02333 0.07604 0.045 0.0967 0.045 C 0.11493 0.045 0.12135 0.02333 0.12968 0.00139 C 0.1335 -0.01834 0.14201 -0.03695 0.16007 -0.03695 C 0.17656 -0.03695 0.18489 -0.01834 0.19132 0.00139 C 0.19739 0.02333 0.20538 0.045 0.22413 0.045 C 0.24271 0.045 0.25712 0.00139 0.25712 0.00166 C 0.26284 -0.01834 0.26927 -0.03695 0.28767 -0.03695 C 0.30659 -0.03695 0.3125 -0.01834 0.3184 0.00139 C 0.32708 0.02333 0.33316 0.045 0.35382 0.045 C 0.37205 0.045 0.37812 0.02333 0.3842 0.00139 C 0.39288 -0.01834 0.39896 -0.03695 0.41718 -0.03695 C 0.43368 -0.03695 0.44201 -0.01834 0.44843 0.00139 C 0.45451 0.02333 0.4625 0.045 0.48125 0.045 C 0.49982 0.045 0.5059 0.02333 0.51423 0.00139 " pathEditMode="relative" rAng="0" ptsTypes="AAAAAAAAAAAAAAAAA">
                                      <p:cBhvr>
                                        <p:cTn id="18" dur="2000" fill="hold"/>
                                        <p:tgtEl>
                                          <p:spTgt spid="10"/>
                                        </p:tgtEl>
                                        <p:attrNameLst>
                                          <p:attrName>ppt_x</p:attrName>
                                          <p:attrName>ppt_y</p:attrName>
                                        </p:attrNameLst>
                                      </p:cBhvr>
                                      <p:rCtr x="25712" y="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4847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14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因为凡被</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神的灵引导</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的，都是神的儿子。</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15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你们所受的，不是奴仆的心，仍旧害怕；所受的，乃是儿子的心，因此我们呼叫：阿爸！父</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16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圣灵与我们的心同證</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我们是神的儿女；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17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既是儿女，便是后嗣，就是神的后嗣，和基督同作后嗣。如果我们和他一同受苦，也必和他一同得荣耀。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30000" noProof="0" dirty="0" smtClean="0">
                <a:ln>
                  <a:noFill/>
                </a:ln>
                <a:solidFill>
                  <a:srgbClr val="00FFFF"/>
                </a:solidFill>
                <a:effectLst/>
                <a:uLnTx/>
                <a:uFillTx/>
                <a:latin typeface="Calibri"/>
                <a:ea typeface="+mn-ea"/>
                <a:cs typeface="+mn-cs"/>
              </a:rPr>
              <a:t>14</a:t>
            </a:r>
            <a:r>
              <a:rPr kumimoji="0" lang="x-none" sz="1800" b="1" i="0" u="none" strike="noStrike" kern="1200" cap="none" spc="0" normalizeH="0" baseline="0" noProof="0" dirty="0" smtClean="0">
                <a:ln>
                  <a:noFill/>
                </a:ln>
                <a:solidFill>
                  <a:srgbClr val="00FFFF"/>
                </a:solidFill>
                <a:effectLst/>
                <a:uLnTx/>
                <a:uFillTx/>
                <a:latin typeface="Calibri"/>
                <a:ea typeface="+mn-ea"/>
                <a:cs typeface="+mn-cs"/>
              </a:rPr>
              <a:t> </a:t>
            </a:r>
            <a:r>
              <a:rPr kumimoji="0" lang="x-none" sz="1800" b="1" i="0" u="none" strike="noStrike" kern="1200" cap="none" spc="0" normalizeH="0" baseline="0" noProof="0" dirty="0">
                <a:ln>
                  <a:noFill/>
                </a:ln>
                <a:solidFill>
                  <a:srgbClr val="00FFFF"/>
                </a:solidFill>
                <a:effectLst/>
                <a:uLnTx/>
                <a:uFillTx/>
                <a:latin typeface="Calibri"/>
                <a:ea typeface="+mn-ea"/>
                <a:cs typeface="+mn-cs"/>
              </a:rPr>
              <a:t>For all who are being led by the Spirit of God, these are sons of God. </a:t>
            </a:r>
            <a:r>
              <a:rPr kumimoji="0" lang="x-none" sz="1800" b="1" i="0" u="none" strike="noStrike" kern="1200" cap="none" spc="0" normalizeH="0" baseline="30000" noProof="0" dirty="0">
                <a:ln>
                  <a:noFill/>
                </a:ln>
                <a:solidFill>
                  <a:srgbClr val="00FFFF"/>
                </a:solidFill>
                <a:effectLst/>
                <a:uLnTx/>
                <a:uFillTx/>
                <a:latin typeface="Calibri"/>
                <a:ea typeface="+mn-ea"/>
                <a:cs typeface="+mn-cs"/>
              </a:rPr>
              <a:t>15</a:t>
            </a:r>
            <a:r>
              <a:rPr kumimoji="0" lang="x-none" sz="1800" b="1" i="0" u="none" strike="noStrike" kern="1200" cap="none" spc="0" normalizeH="0" baseline="0" noProof="0" dirty="0">
                <a:ln>
                  <a:noFill/>
                </a:ln>
                <a:solidFill>
                  <a:srgbClr val="00FFFF"/>
                </a:solidFill>
                <a:effectLst/>
                <a:uLnTx/>
                <a:uFillTx/>
                <a:latin typeface="Calibri"/>
                <a:ea typeface="+mn-ea"/>
                <a:cs typeface="+mn-cs"/>
              </a:rPr>
              <a:t> For you have not received a spirit of slavery leading to fear again, but you have received a spirit of adoption as sons by which we cry out, “Abba! Father!” </a:t>
            </a:r>
            <a:r>
              <a:rPr kumimoji="0" lang="x-none" sz="1800" b="1" i="0" u="none" strike="noStrike" kern="1200" cap="none" spc="0" normalizeH="0" baseline="30000" noProof="0" dirty="0">
                <a:ln>
                  <a:noFill/>
                </a:ln>
                <a:solidFill>
                  <a:srgbClr val="00FFFF"/>
                </a:solidFill>
                <a:effectLst/>
                <a:uLnTx/>
                <a:uFillTx/>
                <a:latin typeface="Calibri"/>
                <a:ea typeface="+mn-ea"/>
                <a:cs typeface="+mn-cs"/>
              </a:rPr>
              <a:t>16</a:t>
            </a:r>
            <a:r>
              <a:rPr kumimoji="0" lang="x-none" sz="1800" b="1" i="0" u="none" strike="noStrike" kern="1200" cap="none" spc="0" normalizeH="0" baseline="0" noProof="0" dirty="0">
                <a:ln>
                  <a:noFill/>
                </a:ln>
                <a:solidFill>
                  <a:srgbClr val="00FFFF"/>
                </a:solidFill>
                <a:effectLst/>
                <a:uLnTx/>
                <a:uFillTx/>
                <a:latin typeface="Calibri"/>
                <a:ea typeface="+mn-ea"/>
                <a:cs typeface="+mn-cs"/>
              </a:rPr>
              <a:t> The Spirit Himself testifies with our spirit that we are children of God, </a:t>
            </a:r>
            <a:r>
              <a:rPr kumimoji="0" lang="x-none" sz="1800" b="1" i="0" u="none" strike="noStrike" kern="1200" cap="none" spc="0" normalizeH="0" baseline="30000" noProof="0" dirty="0">
                <a:ln>
                  <a:noFill/>
                </a:ln>
                <a:solidFill>
                  <a:srgbClr val="00FFFF"/>
                </a:solidFill>
                <a:effectLst/>
                <a:uLnTx/>
                <a:uFillTx/>
                <a:latin typeface="Calibri"/>
                <a:ea typeface="+mn-ea"/>
                <a:cs typeface="+mn-cs"/>
              </a:rPr>
              <a:t>17</a:t>
            </a:r>
            <a:r>
              <a:rPr kumimoji="0" lang="x-none" sz="1800" b="1" i="0" u="none" strike="noStrike" kern="1200" cap="none" spc="0" normalizeH="0" baseline="0" noProof="0" dirty="0">
                <a:ln>
                  <a:noFill/>
                </a:ln>
                <a:solidFill>
                  <a:srgbClr val="00FFFF"/>
                </a:solidFill>
                <a:effectLst/>
                <a:uLnTx/>
                <a:uFillTx/>
                <a:latin typeface="Calibri"/>
                <a:ea typeface="+mn-ea"/>
                <a:cs typeface="+mn-cs"/>
              </a:rPr>
              <a:t> and if children, heirs also, heirs of God and fellow heirs with Christ, if indeed we suffer with </a:t>
            </a:r>
            <a:r>
              <a:rPr kumimoji="0" lang="x-none" sz="1800" b="1" i="1" u="none" strike="noStrike" kern="1200" cap="none" spc="0" normalizeH="0" baseline="0" noProof="0" dirty="0">
                <a:ln>
                  <a:noFill/>
                </a:ln>
                <a:solidFill>
                  <a:srgbClr val="00FFFF"/>
                </a:solidFill>
                <a:effectLst/>
                <a:uLnTx/>
                <a:uFillTx/>
                <a:latin typeface="Calibri"/>
                <a:ea typeface="+mn-ea"/>
                <a:cs typeface="+mn-cs"/>
              </a:rPr>
              <a:t>Him</a:t>
            </a:r>
            <a:r>
              <a:rPr kumimoji="0" lang="x-none" sz="1800" b="1" i="0" u="none" strike="noStrike" kern="1200" cap="none" spc="0" normalizeH="0" baseline="0" noProof="0" dirty="0">
                <a:ln>
                  <a:noFill/>
                </a:ln>
                <a:solidFill>
                  <a:srgbClr val="00FFFF"/>
                </a:solidFill>
                <a:effectLst/>
                <a:uLnTx/>
                <a:uFillTx/>
                <a:latin typeface="Calibri"/>
                <a:ea typeface="+mn-ea"/>
                <a:cs typeface="+mn-cs"/>
              </a:rPr>
              <a:t> so that we may also be glorified with </a:t>
            </a:r>
            <a:r>
              <a:rPr kumimoji="0" lang="x-none" sz="1800" b="1" i="1" u="none" strike="noStrike" kern="1200" cap="none" spc="0" normalizeH="0" baseline="0" noProof="0" dirty="0">
                <a:ln>
                  <a:noFill/>
                </a:ln>
                <a:solidFill>
                  <a:srgbClr val="00FFFF"/>
                </a:solidFill>
                <a:effectLst/>
                <a:uLnTx/>
                <a:uFillTx/>
                <a:latin typeface="Calibri"/>
                <a:ea typeface="+mn-ea"/>
                <a:cs typeface="+mn-cs"/>
              </a:rPr>
              <a:t>Him.</a:t>
            </a:r>
            <a:r>
              <a:rPr kumimoji="0" lang="x-none" sz="1800" b="1" i="0" u="none" strike="noStrike" kern="1200" cap="none" spc="0" normalizeH="0" baseline="0" noProof="0" dirty="0">
                <a:ln>
                  <a:noFill/>
                </a:ln>
                <a:solidFill>
                  <a:srgbClr val="00FFFF"/>
                </a:solidFill>
                <a:effectLst/>
                <a:uLnTx/>
                <a:uFillTx/>
                <a:latin typeface="Calibri"/>
                <a:ea typeface="+mn-ea"/>
                <a:cs typeface="+mn-cs"/>
              </a:rPr>
              <a:t> </a:t>
            </a:r>
            <a:endParaRPr kumimoji="0" lang="en-US" sz="1800" b="1" i="0" u="none" strike="noStrike" kern="1200" cap="none" spc="0" normalizeH="0" baseline="0" noProof="0" dirty="0">
              <a:ln>
                <a:noFill/>
              </a:ln>
              <a:solidFill>
                <a:srgbClr val="00FFFF"/>
              </a:solidFill>
              <a:effectLst/>
              <a:uLnTx/>
              <a:uFillTx/>
              <a:latin typeface="Calibri"/>
              <a:ea typeface="+mn-ea"/>
              <a:cs typeface="+mn-cs"/>
            </a:endParaRPr>
          </a:p>
        </p:txBody>
      </p:sp>
      <p:sp>
        <p:nvSpPr>
          <p:cNvPr id="14" name="Rectangle 13"/>
          <p:cNvSpPr/>
          <p:nvPr/>
        </p:nvSpPr>
        <p:spPr>
          <a:xfrm>
            <a:off x="5670395"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a:t>
            </a:r>
            <a:r>
              <a:rPr kumimoji="0" lang="zh-CN" altLang="en-US" sz="25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得</a:t>
            </a: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胜的关键</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TextBox 7"/>
          <p:cNvSpPr txBox="1"/>
          <p:nvPr/>
        </p:nvSpPr>
        <p:spPr>
          <a:xfrm>
            <a:off x="5670395" y="3306276"/>
            <a:ext cx="3365329" cy="24468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7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约一</a:t>
            </a:r>
            <a:r>
              <a:rPr kumimoji="0" lang="en-US" altLang="zh-CN" sz="17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2:27 </a:t>
            </a:r>
            <a:r>
              <a:rPr kumimoji="0" lang="zh-CN" altLang="en-US" sz="17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你们从主所受的恩膏常存在你们心里，并不用人教训你们，</a:t>
            </a:r>
            <a:r>
              <a:rPr kumimoji="0" lang="zh-CN" altLang="en-US" sz="17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自有主的恩膏在凡事上教训你们</a:t>
            </a:r>
            <a:r>
              <a:rPr kumimoji="0" lang="zh-CN" altLang="en-US" sz="17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。这恩膏是真的，不是假的；</a:t>
            </a:r>
            <a:r>
              <a:rPr kumimoji="0" lang="zh-CN" altLang="en-US" sz="17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你们要按这恩膏的教训住在主里面。</a:t>
            </a:r>
            <a:r>
              <a:rPr kumimoji="0" lang="en-US" altLang="zh-CN" sz="17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2:28 </a:t>
            </a:r>
            <a:r>
              <a:rPr kumimoji="0" lang="zh-CN" altLang="en-US" sz="17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小子们哪，你们要住在主里面。这样，他若显现，我们就可以坦然无惧；当他来的时候，在他面前也不至于惭愧。</a:t>
            </a:r>
            <a:endParaRPr kumimoji="0" lang="zh-CN" altLang="en-US" sz="17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9" name="Picture 8"/>
          <p:cNvPicPr>
            <a:picLocks noChangeAspect="1"/>
          </p:cNvPicPr>
          <p:nvPr/>
        </p:nvPicPr>
        <p:blipFill>
          <a:blip r:embed="rId3"/>
          <a:stretch>
            <a:fillRect/>
          </a:stretch>
        </p:blipFill>
        <p:spPr>
          <a:xfrm>
            <a:off x="5669280" y="1399387"/>
            <a:ext cx="3365329" cy="1839113"/>
          </a:xfrm>
          <a:prstGeom prst="rect">
            <a:avLst/>
          </a:prstGeom>
          <a:solidFill>
            <a:schemeClr val="accent6">
              <a:lumMod val="40000"/>
              <a:lumOff val="60000"/>
            </a:schemeClr>
          </a:solidFill>
        </p:spPr>
      </p:pic>
    </p:spTree>
    <p:extLst>
      <p:ext uri="{BB962C8B-B14F-4D97-AF65-F5344CB8AC3E}">
        <p14:creationId xmlns:p14="http://schemas.microsoft.com/office/powerpoint/2010/main" val="36588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638799" cy="4847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22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我们知道一切受造之物一同歎息、劳苦，直到如今</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23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不但如此，就是我们这有</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圣灵初结果子</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的，也是自己心里歎息，等候得着儿子的名分，乃是我们的身体得赎</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24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我们得救是在乎盼望；只是所见的盼望不是盼望，谁还盼望他所见的</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呢？</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25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但我们若盼望那所不见的，就必忍耐等候</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30000" noProof="0" dirty="0" smtClean="0">
                <a:ln>
                  <a:noFill/>
                </a:ln>
                <a:solidFill>
                  <a:srgbClr val="00FFFF"/>
                </a:solidFill>
                <a:effectLst/>
                <a:uLnTx/>
                <a:uFillTx/>
                <a:latin typeface="Calibri"/>
                <a:ea typeface="+mn-ea"/>
                <a:cs typeface="+mn-cs"/>
              </a:rPr>
              <a:t>22</a:t>
            </a:r>
            <a:r>
              <a:rPr kumimoji="0" lang="x-none" sz="1800" b="1" i="0" u="none" strike="noStrike" kern="1200" cap="none" spc="0" normalizeH="0" baseline="0" noProof="0" dirty="0" smtClean="0">
                <a:ln>
                  <a:noFill/>
                </a:ln>
                <a:solidFill>
                  <a:srgbClr val="00FFFF"/>
                </a:solidFill>
                <a:effectLst/>
                <a:uLnTx/>
                <a:uFillTx/>
                <a:latin typeface="Calibri"/>
                <a:ea typeface="+mn-ea"/>
                <a:cs typeface="+mn-cs"/>
              </a:rPr>
              <a:t> </a:t>
            </a:r>
            <a:r>
              <a:rPr kumimoji="0" lang="x-none" sz="1800" b="1" i="0" u="none" strike="noStrike" kern="1200" cap="none" spc="0" normalizeH="0" baseline="0" noProof="0" dirty="0">
                <a:ln>
                  <a:noFill/>
                </a:ln>
                <a:solidFill>
                  <a:srgbClr val="00FFFF"/>
                </a:solidFill>
                <a:effectLst/>
                <a:uLnTx/>
                <a:uFillTx/>
                <a:latin typeface="Calibri"/>
                <a:ea typeface="+mn-ea"/>
                <a:cs typeface="+mn-cs"/>
              </a:rPr>
              <a:t>For we know that the whole creation groans and suffers the pains of childbirth together until now</a:t>
            </a:r>
            <a:r>
              <a:rPr kumimoji="0" lang="x-none" sz="1800" b="1" i="0" u="none" strike="noStrike" kern="1200" cap="none" spc="0" normalizeH="0" baseline="0" noProof="0" dirty="0" smtClean="0">
                <a:ln>
                  <a:noFill/>
                </a:ln>
                <a:solidFill>
                  <a:srgbClr val="00FFFF"/>
                </a:solidFill>
                <a:effectLst/>
                <a:uLnTx/>
                <a:uFillTx/>
                <a:latin typeface="Calibri"/>
                <a:ea typeface="+mn-ea"/>
                <a:cs typeface="+mn-cs"/>
              </a:rPr>
              <a:t>.</a:t>
            </a:r>
            <a:r>
              <a:rPr kumimoji="0" lang="en-US" sz="1800" b="1" i="0" u="none" strike="noStrike" kern="1200" cap="none" spc="0" normalizeH="0" baseline="30000" noProof="0" dirty="0">
                <a:ln>
                  <a:noFill/>
                </a:ln>
                <a:solidFill>
                  <a:srgbClr val="00FFFF"/>
                </a:solidFill>
                <a:effectLst/>
                <a:uLnTx/>
                <a:uFillTx/>
                <a:latin typeface="Calibri"/>
                <a:ea typeface="+mn-ea"/>
                <a:cs typeface="+mn-cs"/>
              </a:rPr>
              <a:t> </a:t>
            </a:r>
            <a:r>
              <a:rPr kumimoji="0" lang="en-US" sz="1800" b="1" i="0" u="none" strike="noStrike" kern="1200" cap="none" spc="0" normalizeH="0" baseline="30000" noProof="0" dirty="0" smtClean="0">
                <a:ln>
                  <a:noFill/>
                </a:ln>
                <a:solidFill>
                  <a:srgbClr val="00FFFF"/>
                </a:solidFill>
                <a:effectLst/>
                <a:uLnTx/>
                <a:uFillTx/>
                <a:latin typeface="Calibri"/>
                <a:ea typeface="+mn-ea"/>
                <a:cs typeface="+mn-cs"/>
              </a:rPr>
              <a:t> 23 </a:t>
            </a:r>
            <a:r>
              <a:rPr kumimoji="0" lang="en-US" sz="1800" b="1" i="0" u="none" strike="noStrike" kern="1200" cap="none" spc="0" normalizeH="0" baseline="0" noProof="0" dirty="0">
                <a:ln>
                  <a:noFill/>
                </a:ln>
                <a:solidFill>
                  <a:srgbClr val="00FFFF"/>
                </a:solidFill>
                <a:effectLst/>
                <a:uLnTx/>
                <a:uFillTx/>
                <a:latin typeface="Calibri"/>
                <a:ea typeface="+mn-ea"/>
                <a:cs typeface="+mn-cs"/>
              </a:rPr>
              <a:t>And not only this, but also we ourselves, having the first fruits of the Spirit, even we ourselves groan within ourselves, waiting eagerly for </a:t>
            </a:r>
            <a:r>
              <a:rPr kumimoji="0" lang="en-US" sz="1800" b="1" i="1" u="none" strike="noStrike" kern="1200" cap="none" spc="0" normalizeH="0" baseline="0" noProof="0" dirty="0">
                <a:ln>
                  <a:noFill/>
                </a:ln>
                <a:solidFill>
                  <a:srgbClr val="00FFFF"/>
                </a:solidFill>
                <a:effectLst/>
                <a:uLnTx/>
                <a:uFillTx/>
                <a:latin typeface="Calibri"/>
                <a:ea typeface="+mn-ea"/>
                <a:cs typeface="+mn-cs"/>
              </a:rPr>
              <a:t>our</a:t>
            </a:r>
            <a:r>
              <a:rPr kumimoji="0" lang="en-US" sz="1800" b="1" i="0" u="none" strike="noStrike" kern="1200" cap="none" spc="0" normalizeH="0" baseline="0" noProof="0" dirty="0">
                <a:ln>
                  <a:noFill/>
                </a:ln>
                <a:solidFill>
                  <a:srgbClr val="00FFFF"/>
                </a:solidFill>
                <a:effectLst/>
                <a:uLnTx/>
                <a:uFillTx/>
                <a:latin typeface="Calibri"/>
                <a:ea typeface="+mn-ea"/>
                <a:cs typeface="+mn-cs"/>
              </a:rPr>
              <a:t> adoption as sons, the redemption of our body</a:t>
            </a:r>
            <a:r>
              <a:rPr kumimoji="0" lang="en-US" sz="1800" b="1" i="0" u="none" strike="noStrike" kern="1200" cap="none" spc="0" normalizeH="0" baseline="0" noProof="0" dirty="0" smtClean="0">
                <a:ln>
                  <a:noFill/>
                </a:ln>
                <a:solidFill>
                  <a:srgbClr val="00FFFF"/>
                </a:solidFill>
                <a:effectLst/>
                <a:uLnTx/>
                <a:uFillTx/>
                <a:latin typeface="Calibri"/>
                <a:ea typeface="+mn-ea"/>
                <a:cs typeface="+mn-cs"/>
              </a:rPr>
              <a:t>. </a:t>
            </a:r>
            <a:r>
              <a:rPr kumimoji="0" lang="en-US" sz="1800" b="1" i="0" u="none" strike="noStrike" kern="1200" cap="none" spc="0" normalizeH="0" baseline="30000" noProof="0" dirty="0" smtClean="0">
                <a:ln>
                  <a:noFill/>
                </a:ln>
                <a:solidFill>
                  <a:srgbClr val="00FFFF"/>
                </a:solidFill>
                <a:effectLst/>
                <a:uLnTx/>
                <a:uFillTx/>
                <a:latin typeface="Calibri"/>
                <a:ea typeface="+mn-ea"/>
                <a:cs typeface="+mn-cs"/>
              </a:rPr>
              <a:t>24 </a:t>
            </a:r>
            <a:r>
              <a:rPr kumimoji="0" lang="en-US" sz="1800" b="1" i="0" u="none" strike="noStrike" kern="1200" cap="none" spc="0" normalizeH="0" baseline="0" noProof="0" dirty="0">
                <a:ln>
                  <a:noFill/>
                </a:ln>
                <a:solidFill>
                  <a:srgbClr val="00FFFF"/>
                </a:solidFill>
                <a:effectLst/>
                <a:uLnTx/>
                <a:uFillTx/>
                <a:latin typeface="Calibri"/>
                <a:ea typeface="+mn-ea"/>
                <a:cs typeface="+mn-cs"/>
              </a:rPr>
              <a:t>For in hope we have been saved, but hope that is seen is not hope; for who hopes for what he </a:t>
            </a:r>
            <a:r>
              <a:rPr kumimoji="0" lang="en-US" sz="1800" b="1" i="1" u="none" strike="noStrike" kern="1200" cap="none" spc="0" normalizeH="0" baseline="0" noProof="0" dirty="0">
                <a:ln>
                  <a:noFill/>
                </a:ln>
                <a:solidFill>
                  <a:srgbClr val="00FFFF"/>
                </a:solidFill>
                <a:effectLst/>
                <a:uLnTx/>
                <a:uFillTx/>
                <a:latin typeface="Calibri"/>
                <a:ea typeface="+mn-ea"/>
                <a:cs typeface="+mn-cs"/>
              </a:rPr>
              <a:t>already</a:t>
            </a:r>
            <a:r>
              <a:rPr kumimoji="0" lang="en-US" sz="1800" b="1" i="0" u="none" strike="noStrike" kern="1200" cap="none" spc="0" normalizeH="0" baseline="0" noProof="0" dirty="0">
                <a:ln>
                  <a:noFill/>
                </a:ln>
                <a:solidFill>
                  <a:srgbClr val="00FFFF"/>
                </a:solidFill>
                <a:effectLst/>
                <a:uLnTx/>
                <a:uFillTx/>
                <a:latin typeface="Calibri"/>
                <a:ea typeface="+mn-ea"/>
                <a:cs typeface="+mn-cs"/>
              </a:rPr>
              <a:t> sees</a:t>
            </a:r>
            <a:r>
              <a:rPr kumimoji="0" lang="en-US" sz="1800" b="1" i="0" u="none" strike="noStrike" kern="1200" cap="none" spc="0" normalizeH="0" baseline="0" noProof="0" dirty="0" smtClean="0">
                <a:ln>
                  <a:noFill/>
                </a:ln>
                <a:solidFill>
                  <a:srgbClr val="00FFFF"/>
                </a:solidFill>
                <a:effectLst/>
                <a:uLnTx/>
                <a:uFillTx/>
                <a:latin typeface="Calibri"/>
                <a:ea typeface="+mn-ea"/>
                <a:cs typeface="+mn-cs"/>
              </a:rPr>
              <a:t>? </a:t>
            </a:r>
            <a:r>
              <a:rPr kumimoji="0" lang="en-US" sz="1800" b="1" i="0" u="none" strike="noStrike" kern="1200" cap="none" spc="0" normalizeH="0" baseline="30000" noProof="0" dirty="0" smtClean="0">
                <a:ln>
                  <a:noFill/>
                </a:ln>
                <a:solidFill>
                  <a:srgbClr val="00FFFF"/>
                </a:solidFill>
                <a:effectLst/>
                <a:uLnTx/>
                <a:uFillTx/>
                <a:latin typeface="Calibri"/>
                <a:ea typeface="+mn-ea"/>
                <a:cs typeface="+mn-cs"/>
              </a:rPr>
              <a:t>25 </a:t>
            </a:r>
            <a:r>
              <a:rPr kumimoji="0" lang="en-US" sz="1800" b="1" i="0" u="none" strike="noStrike" kern="1200" cap="none" spc="0" normalizeH="0" baseline="0" noProof="0" dirty="0">
                <a:ln>
                  <a:noFill/>
                </a:ln>
                <a:solidFill>
                  <a:srgbClr val="00FFFF"/>
                </a:solidFill>
                <a:effectLst/>
                <a:uLnTx/>
                <a:uFillTx/>
                <a:latin typeface="Calibri"/>
                <a:ea typeface="+mn-ea"/>
                <a:cs typeface="+mn-cs"/>
              </a:rPr>
              <a:t>But if we hope for what we do not see, with perseverance we wait eagerly for it</a:t>
            </a:r>
            <a:r>
              <a:rPr kumimoji="0" lang="en-US" sz="1800" b="1" i="0" u="none" strike="noStrike" kern="1200" cap="none" spc="0" normalizeH="0" baseline="0" noProof="0" dirty="0" smtClean="0">
                <a:ln>
                  <a:noFill/>
                </a:ln>
                <a:solidFill>
                  <a:srgbClr val="00FFFF"/>
                </a:solidFill>
                <a:effectLst/>
                <a:uLnTx/>
                <a:uFillTx/>
                <a:latin typeface="Calibri"/>
                <a:ea typeface="+mn-ea"/>
                <a:cs typeface="+mn-cs"/>
              </a:rPr>
              <a:t>.</a:t>
            </a:r>
            <a:endParaRPr kumimoji="0" lang="en-US" sz="1800" b="1" i="0" u="none" strike="noStrike" kern="1200" cap="none" spc="0" normalizeH="0" baseline="0" noProof="0" dirty="0">
              <a:ln>
                <a:noFill/>
              </a:ln>
              <a:solidFill>
                <a:srgbClr val="00FFFF"/>
              </a:solidFill>
              <a:effectLst/>
              <a:uLnTx/>
              <a:uFillTx/>
              <a:latin typeface="Calibri"/>
              <a:ea typeface="+mn-ea"/>
              <a:cs typeface="+mn-cs"/>
            </a:endParaRPr>
          </a:p>
        </p:txBody>
      </p:sp>
      <p:sp>
        <p:nvSpPr>
          <p:cNvPr id="10" name="TextBox 9"/>
          <p:cNvSpPr txBox="1"/>
          <p:nvPr/>
        </p:nvSpPr>
        <p:spPr>
          <a:xfrm>
            <a:off x="5624093" y="3869054"/>
            <a:ext cx="3497091" cy="18928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林后</a:t>
            </a:r>
            <a:r>
              <a:rPr kumimoji="0" lang="en-US" altLang="zh-CN"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5:1 </a:t>
            </a:r>
            <a:r>
              <a:rPr kumimoji="0" lang="zh-CN" altLang="en-US"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我们原知道，我们这地上的帐棚若拆毁了，必得神所造，不是人手所造，在天上永存的房屋。</a:t>
            </a:r>
            <a:r>
              <a:rPr kumimoji="0" lang="en-US" altLang="zh-CN"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5:2 </a:t>
            </a:r>
            <a:r>
              <a:rPr kumimoji="0" lang="zh-CN" altLang="en-US"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我们在这帐棚里歎息，深想得那从天上来的房屋，好象穿上衣服；</a:t>
            </a:r>
            <a:r>
              <a:rPr kumimoji="0" lang="en-US" altLang="zh-CN"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5:3 </a:t>
            </a:r>
            <a:r>
              <a:rPr kumimoji="0" lang="zh-CN" altLang="en-US"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倘若穿上，被遇见的时候就不至于赤身了。</a:t>
            </a:r>
            <a:r>
              <a:rPr kumimoji="0" lang="en-US" altLang="zh-CN"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5:4 </a:t>
            </a:r>
            <a:r>
              <a:rPr kumimoji="0" lang="zh-CN" altLang="en-US"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我们在这帐棚里歎息劳苦，并非愿意脱下这个，乃是愿意穿上那个，好叫这必死的被生命吞灭了。</a:t>
            </a:r>
            <a:r>
              <a:rPr kumimoji="0" lang="en-US" altLang="zh-CN"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5:5 </a:t>
            </a:r>
            <a:r>
              <a:rPr kumimoji="0" lang="zh-CN" altLang="en-US" sz="1300" b="1" i="0" u="none" strike="noStrike" kern="1200" cap="none" spc="0" normalizeH="0" baseline="0" noProof="0" dirty="0">
                <a:ln>
                  <a:noFill/>
                </a:ln>
                <a:solidFill>
                  <a:srgbClr val="0000FF"/>
                </a:solidFill>
                <a:effectLst/>
                <a:uLnTx/>
                <a:uFillTx/>
                <a:latin typeface="Microsoft YaHei" panose="020B0503020204020204" pitchFamily="34" charset="-122"/>
                <a:ea typeface="Microsoft YaHei" panose="020B0503020204020204" pitchFamily="34" charset="-122"/>
              </a:rPr>
              <a:t>为此，培植我们的就是神，他又</a:t>
            </a: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赐给我们圣灵作凭据（原文是质）。</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8" name="Picture 7"/>
          <p:cNvPicPr>
            <a:picLocks noChangeAspect="1"/>
          </p:cNvPicPr>
          <p:nvPr/>
        </p:nvPicPr>
        <p:blipFill>
          <a:blip r:embed="rId3"/>
          <a:stretch>
            <a:fillRect/>
          </a:stretch>
        </p:blipFill>
        <p:spPr>
          <a:xfrm>
            <a:off x="5786000" y="952500"/>
            <a:ext cx="3172156" cy="2863890"/>
          </a:xfrm>
          <a:prstGeom prst="rect">
            <a:avLst/>
          </a:prstGeom>
          <a:solidFill>
            <a:schemeClr val="tx1">
              <a:lumMod val="75000"/>
            </a:schemeClr>
          </a:solidFill>
        </p:spPr>
      </p:pic>
      <p:pic>
        <p:nvPicPr>
          <p:cNvPr id="12" name="Picture 1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5528" flipH="1">
            <a:off x="6394916" y="2220599"/>
            <a:ext cx="2112802" cy="158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5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698" y="168414"/>
            <a:ext cx="639117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Paradigm Shift </a:t>
            </a:r>
            <a:r>
              <a:rPr kumimoji="0" lang="zh-CN" altLang="en-US" sz="40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范</a:t>
            </a:r>
            <a:r>
              <a:rPr kumimoji="0" lang="zh-CN" altLang="en-US" sz="4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式转移</a:t>
            </a:r>
            <a:r>
              <a:rPr kumimoji="0" lang="en-US" altLang="zh-CN"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 </a:t>
            </a:r>
            <a:endParaRPr kumimoji="0" lang="en-US" sz="4000" b="1" i="0" u="none" strike="noStrike" kern="1200" cap="none" spc="0" normalizeH="0" baseline="0" noProof="0" dirty="0">
              <a:ln>
                <a:noFill/>
              </a:ln>
              <a:solidFill>
                <a:srgbClr val="00B05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8" name="Straight Connector 7"/>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3" name="Rectangle 2"/>
          <p:cNvSpPr/>
          <p:nvPr/>
        </p:nvSpPr>
        <p:spPr>
          <a:xfrm>
            <a:off x="358698" y="1261020"/>
            <a:ext cx="4572000" cy="364715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A </a:t>
            </a:r>
            <a:r>
              <a:rPr kumimoji="0" lang="en-US" sz="33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fundamental change in approach or underlying </a:t>
            </a:r>
            <a:r>
              <a:rPr kumimoji="0" lang="en-US" sz="33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assumptions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一个在方法或基本假设方面根本的变化</a:t>
            </a:r>
            <a:endParaRPr kumimoji="0" lang="en-US" sz="33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pic>
        <p:nvPicPr>
          <p:cNvPr id="12292" name="Picture 4" descr="Image result for god breathing life into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15183"/>
            <a:ext cx="3460929" cy="225840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30861"/>
          <a:stretch/>
        </p:blipFill>
        <p:spPr bwMode="auto">
          <a:xfrm>
            <a:off x="5252910" y="1000308"/>
            <a:ext cx="3470708" cy="229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87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4847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9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如果神的灵住在你们心里，你们就不属肉体，乃属圣灵了。人若没有基督的灵，就不是属基督的</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10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基督若在你们心里，身体就因罪而死，心灵却因义而活</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11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然而，叫耶稣从死里复活者的灵若住在你们心里，</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那叫基督耶稣从死里复活的，也必藉着住在你们心里的圣灵，使你们必死的身体又活过来</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30000" noProof="0" dirty="0" smtClean="0">
                <a:ln>
                  <a:noFill/>
                </a:ln>
                <a:solidFill>
                  <a:srgbClr val="00FFFF"/>
                </a:solidFill>
                <a:effectLst/>
                <a:uLnTx/>
                <a:uFillTx/>
                <a:latin typeface="Calibri"/>
                <a:ea typeface="+mn-ea"/>
                <a:cs typeface="+mn-cs"/>
              </a:rPr>
              <a:t>9</a:t>
            </a:r>
            <a:r>
              <a:rPr kumimoji="0" lang="x-none" sz="1800" b="1" i="0" u="none" strike="noStrike" kern="1200" cap="none" spc="0" normalizeH="0" baseline="0" noProof="0" dirty="0" smtClean="0">
                <a:ln>
                  <a:noFill/>
                </a:ln>
                <a:solidFill>
                  <a:srgbClr val="00FFFF"/>
                </a:solidFill>
                <a:effectLst/>
                <a:uLnTx/>
                <a:uFillTx/>
                <a:latin typeface="Calibri"/>
                <a:ea typeface="+mn-ea"/>
                <a:cs typeface="+mn-cs"/>
              </a:rPr>
              <a:t> </a:t>
            </a:r>
            <a:r>
              <a:rPr kumimoji="0" lang="x-none" sz="1800" b="1" i="0" u="none" strike="noStrike" kern="1200" cap="none" spc="0" normalizeH="0" baseline="0" noProof="0" dirty="0">
                <a:ln>
                  <a:noFill/>
                </a:ln>
                <a:solidFill>
                  <a:srgbClr val="00FFFF"/>
                </a:solidFill>
                <a:effectLst/>
                <a:uLnTx/>
                <a:uFillTx/>
                <a:latin typeface="Calibri"/>
                <a:ea typeface="+mn-ea"/>
                <a:cs typeface="+mn-cs"/>
              </a:rPr>
              <a:t>However, you are not in the flesh but in the Spirit, if indeed the Spirit of God dwells in you. But if anyone does not have the Spirit of Christ, he does not belong to Him. </a:t>
            </a:r>
            <a:r>
              <a:rPr kumimoji="0" lang="x-none" sz="1800" b="1" i="0" u="none" strike="noStrike" kern="1200" cap="none" spc="0" normalizeH="0" baseline="30000" noProof="0" dirty="0">
                <a:ln>
                  <a:noFill/>
                </a:ln>
                <a:solidFill>
                  <a:srgbClr val="00FFFF"/>
                </a:solidFill>
                <a:effectLst/>
                <a:uLnTx/>
                <a:uFillTx/>
                <a:latin typeface="Calibri"/>
                <a:ea typeface="+mn-ea"/>
                <a:cs typeface="+mn-cs"/>
              </a:rPr>
              <a:t>10</a:t>
            </a:r>
            <a:r>
              <a:rPr kumimoji="0" lang="x-none" sz="1800" b="1" i="0" u="none" strike="noStrike" kern="1200" cap="none" spc="0" normalizeH="0" baseline="0" noProof="0" dirty="0">
                <a:ln>
                  <a:noFill/>
                </a:ln>
                <a:solidFill>
                  <a:srgbClr val="00FFFF"/>
                </a:solidFill>
                <a:effectLst/>
                <a:uLnTx/>
                <a:uFillTx/>
                <a:latin typeface="Calibri"/>
                <a:ea typeface="+mn-ea"/>
                <a:cs typeface="+mn-cs"/>
              </a:rPr>
              <a:t> If Christ is in you, though the body is dead because of sin, yet the spirit is alive because of righteousness. </a:t>
            </a:r>
            <a:r>
              <a:rPr kumimoji="0" lang="x-none" sz="1800" b="1" i="0" u="none" strike="noStrike" kern="1200" cap="none" spc="0" normalizeH="0" baseline="30000" noProof="0" dirty="0">
                <a:ln>
                  <a:noFill/>
                </a:ln>
                <a:solidFill>
                  <a:srgbClr val="00FFFF"/>
                </a:solidFill>
                <a:effectLst/>
                <a:uLnTx/>
                <a:uFillTx/>
                <a:latin typeface="Calibri"/>
                <a:ea typeface="+mn-ea"/>
                <a:cs typeface="+mn-cs"/>
              </a:rPr>
              <a:t>11</a:t>
            </a:r>
            <a:r>
              <a:rPr kumimoji="0" lang="x-none" sz="1800" b="1" i="0" u="none" strike="noStrike" kern="1200" cap="none" spc="0" normalizeH="0" baseline="0" noProof="0" dirty="0">
                <a:ln>
                  <a:noFill/>
                </a:ln>
                <a:solidFill>
                  <a:srgbClr val="00FFFF"/>
                </a:solidFill>
                <a:effectLst/>
                <a:uLnTx/>
                <a:uFillTx/>
                <a:latin typeface="Calibri"/>
                <a:ea typeface="+mn-ea"/>
                <a:cs typeface="+mn-cs"/>
              </a:rPr>
              <a:t> But if the Spirit of Him who raised Jesus from the dead dwells in you, He who raised Christ Jesus from the dead will also give life to your mortal bodies through His Spirit who dwells in you. </a:t>
            </a:r>
            <a:r>
              <a:rPr kumimoji="0" lang="x-none" sz="1800" b="0" i="0" u="none" strike="noStrike" kern="1200" cap="none" spc="0" normalizeH="0" baseline="0" noProof="0" dirty="0">
                <a:ln>
                  <a:noFill/>
                </a:ln>
                <a:solidFill>
                  <a:prstClr val="white"/>
                </a:solidFill>
                <a:effectLst/>
                <a:uLnTx/>
                <a:uFillTx/>
                <a:latin typeface="Calibri"/>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p:cNvSpPr txBox="1"/>
          <p:nvPr/>
        </p:nvSpPr>
        <p:spPr>
          <a:xfrm>
            <a:off x="5593822" y="4000500"/>
            <a:ext cx="35935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罗</a:t>
            </a:r>
            <a:r>
              <a:rPr kumimoji="0" lang="en-US" altLang="zh-CN"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6:5 </a:t>
            </a: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我们若在他死的形状上与他联合，也要在他复活的形状上与他联</a:t>
            </a:r>
            <a:r>
              <a:rPr kumimoji="0" lang="zh-CN" altLang="en-US" sz="24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合</a:t>
            </a:r>
            <a:endPar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9" name="Picture 8"/>
          <p:cNvPicPr>
            <a:picLocks noChangeAspect="1"/>
          </p:cNvPicPr>
          <p:nvPr/>
        </p:nvPicPr>
        <p:blipFill>
          <a:blip r:embed="rId2"/>
          <a:stretch>
            <a:fillRect/>
          </a:stretch>
        </p:blipFill>
        <p:spPr>
          <a:xfrm>
            <a:off x="5786000" y="952500"/>
            <a:ext cx="3172156" cy="2863890"/>
          </a:xfrm>
          <a:prstGeom prst="rect">
            <a:avLst/>
          </a:prstGeom>
          <a:solidFill>
            <a:schemeClr val="tx1">
              <a:lumMod val="75000"/>
            </a:schemeClr>
          </a:solidFill>
        </p:spPr>
      </p:pic>
      <p:pic>
        <p:nvPicPr>
          <p:cNvPr id="10"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Blur/>
                    </a14:imgEffect>
                    <a14:imgEffect>
                      <a14:saturation sat="0"/>
                    </a14:imgEffect>
                  </a14:imgLayer>
                </a14:imgProps>
              </a:ext>
              <a:ext uri="{28A0092B-C50C-407E-A947-70E740481C1C}">
                <a14:useLocalDpi xmlns:a14="http://schemas.microsoft.com/office/drawing/2010/main" val="0"/>
              </a:ext>
            </a:extLst>
          </a:blip>
          <a:srcRect l="27273" r="24242" b="54545"/>
          <a:stretch/>
        </p:blipFill>
        <p:spPr bwMode="auto">
          <a:xfrm>
            <a:off x="5950650" y="1887639"/>
            <a:ext cx="2879918" cy="1928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15528" flipH="1">
            <a:off x="6394916" y="2220599"/>
            <a:ext cx="2112802" cy="158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1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638799" cy="5124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26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况且我们的软弱有圣灵帮助，我们本不晓得当怎样祷告，只是圣灵亲自用说不出来的歎息替我们祷告</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27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鉴察人心的，晓得圣灵的意思，因为圣灵照着神的旨意替圣徒祈求</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28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我们晓得万事都互相效力，叫爱神的人得益处，就是按他旨意被召的人。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smtClean="0">
                <a:ln>
                  <a:noFill/>
                </a:ln>
                <a:solidFill>
                  <a:srgbClr val="00FFFF"/>
                </a:solidFill>
                <a:effectLst/>
                <a:uLnTx/>
                <a:uFillTx/>
                <a:latin typeface="Calibri"/>
                <a:ea typeface="+mn-ea"/>
                <a:cs typeface="+mn-cs"/>
              </a:rPr>
              <a:t>26 </a:t>
            </a:r>
            <a:r>
              <a:rPr kumimoji="0" lang="en-US" sz="1800" b="1" i="0" u="none" strike="noStrike" kern="1200" cap="none" spc="0" normalizeH="0" baseline="0" noProof="0" dirty="0">
                <a:ln>
                  <a:noFill/>
                </a:ln>
                <a:solidFill>
                  <a:srgbClr val="00FFFF"/>
                </a:solidFill>
                <a:effectLst/>
                <a:uLnTx/>
                <a:uFillTx/>
                <a:latin typeface="Calibri"/>
                <a:ea typeface="+mn-ea"/>
                <a:cs typeface="+mn-cs"/>
              </a:rPr>
              <a:t>In the same way the Spirit also helps our weakness; for we do not know how to pray as we should, but the Spirit Himself intercedes for </a:t>
            </a:r>
            <a:r>
              <a:rPr kumimoji="0" lang="en-US" sz="1800" b="1" i="1" u="none" strike="noStrike" kern="1200" cap="none" spc="0" normalizeH="0" baseline="0" noProof="0" dirty="0">
                <a:ln>
                  <a:noFill/>
                </a:ln>
                <a:solidFill>
                  <a:srgbClr val="00FFFF"/>
                </a:solidFill>
                <a:effectLst/>
                <a:uLnTx/>
                <a:uFillTx/>
                <a:latin typeface="Calibri"/>
                <a:ea typeface="+mn-ea"/>
                <a:cs typeface="+mn-cs"/>
              </a:rPr>
              <a:t>us</a:t>
            </a:r>
            <a:r>
              <a:rPr kumimoji="0" lang="en-US" sz="1800" b="1" i="0" u="none" strike="noStrike" kern="1200" cap="none" spc="0" normalizeH="0" baseline="0" noProof="0" dirty="0">
                <a:ln>
                  <a:noFill/>
                </a:ln>
                <a:solidFill>
                  <a:srgbClr val="00FFFF"/>
                </a:solidFill>
                <a:effectLst/>
                <a:uLnTx/>
                <a:uFillTx/>
                <a:latin typeface="Calibri"/>
                <a:ea typeface="+mn-ea"/>
                <a:cs typeface="+mn-cs"/>
              </a:rPr>
              <a:t> with </a:t>
            </a:r>
            <a:r>
              <a:rPr kumimoji="0" lang="en-US" sz="1800" b="1" i="0" u="none" strike="noStrike" kern="1200" cap="none" spc="0" normalizeH="0" baseline="0" noProof="0" dirty="0" err="1">
                <a:ln>
                  <a:noFill/>
                </a:ln>
                <a:solidFill>
                  <a:srgbClr val="00FFFF"/>
                </a:solidFill>
                <a:effectLst/>
                <a:uLnTx/>
                <a:uFillTx/>
                <a:latin typeface="Calibri"/>
                <a:ea typeface="+mn-ea"/>
                <a:cs typeface="+mn-cs"/>
              </a:rPr>
              <a:t>groanings</a:t>
            </a:r>
            <a:r>
              <a:rPr kumimoji="0" lang="en-US" sz="1800" b="1" i="0" u="none" strike="noStrike" kern="1200" cap="none" spc="0" normalizeH="0" baseline="0" noProof="0" dirty="0">
                <a:ln>
                  <a:noFill/>
                </a:ln>
                <a:solidFill>
                  <a:srgbClr val="00FFFF"/>
                </a:solidFill>
                <a:effectLst/>
                <a:uLnTx/>
                <a:uFillTx/>
                <a:latin typeface="Calibri"/>
                <a:ea typeface="+mn-ea"/>
                <a:cs typeface="+mn-cs"/>
              </a:rPr>
              <a:t> too deep for words; </a:t>
            </a:r>
            <a:r>
              <a:rPr kumimoji="0" lang="en-US" sz="1800" b="1" i="0" u="none" strike="noStrike" kern="1200" cap="none" spc="0" normalizeH="0" baseline="30000" noProof="0" dirty="0">
                <a:ln>
                  <a:noFill/>
                </a:ln>
                <a:solidFill>
                  <a:srgbClr val="00FFFF"/>
                </a:solidFill>
                <a:effectLst/>
                <a:uLnTx/>
                <a:uFillTx/>
                <a:latin typeface="Calibri"/>
                <a:ea typeface="+mn-ea"/>
                <a:cs typeface="+mn-cs"/>
              </a:rPr>
              <a:t>27 </a:t>
            </a:r>
            <a:r>
              <a:rPr kumimoji="0" lang="en-US" sz="1800" b="1" i="0" u="none" strike="noStrike" kern="1200" cap="none" spc="0" normalizeH="0" baseline="0" noProof="0" dirty="0">
                <a:ln>
                  <a:noFill/>
                </a:ln>
                <a:solidFill>
                  <a:srgbClr val="00FFFF"/>
                </a:solidFill>
                <a:effectLst/>
                <a:uLnTx/>
                <a:uFillTx/>
                <a:latin typeface="Calibri"/>
                <a:ea typeface="+mn-ea"/>
                <a:cs typeface="+mn-cs"/>
              </a:rPr>
              <a:t>and He who searches the hearts knows what the mind of the Spirit is, because He intercedes for the </a:t>
            </a:r>
            <a:r>
              <a:rPr kumimoji="0" lang="en-US" sz="1800" b="1" i="1" u="none" strike="noStrike" kern="1200" cap="none" spc="0" normalizeH="0" baseline="30000" noProof="0" dirty="0">
                <a:ln>
                  <a:noFill/>
                </a:ln>
                <a:solidFill>
                  <a:srgbClr val="00FFFF"/>
                </a:solidFill>
                <a:effectLst/>
                <a:uLnTx/>
                <a:uFillTx/>
                <a:latin typeface="Calibri"/>
                <a:ea typeface="+mn-ea"/>
                <a:cs typeface="+mn-cs"/>
                <a:hlinkClick r:id="rId3" action="ppaction://hlinkfile"/>
              </a:rPr>
              <a:t> </a:t>
            </a:r>
            <a:r>
              <a:rPr kumimoji="0" lang="en-US" sz="1800" b="1" i="0" u="none" strike="noStrike" kern="1200" cap="none" spc="0" normalizeH="0" baseline="0" noProof="0" dirty="0">
                <a:ln>
                  <a:noFill/>
                </a:ln>
                <a:solidFill>
                  <a:srgbClr val="00FFFF"/>
                </a:solidFill>
                <a:effectLst/>
                <a:uLnTx/>
                <a:uFillTx/>
                <a:latin typeface="Calibri"/>
                <a:ea typeface="+mn-ea"/>
                <a:cs typeface="+mn-cs"/>
              </a:rPr>
              <a:t>saints according to </a:t>
            </a:r>
            <a:r>
              <a:rPr kumimoji="0" lang="en-US" sz="1800" b="1" i="1" u="none" strike="noStrike" kern="1200" cap="none" spc="0" normalizeH="0" baseline="0" noProof="0" dirty="0">
                <a:ln>
                  <a:noFill/>
                </a:ln>
                <a:solidFill>
                  <a:srgbClr val="00FFFF"/>
                </a:solidFill>
                <a:effectLst/>
                <a:uLnTx/>
                <a:uFillTx/>
                <a:latin typeface="Calibri"/>
                <a:ea typeface="+mn-ea"/>
                <a:cs typeface="+mn-cs"/>
              </a:rPr>
              <a:t>the will of</a:t>
            </a:r>
            <a:r>
              <a:rPr kumimoji="0" lang="en-US" sz="1800" b="1" i="0" u="none" strike="noStrike" kern="1200" cap="none" spc="0" normalizeH="0" baseline="0" noProof="0" dirty="0">
                <a:ln>
                  <a:noFill/>
                </a:ln>
                <a:solidFill>
                  <a:srgbClr val="00FFFF"/>
                </a:solidFill>
                <a:effectLst/>
                <a:uLnTx/>
                <a:uFillTx/>
                <a:latin typeface="Calibri"/>
                <a:ea typeface="+mn-ea"/>
                <a:cs typeface="+mn-cs"/>
              </a:rPr>
              <a:t> God. </a:t>
            </a:r>
            <a:r>
              <a:rPr kumimoji="0" lang="en-US" sz="1800" b="1" i="0" u="none" strike="noStrike" kern="1200" cap="none" spc="0" normalizeH="0" baseline="30000" noProof="0" dirty="0" smtClean="0">
                <a:ln>
                  <a:noFill/>
                </a:ln>
                <a:solidFill>
                  <a:srgbClr val="00FFFF"/>
                </a:solidFill>
                <a:effectLst/>
                <a:uLnTx/>
                <a:uFillTx/>
                <a:latin typeface="Calibri"/>
                <a:ea typeface="+mn-ea"/>
                <a:cs typeface="+mn-cs"/>
              </a:rPr>
              <a:t>28 </a:t>
            </a:r>
            <a:r>
              <a:rPr kumimoji="0" lang="en-US" sz="1800" b="1" i="0" u="none" strike="noStrike" kern="1200" cap="none" spc="0" normalizeH="0" baseline="0" noProof="0" dirty="0">
                <a:ln>
                  <a:noFill/>
                </a:ln>
                <a:solidFill>
                  <a:srgbClr val="00FFFF"/>
                </a:solidFill>
                <a:effectLst/>
                <a:uLnTx/>
                <a:uFillTx/>
                <a:latin typeface="Calibri"/>
                <a:ea typeface="+mn-ea"/>
                <a:cs typeface="+mn-cs"/>
              </a:rPr>
              <a:t>And we know that </a:t>
            </a:r>
            <a:r>
              <a:rPr kumimoji="0" lang="en-US" sz="1800" b="1" i="1" u="none" strike="noStrike" kern="1200" cap="none" spc="0" normalizeH="0" baseline="30000" noProof="0" dirty="0">
                <a:ln>
                  <a:noFill/>
                </a:ln>
                <a:solidFill>
                  <a:srgbClr val="00FFFF"/>
                </a:solidFill>
                <a:effectLst/>
                <a:uLnTx/>
                <a:uFillTx/>
                <a:latin typeface="Calibri"/>
                <a:ea typeface="+mn-ea"/>
                <a:cs typeface="+mn-cs"/>
                <a:hlinkClick r:id="rId4" action="ppaction://hlinkfile"/>
              </a:rPr>
              <a:t> </a:t>
            </a:r>
            <a:r>
              <a:rPr kumimoji="0" lang="en-US" sz="1800" b="1" i="0" u="none" strike="noStrike" kern="1200" cap="none" spc="0" normalizeH="0" baseline="0" noProof="0" dirty="0">
                <a:ln>
                  <a:noFill/>
                </a:ln>
                <a:solidFill>
                  <a:srgbClr val="00FFFF"/>
                </a:solidFill>
                <a:effectLst/>
                <a:uLnTx/>
                <a:uFillTx/>
                <a:latin typeface="Calibri"/>
                <a:ea typeface="+mn-ea"/>
                <a:cs typeface="+mn-cs"/>
              </a:rPr>
              <a:t>God causes all things to work together for good to those who love God, to those who are called according to </a:t>
            </a:r>
            <a:r>
              <a:rPr kumimoji="0" lang="en-US" sz="1800" b="1" i="1" u="none" strike="noStrike" kern="1200" cap="none" spc="0" normalizeH="0" baseline="0" noProof="0" dirty="0">
                <a:ln>
                  <a:noFill/>
                </a:ln>
                <a:solidFill>
                  <a:srgbClr val="00FFFF"/>
                </a:solidFill>
                <a:effectLst/>
                <a:uLnTx/>
                <a:uFillTx/>
                <a:latin typeface="Calibri"/>
                <a:ea typeface="+mn-ea"/>
                <a:cs typeface="+mn-cs"/>
              </a:rPr>
              <a:t>His</a:t>
            </a:r>
            <a:r>
              <a:rPr kumimoji="0" lang="en-US" sz="1800" b="1" i="0" u="none" strike="noStrike" kern="1200" cap="none" spc="0" normalizeH="0" baseline="0" noProof="0" dirty="0">
                <a:ln>
                  <a:noFill/>
                </a:ln>
                <a:solidFill>
                  <a:srgbClr val="00FFFF"/>
                </a:solidFill>
                <a:effectLst/>
                <a:uLnTx/>
                <a:uFillTx/>
                <a:latin typeface="Calibri"/>
                <a:ea typeface="+mn-ea"/>
                <a:cs typeface="+mn-cs"/>
              </a:rPr>
              <a:t> 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10" name="Picture 9"/>
          <p:cNvPicPr>
            <a:picLocks noChangeAspect="1"/>
          </p:cNvPicPr>
          <p:nvPr/>
        </p:nvPicPr>
        <p:blipFill>
          <a:blip r:embed="rId5"/>
          <a:stretch>
            <a:fillRect/>
          </a:stretch>
        </p:blipFill>
        <p:spPr>
          <a:xfrm>
            <a:off x="5669589" y="1023543"/>
            <a:ext cx="3365329" cy="1839113"/>
          </a:xfrm>
          <a:prstGeom prst="rect">
            <a:avLst/>
          </a:prstGeom>
          <a:solidFill>
            <a:schemeClr val="accent6">
              <a:lumMod val="40000"/>
              <a:lumOff val="60000"/>
            </a:schemeClr>
          </a:solidFill>
        </p:spPr>
      </p:pic>
      <p:pic>
        <p:nvPicPr>
          <p:cNvPr id="1026" name="Picture 2" descr="Image result for frustrated dev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492" y="3086100"/>
            <a:ext cx="3017522" cy="2263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unstopp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721" y="3009897"/>
            <a:ext cx="3383197" cy="253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638799" cy="49398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a:ln>
                  <a:noFill/>
                </a:ln>
                <a:solidFill>
                  <a:srgbClr val="FFFF00"/>
                </a:solidFill>
                <a:effectLst/>
                <a:uLnTx/>
                <a:uFillTx/>
                <a:latin typeface="Calibri"/>
                <a:ea typeface="Microsoft YaHei" panose="020B0503020204020204" pitchFamily="34" charset="-122"/>
                <a:cs typeface="+mn-cs"/>
              </a:rPr>
              <a:t>29 </a:t>
            </a:r>
            <a:r>
              <a:rPr kumimoji="0" lang="zh-CN" altLang="en-US" sz="2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因为</a:t>
            </a:r>
            <a:r>
              <a:rPr kumimoji="0" lang="zh-CN" altLang="en-US"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他预先所知道的人，就</a:t>
            </a:r>
            <a:r>
              <a:rPr kumimoji="0" lang="zh-CN" altLang="en-US" sz="2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预先定下</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err="1">
                <a:ln>
                  <a:noFill/>
                </a:ln>
                <a:solidFill>
                  <a:srgbClr val="00FFFF"/>
                </a:solidFill>
                <a:effectLst/>
                <a:uLnTx/>
                <a:uFillTx/>
                <a:latin typeface="Calibri"/>
                <a:ea typeface="Microsoft YaHei" panose="020B0503020204020204" pitchFamily="34" charset="-122"/>
                <a:cs typeface="+mn-cs"/>
              </a:rPr>
              <a:t>proorizo</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 </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预先设置界限，引申为预先决定</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 </a:t>
            </a:r>
            <a:r>
              <a:rPr kumimoji="0" lang="zh-CN" altLang="en-US"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效法他儿子的模样，使他儿子在许多弟兄中作长子。</a:t>
            </a:r>
            <a:r>
              <a:rPr kumimoji="0" lang="en-US" altLang="zh-CN" sz="2100" b="1" i="0" u="none" strike="noStrike" kern="1200" cap="none" spc="0" normalizeH="0" baseline="30000" noProof="0" dirty="0">
                <a:ln>
                  <a:noFill/>
                </a:ln>
                <a:solidFill>
                  <a:srgbClr val="FFFF00"/>
                </a:solidFill>
                <a:effectLst/>
                <a:uLnTx/>
                <a:uFillTx/>
                <a:latin typeface="Calibri"/>
                <a:ea typeface="Microsoft YaHei" panose="020B0503020204020204" pitchFamily="34" charset="-122"/>
                <a:cs typeface="+mn-cs"/>
              </a:rPr>
              <a:t>30 </a:t>
            </a:r>
            <a:r>
              <a:rPr kumimoji="0" lang="zh-CN" altLang="en-US" sz="2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预先所定 </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err="1">
                <a:ln>
                  <a:noFill/>
                </a:ln>
                <a:solidFill>
                  <a:srgbClr val="00FFFF"/>
                </a:solidFill>
                <a:effectLst/>
                <a:uLnTx/>
                <a:uFillTx/>
                <a:latin typeface="Calibri"/>
                <a:ea typeface="Microsoft YaHei" panose="020B0503020204020204" pitchFamily="34" charset="-122"/>
                <a:cs typeface="+mn-cs"/>
              </a:rPr>
              <a:t>proorizo</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 </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预先设置界限，引申为预先决定</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 </a:t>
            </a:r>
            <a:r>
              <a:rPr kumimoji="0" lang="zh-CN" altLang="en-US"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下的人又</a:t>
            </a:r>
            <a:r>
              <a:rPr kumimoji="0" lang="zh-CN" altLang="en-US" sz="2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召</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err="1">
                <a:ln>
                  <a:noFill/>
                </a:ln>
                <a:solidFill>
                  <a:srgbClr val="00FFFF"/>
                </a:solidFill>
                <a:effectLst/>
                <a:uLnTx/>
                <a:uFillTx/>
                <a:latin typeface="Calibri"/>
                <a:ea typeface="Microsoft YaHei" panose="020B0503020204020204" pitchFamily="34" charset="-122"/>
                <a:cs typeface="+mn-cs"/>
              </a:rPr>
              <a:t>kaleo</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 </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呼叫、邀请</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zh-CN" altLang="en-US"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他们来；所</a:t>
            </a:r>
            <a:r>
              <a:rPr kumimoji="0" lang="zh-CN" altLang="en-US" sz="2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召</a:t>
            </a:r>
            <a:r>
              <a:rPr kumimoji="0" lang="zh-CN" altLang="en-US"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来</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err="1">
                <a:ln>
                  <a:noFill/>
                </a:ln>
                <a:solidFill>
                  <a:srgbClr val="00FFFF"/>
                </a:solidFill>
                <a:effectLst/>
                <a:uLnTx/>
                <a:uFillTx/>
                <a:latin typeface="Calibri"/>
                <a:ea typeface="Microsoft YaHei" panose="020B0503020204020204" pitchFamily="34" charset="-122"/>
                <a:cs typeface="+mn-cs"/>
              </a:rPr>
              <a:t>kaleo</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 </a:t>
            </a:r>
            <a:r>
              <a:rPr kumimoji="0" lang="zh-CN" altLang="en-US"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呼叫、邀请</a:t>
            </a:r>
            <a:r>
              <a:rPr kumimoji="0" lang="en-US" altLang="zh-CN" sz="2100" b="1" i="0" u="none" strike="noStrike" kern="1200" cap="none" spc="0" normalizeH="0" baseline="0" noProof="0" dirty="0">
                <a:ln>
                  <a:noFill/>
                </a:ln>
                <a:solidFill>
                  <a:srgbClr val="00FFFF"/>
                </a:solidFill>
                <a:effectLst/>
                <a:uLnTx/>
                <a:uFillTx/>
                <a:latin typeface="Calibri"/>
                <a:ea typeface="Microsoft YaHei" panose="020B0503020204020204" pitchFamily="34" charset="-122"/>
                <a:cs typeface="+mn-cs"/>
              </a:rPr>
              <a:t>)</a:t>
            </a:r>
            <a:r>
              <a:rPr kumimoji="0" lang="zh-CN" altLang="en-US"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的人又称他们为义；所称为义的人又叫他们得荣耀。</a:t>
            </a:r>
            <a:r>
              <a:rPr kumimoji="0" lang="en-US" altLang="zh-CN" sz="2100" b="1" i="0" u="none" strike="noStrike" kern="1200" cap="none" spc="0" normalizeH="0" baseline="30000" noProof="0" dirty="0">
                <a:ln>
                  <a:noFill/>
                </a:ln>
                <a:solidFill>
                  <a:srgbClr val="FFFF00"/>
                </a:solidFill>
                <a:effectLst/>
                <a:uLnTx/>
                <a:uFillTx/>
                <a:latin typeface="Calibri"/>
                <a:ea typeface="Microsoft YaHei" panose="020B0503020204020204" pitchFamily="34" charset="-122"/>
                <a:cs typeface="+mn-cs"/>
              </a:rPr>
              <a:t>31 </a:t>
            </a:r>
            <a:r>
              <a:rPr kumimoji="0" lang="zh-CN" altLang="en-US"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既是这样，还有甚么说的呢？神若帮助我们，谁能敌挡我们呢？</a:t>
            </a:r>
            <a:endParaRPr kumimoji="0" lang="en-US" altLang="zh-CN" sz="21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srgbClr val="00FFFF"/>
                </a:solidFill>
                <a:effectLst/>
                <a:uLnTx/>
                <a:uFillTx/>
                <a:latin typeface="Calibri"/>
                <a:ea typeface="+mn-ea"/>
                <a:cs typeface="+mn-cs"/>
              </a:rPr>
              <a:t>29 </a:t>
            </a:r>
            <a:r>
              <a:rPr kumimoji="0" lang="en-US" sz="1800" b="1" i="0" u="none" strike="noStrike" kern="1200" cap="none" spc="0" normalizeH="0" baseline="0" noProof="0" dirty="0">
                <a:ln>
                  <a:noFill/>
                </a:ln>
                <a:solidFill>
                  <a:srgbClr val="00FFFF"/>
                </a:solidFill>
                <a:effectLst/>
                <a:uLnTx/>
                <a:uFillTx/>
                <a:latin typeface="Calibri"/>
                <a:ea typeface="+mn-ea"/>
                <a:cs typeface="+mn-cs"/>
              </a:rPr>
              <a:t>For those whom He </a:t>
            </a:r>
            <a:r>
              <a:rPr kumimoji="0" lang="en-US" sz="1800" b="1" i="0" u="none" strike="noStrike" kern="1200" cap="none" spc="0" normalizeH="0" baseline="0" noProof="0" dirty="0">
                <a:ln>
                  <a:noFill/>
                </a:ln>
                <a:solidFill>
                  <a:srgbClr val="FF0000"/>
                </a:solidFill>
                <a:effectLst/>
                <a:uLnTx/>
                <a:uFillTx/>
                <a:latin typeface="Calibri"/>
                <a:ea typeface="+mn-ea"/>
                <a:cs typeface="+mn-cs"/>
              </a:rPr>
              <a:t>foreknew</a:t>
            </a:r>
            <a:r>
              <a:rPr kumimoji="0" lang="en-US" sz="1800" b="1" i="0" u="none" strike="noStrike" kern="1200" cap="none" spc="0" normalizeH="0" baseline="0" noProof="0" dirty="0">
                <a:ln>
                  <a:noFill/>
                </a:ln>
                <a:solidFill>
                  <a:srgbClr val="00FFFF"/>
                </a:solidFill>
                <a:effectLst/>
                <a:uLnTx/>
                <a:uFillTx/>
                <a:latin typeface="Calibri"/>
                <a:ea typeface="+mn-ea"/>
                <a:cs typeface="+mn-cs"/>
              </a:rPr>
              <a:t>, He also </a:t>
            </a:r>
            <a:r>
              <a:rPr kumimoji="0" lang="en-US" sz="1800" b="1" i="0" u="none" strike="noStrike" kern="1200" cap="none" spc="0" normalizeH="0" baseline="0" noProof="0" dirty="0">
                <a:ln>
                  <a:noFill/>
                </a:ln>
                <a:solidFill>
                  <a:srgbClr val="FF0000"/>
                </a:solidFill>
                <a:effectLst/>
                <a:uLnTx/>
                <a:uFillTx/>
                <a:latin typeface="Calibri"/>
                <a:ea typeface="+mn-ea"/>
                <a:cs typeface="+mn-cs"/>
              </a:rPr>
              <a:t>predestined</a:t>
            </a:r>
            <a:r>
              <a:rPr kumimoji="0" lang="en-US" sz="1800" b="1" i="0" u="none" strike="noStrike" kern="1200" cap="none" spc="0" normalizeH="0" baseline="0" noProof="0" dirty="0">
                <a:ln>
                  <a:noFill/>
                </a:ln>
                <a:solidFill>
                  <a:srgbClr val="00FFFF"/>
                </a:solidFill>
                <a:effectLst/>
                <a:uLnTx/>
                <a:uFillTx/>
                <a:latin typeface="Calibri"/>
                <a:ea typeface="+mn-ea"/>
                <a:cs typeface="+mn-cs"/>
              </a:rPr>
              <a:t> </a:t>
            </a:r>
            <a:r>
              <a:rPr kumimoji="0" lang="en-US" sz="1800" b="1" i="1" u="none" strike="noStrike" kern="1200" cap="none" spc="0" normalizeH="0" baseline="0" noProof="0" dirty="0">
                <a:ln>
                  <a:noFill/>
                </a:ln>
                <a:solidFill>
                  <a:srgbClr val="00FFFF"/>
                </a:solidFill>
                <a:effectLst/>
                <a:uLnTx/>
                <a:uFillTx/>
                <a:latin typeface="Calibri"/>
                <a:ea typeface="+mn-ea"/>
                <a:cs typeface="+mn-cs"/>
              </a:rPr>
              <a:t>to become</a:t>
            </a:r>
            <a:r>
              <a:rPr kumimoji="0" lang="en-US" sz="1800" b="1" i="0" u="none" strike="noStrike" kern="1200" cap="none" spc="0" normalizeH="0" baseline="0" noProof="0" dirty="0">
                <a:ln>
                  <a:noFill/>
                </a:ln>
                <a:solidFill>
                  <a:srgbClr val="00FFFF"/>
                </a:solidFill>
                <a:effectLst/>
                <a:uLnTx/>
                <a:uFillTx/>
                <a:latin typeface="Calibri"/>
                <a:ea typeface="+mn-ea"/>
                <a:cs typeface="+mn-cs"/>
              </a:rPr>
              <a:t> conformed to the image of His Son, so that He would be the firstborn among many brethren; </a:t>
            </a:r>
            <a:r>
              <a:rPr kumimoji="0" lang="en-US" sz="1800" b="1" i="0" u="none" strike="noStrike" kern="1200" cap="none" spc="0" normalizeH="0" baseline="30000" noProof="0" dirty="0">
                <a:ln>
                  <a:noFill/>
                </a:ln>
                <a:solidFill>
                  <a:srgbClr val="00FFFF"/>
                </a:solidFill>
                <a:effectLst/>
                <a:uLnTx/>
                <a:uFillTx/>
                <a:latin typeface="Calibri"/>
                <a:ea typeface="+mn-ea"/>
                <a:cs typeface="+mn-cs"/>
              </a:rPr>
              <a:t>30 </a:t>
            </a:r>
            <a:r>
              <a:rPr kumimoji="0" lang="en-US" sz="1800" b="1" i="0" u="none" strike="noStrike" kern="1200" cap="none" spc="0" normalizeH="0" baseline="0" noProof="0" dirty="0">
                <a:ln>
                  <a:noFill/>
                </a:ln>
                <a:solidFill>
                  <a:srgbClr val="00FFFF"/>
                </a:solidFill>
                <a:effectLst/>
                <a:uLnTx/>
                <a:uFillTx/>
                <a:latin typeface="Calibri"/>
                <a:ea typeface="+mn-ea"/>
                <a:cs typeface="+mn-cs"/>
              </a:rPr>
              <a:t>and these whom He </a:t>
            </a:r>
            <a:r>
              <a:rPr kumimoji="0" lang="en-US" sz="1800" b="1" i="0" u="none" strike="noStrike" kern="1200" cap="none" spc="0" normalizeH="0" baseline="0" noProof="0" dirty="0">
                <a:ln>
                  <a:noFill/>
                </a:ln>
                <a:solidFill>
                  <a:srgbClr val="FF0000"/>
                </a:solidFill>
                <a:effectLst/>
                <a:uLnTx/>
                <a:uFillTx/>
                <a:latin typeface="Calibri"/>
                <a:ea typeface="+mn-ea"/>
                <a:cs typeface="+mn-cs"/>
              </a:rPr>
              <a:t>predestined</a:t>
            </a:r>
            <a:r>
              <a:rPr kumimoji="0" lang="en-US" sz="1800" b="1" i="0" u="none" strike="noStrike" kern="1200" cap="none" spc="0" normalizeH="0" baseline="0" noProof="0" dirty="0">
                <a:ln>
                  <a:noFill/>
                </a:ln>
                <a:solidFill>
                  <a:srgbClr val="00FFFF"/>
                </a:solidFill>
                <a:effectLst/>
                <a:uLnTx/>
                <a:uFillTx/>
                <a:latin typeface="Calibri"/>
                <a:ea typeface="+mn-ea"/>
                <a:cs typeface="+mn-cs"/>
              </a:rPr>
              <a:t>, He also </a:t>
            </a:r>
            <a:r>
              <a:rPr kumimoji="0" lang="en-US" sz="1800" b="1" i="0" u="none" strike="noStrike" kern="1200" cap="none" spc="0" normalizeH="0" baseline="0" noProof="0" dirty="0">
                <a:ln>
                  <a:noFill/>
                </a:ln>
                <a:solidFill>
                  <a:srgbClr val="FF0000"/>
                </a:solidFill>
                <a:effectLst/>
                <a:uLnTx/>
                <a:uFillTx/>
                <a:latin typeface="Calibri"/>
                <a:ea typeface="+mn-ea"/>
                <a:cs typeface="+mn-cs"/>
              </a:rPr>
              <a:t>called</a:t>
            </a:r>
            <a:r>
              <a:rPr kumimoji="0" lang="en-US" sz="1800" b="1" i="0" u="none" strike="noStrike" kern="1200" cap="none" spc="0" normalizeH="0" baseline="0" noProof="0" dirty="0">
                <a:ln>
                  <a:noFill/>
                </a:ln>
                <a:solidFill>
                  <a:srgbClr val="00FFFF"/>
                </a:solidFill>
                <a:effectLst/>
                <a:uLnTx/>
                <a:uFillTx/>
                <a:latin typeface="Calibri"/>
                <a:ea typeface="+mn-ea"/>
                <a:cs typeface="+mn-cs"/>
              </a:rPr>
              <a:t>; and these whom He </a:t>
            </a:r>
            <a:r>
              <a:rPr kumimoji="0" lang="en-US" sz="1800" b="1" i="0" u="none" strike="noStrike" kern="1200" cap="none" spc="0" normalizeH="0" baseline="0" noProof="0" dirty="0">
                <a:ln>
                  <a:noFill/>
                </a:ln>
                <a:solidFill>
                  <a:srgbClr val="FF0000"/>
                </a:solidFill>
                <a:effectLst/>
                <a:uLnTx/>
                <a:uFillTx/>
                <a:latin typeface="Calibri"/>
                <a:ea typeface="+mn-ea"/>
                <a:cs typeface="+mn-cs"/>
              </a:rPr>
              <a:t>called</a:t>
            </a:r>
            <a:r>
              <a:rPr kumimoji="0" lang="en-US" sz="1800" b="1" i="0" u="none" strike="noStrike" kern="1200" cap="none" spc="0" normalizeH="0" baseline="0" noProof="0" dirty="0">
                <a:ln>
                  <a:noFill/>
                </a:ln>
                <a:solidFill>
                  <a:srgbClr val="00FFFF"/>
                </a:solidFill>
                <a:effectLst/>
                <a:uLnTx/>
                <a:uFillTx/>
                <a:latin typeface="Calibri"/>
                <a:ea typeface="+mn-ea"/>
                <a:cs typeface="+mn-cs"/>
              </a:rPr>
              <a:t>, He also </a:t>
            </a:r>
            <a:r>
              <a:rPr kumimoji="0" lang="en-US" sz="1800" b="1" i="0" u="none" strike="noStrike" kern="1200" cap="none" spc="0" normalizeH="0" baseline="0" noProof="0" dirty="0">
                <a:ln>
                  <a:noFill/>
                </a:ln>
                <a:solidFill>
                  <a:srgbClr val="FF0000"/>
                </a:solidFill>
                <a:effectLst/>
                <a:uLnTx/>
                <a:uFillTx/>
                <a:latin typeface="Calibri"/>
                <a:ea typeface="+mn-ea"/>
                <a:cs typeface="+mn-cs"/>
              </a:rPr>
              <a:t>justified</a:t>
            </a:r>
            <a:r>
              <a:rPr kumimoji="0" lang="en-US" sz="1800" b="1" i="0" u="none" strike="noStrike" kern="1200" cap="none" spc="0" normalizeH="0" baseline="0" noProof="0" dirty="0">
                <a:ln>
                  <a:noFill/>
                </a:ln>
                <a:solidFill>
                  <a:srgbClr val="00FFFF"/>
                </a:solidFill>
                <a:effectLst/>
                <a:uLnTx/>
                <a:uFillTx/>
                <a:latin typeface="Calibri"/>
                <a:ea typeface="+mn-ea"/>
                <a:cs typeface="+mn-cs"/>
              </a:rPr>
              <a:t>; and these whom He </a:t>
            </a:r>
            <a:r>
              <a:rPr kumimoji="0" lang="en-US" sz="1800" b="1" i="0" u="none" strike="noStrike" kern="1200" cap="none" spc="0" normalizeH="0" baseline="0" noProof="0" dirty="0">
                <a:ln>
                  <a:noFill/>
                </a:ln>
                <a:solidFill>
                  <a:srgbClr val="FF0000"/>
                </a:solidFill>
                <a:effectLst/>
                <a:uLnTx/>
                <a:uFillTx/>
                <a:latin typeface="Calibri"/>
                <a:ea typeface="+mn-ea"/>
                <a:cs typeface="+mn-cs"/>
              </a:rPr>
              <a:t>justified</a:t>
            </a:r>
            <a:r>
              <a:rPr kumimoji="0" lang="en-US" sz="1800" b="1" i="0" u="none" strike="noStrike" kern="1200" cap="none" spc="0" normalizeH="0" baseline="0" noProof="0" dirty="0">
                <a:ln>
                  <a:noFill/>
                </a:ln>
                <a:solidFill>
                  <a:srgbClr val="00FFFF"/>
                </a:solidFill>
                <a:effectLst/>
                <a:uLnTx/>
                <a:uFillTx/>
                <a:latin typeface="Calibri"/>
                <a:ea typeface="+mn-ea"/>
                <a:cs typeface="+mn-cs"/>
              </a:rPr>
              <a:t>, He also </a:t>
            </a:r>
            <a:r>
              <a:rPr kumimoji="0" lang="en-US" sz="1800" b="1" i="0" u="none" strike="noStrike" kern="1200" cap="none" spc="0" normalizeH="0" baseline="0" noProof="0" dirty="0">
                <a:ln>
                  <a:noFill/>
                </a:ln>
                <a:solidFill>
                  <a:srgbClr val="FF0000"/>
                </a:solidFill>
                <a:effectLst/>
                <a:uLnTx/>
                <a:uFillTx/>
                <a:latin typeface="Calibri"/>
                <a:ea typeface="+mn-ea"/>
                <a:cs typeface="+mn-cs"/>
              </a:rPr>
              <a:t>glorified</a:t>
            </a:r>
            <a:r>
              <a:rPr kumimoji="0" lang="en-US" sz="1800" b="1" i="0" u="none" strike="noStrike" kern="1200" cap="none" spc="0" normalizeH="0" baseline="0" noProof="0" dirty="0">
                <a:ln>
                  <a:noFill/>
                </a:ln>
                <a:solidFill>
                  <a:srgbClr val="00FFFF"/>
                </a:solidFill>
                <a:effectLst/>
                <a:uLnTx/>
                <a:uFillTx/>
                <a:latin typeface="Calibri"/>
                <a:ea typeface="+mn-ea"/>
                <a:cs typeface="+mn-cs"/>
              </a:rPr>
              <a:t>. </a:t>
            </a:r>
            <a:r>
              <a:rPr kumimoji="0" lang="en-US" sz="1800" b="1" i="0" u="none" strike="noStrike" kern="1200" cap="none" spc="0" normalizeH="0" baseline="30000" noProof="0" dirty="0">
                <a:ln>
                  <a:noFill/>
                </a:ln>
                <a:solidFill>
                  <a:srgbClr val="00FFFF"/>
                </a:solidFill>
                <a:effectLst/>
                <a:uLnTx/>
                <a:uFillTx/>
                <a:latin typeface="Calibri"/>
                <a:ea typeface="+mn-ea"/>
                <a:cs typeface="+mn-cs"/>
              </a:rPr>
              <a:t>31 </a:t>
            </a:r>
            <a:r>
              <a:rPr kumimoji="0" lang="en-US" sz="1800" b="1" i="0" u="none" strike="noStrike" kern="1200" cap="none" spc="0" normalizeH="0" baseline="0" noProof="0" dirty="0">
                <a:ln>
                  <a:noFill/>
                </a:ln>
                <a:solidFill>
                  <a:srgbClr val="00FFFF"/>
                </a:solidFill>
                <a:effectLst/>
                <a:uLnTx/>
                <a:uFillTx/>
                <a:latin typeface="Calibri"/>
                <a:ea typeface="+mn-ea"/>
                <a:cs typeface="+mn-cs"/>
              </a:rPr>
              <a:t>What then shall we say to these things? If God </a:t>
            </a:r>
            <a:r>
              <a:rPr kumimoji="0" lang="en-US" sz="1800" b="1" i="1" u="none" strike="noStrike" kern="1200" cap="none" spc="0" normalizeH="0" baseline="0" noProof="0" dirty="0">
                <a:ln>
                  <a:noFill/>
                </a:ln>
                <a:solidFill>
                  <a:srgbClr val="00FFFF"/>
                </a:solidFill>
                <a:effectLst/>
                <a:uLnTx/>
                <a:uFillTx/>
                <a:latin typeface="Calibri"/>
                <a:ea typeface="+mn-ea"/>
                <a:cs typeface="+mn-cs"/>
              </a:rPr>
              <a:t>is</a:t>
            </a:r>
            <a:r>
              <a:rPr kumimoji="0" lang="en-US" sz="1800" b="1" i="0" u="none" strike="noStrike" kern="1200" cap="none" spc="0" normalizeH="0" baseline="0" noProof="0" dirty="0">
                <a:ln>
                  <a:noFill/>
                </a:ln>
                <a:solidFill>
                  <a:srgbClr val="00FFFF"/>
                </a:solidFill>
                <a:effectLst/>
                <a:uLnTx/>
                <a:uFillTx/>
                <a:latin typeface="Calibri"/>
                <a:ea typeface="+mn-ea"/>
                <a:cs typeface="+mn-cs"/>
              </a:rPr>
              <a:t> for us, who </a:t>
            </a:r>
            <a:r>
              <a:rPr kumimoji="0" lang="en-US" sz="1800" b="1" i="1" u="none" strike="noStrike" kern="1200" cap="none" spc="0" normalizeH="0" baseline="0" noProof="0" dirty="0">
                <a:ln>
                  <a:noFill/>
                </a:ln>
                <a:solidFill>
                  <a:srgbClr val="00FFFF"/>
                </a:solidFill>
                <a:effectLst/>
                <a:uLnTx/>
                <a:uFillTx/>
                <a:latin typeface="Calibri"/>
                <a:ea typeface="+mn-ea"/>
                <a:cs typeface="+mn-cs"/>
              </a:rPr>
              <a:t>is</a:t>
            </a:r>
            <a:r>
              <a:rPr kumimoji="0" lang="en-US" sz="1800" b="1" i="0" u="none" strike="noStrike" kern="1200" cap="none" spc="0" normalizeH="0" baseline="0" noProof="0" dirty="0">
                <a:ln>
                  <a:noFill/>
                </a:ln>
                <a:solidFill>
                  <a:srgbClr val="00FFFF"/>
                </a:solidFill>
                <a:effectLst/>
                <a:uLnTx/>
                <a:uFillTx/>
                <a:latin typeface="Calibri"/>
                <a:ea typeface="+mn-ea"/>
                <a:cs typeface="+mn-cs"/>
              </a:rPr>
              <a:t> against us? </a:t>
            </a:r>
          </a:p>
        </p:txBody>
      </p:sp>
      <p:pic>
        <p:nvPicPr>
          <p:cNvPr id="12" name="Picture 11"/>
          <p:cNvPicPr>
            <a:picLocks noChangeAspect="1"/>
          </p:cNvPicPr>
          <p:nvPr/>
        </p:nvPicPr>
        <p:blipFill>
          <a:blip r:embed="rId3"/>
          <a:stretch>
            <a:fillRect/>
          </a:stretch>
        </p:blipFill>
        <p:spPr>
          <a:xfrm>
            <a:off x="5669589" y="1023543"/>
            <a:ext cx="3365329" cy="1839113"/>
          </a:xfrm>
          <a:prstGeom prst="rect">
            <a:avLst/>
          </a:prstGeom>
          <a:solidFill>
            <a:schemeClr val="accent6">
              <a:lumMod val="40000"/>
              <a:lumOff val="60000"/>
            </a:schemeClr>
          </a:solidFill>
        </p:spPr>
      </p:pic>
      <p:pic>
        <p:nvPicPr>
          <p:cNvPr id="1026" name="Picture 2" descr="Image result for unstopp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721" y="3009897"/>
            <a:ext cx="3383197" cy="253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48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638799" cy="4939814"/>
          </a:xfrm>
          <a:prstGeom prst="rect">
            <a:avLst/>
          </a:prstGeom>
          <a:noFill/>
        </p:spPr>
        <p:txBody>
          <a:bodyPr wrap="square" rtlCol="0">
            <a:spAutoFit/>
          </a:bodyPr>
          <a:lstStyle/>
          <a:p>
            <a:pPr lvl="0">
              <a:defRPr/>
            </a:pPr>
            <a:r>
              <a:rPr lang="en-US" altLang="zh-CN" sz="2100" b="1" baseline="30000" dirty="0">
                <a:solidFill>
                  <a:srgbClr val="FFFF00"/>
                </a:solidFill>
                <a:ea typeface="Microsoft YaHei" panose="020B0503020204020204" pitchFamily="34" charset="-122"/>
              </a:rPr>
              <a:t>29 </a:t>
            </a:r>
            <a:r>
              <a:rPr lang="zh-CN" altLang="en-US" sz="2100" b="1" dirty="0">
                <a:solidFill>
                  <a:srgbClr val="FF0000"/>
                </a:solidFill>
                <a:ea typeface="Microsoft YaHei" panose="020B0503020204020204" pitchFamily="34" charset="-122"/>
              </a:rPr>
              <a:t>因为</a:t>
            </a:r>
            <a:r>
              <a:rPr lang="zh-CN" altLang="en-US" sz="2100" b="1" dirty="0">
                <a:solidFill>
                  <a:srgbClr val="FFFF00"/>
                </a:solidFill>
                <a:ea typeface="Microsoft YaHei" panose="020B0503020204020204" pitchFamily="34" charset="-122"/>
              </a:rPr>
              <a:t>他预先所知道的人，就</a:t>
            </a:r>
            <a:r>
              <a:rPr lang="zh-CN" altLang="en-US" sz="2100" b="1" dirty="0">
                <a:solidFill>
                  <a:srgbClr val="FF0000"/>
                </a:solidFill>
                <a:ea typeface="Microsoft YaHei" panose="020B0503020204020204" pitchFamily="34" charset="-122"/>
              </a:rPr>
              <a:t>预先定下</a:t>
            </a:r>
            <a:r>
              <a:rPr lang="en-US" altLang="zh-CN" sz="2100" b="1" dirty="0">
                <a:solidFill>
                  <a:srgbClr val="00FFFF"/>
                </a:solidFill>
                <a:ea typeface="Microsoft YaHei" panose="020B0503020204020204" pitchFamily="34" charset="-122"/>
              </a:rPr>
              <a:t>(</a:t>
            </a:r>
            <a:r>
              <a:rPr lang="en-US" altLang="zh-CN" sz="2100" b="1" dirty="0" err="1">
                <a:solidFill>
                  <a:srgbClr val="00FFFF"/>
                </a:solidFill>
                <a:ea typeface="Microsoft YaHei" panose="020B0503020204020204" pitchFamily="34" charset="-122"/>
              </a:rPr>
              <a:t>proorizo</a:t>
            </a:r>
            <a:r>
              <a:rPr lang="zh-CN" altLang="en-US" sz="2100" b="1" dirty="0">
                <a:solidFill>
                  <a:srgbClr val="00FFFF"/>
                </a:solidFill>
                <a:ea typeface="Microsoft YaHei" panose="020B0503020204020204" pitchFamily="34" charset="-122"/>
              </a:rPr>
              <a:t>，</a:t>
            </a:r>
            <a:r>
              <a:rPr lang="en-US" altLang="zh-CN" sz="2100" b="1" dirty="0">
                <a:solidFill>
                  <a:srgbClr val="00FFFF"/>
                </a:solidFill>
                <a:ea typeface="Microsoft YaHei" panose="020B0503020204020204" pitchFamily="34" charset="-122"/>
              </a:rPr>
              <a:t> </a:t>
            </a:r>
            <a:r>
              <a:rPr lang="zh-CN" altLang="en-US" sz="2100" b="1" dirty="0">
                <a:solidFill>
                  <a:srgbClr val="00FFFF"/>
                </a:solidFill>
                <a:ea typeface="Microsoft YaHei" panose="020B0503020204020204" pitchFamily="34" charset="-122"/>
              </a:rPr>
              <a:t>预先设置界限，引申为预先决定</a:t>
            </a:r>
            <a:r>
              <a:rPr lang="en-US" altLang="zh-CN" sz="2100" b="1" dirty="0">
                <a:solidFill>
                  <a:srgbClr val="00FFFF"/>
                </a:solidFill>
                <a:ea typeface="Microsoft YaHei" panose="020B0503020204020204" pitchFamily="34" charset="-122"/>
              </a:rPr>
              <a:t>) </a:t>
            </a:r>
            <a:r>
              <a:rPr lang="zh-CN" altLang="en-US" sz="2100" b="1" dirty="0">
                <a:solidFill>
                  <a:srgbClr val="FFFF00"/>
                </a:solidFill>
                <a:ea typeface="Microsoft YaHei" panose="020B0503020204020204" pitchFamily="34" charset="-122"/>
              </a:rPr>
              <a:t>效法他儿子的模样，使他儿子在许多弟兄中作长子。</a:t>
            </a:r>
            <a:r>
              <a:rPr lang="en-US" altLang="zh-CN" sz="2100" b="1" baseline="30000" dirty="0">
                <a:solidFill>
                  <a:srgbClr val="FFFF00"/>
                </a:solidFill>
                <a:ea typeface="Microsoft YaHei" panose="020B0503020204020204" pitchFamily="34" charset="-122"/>
              </a:rPr>
              <a:t>30 </a:t>
            </a:r>
            <a:r>
              <a:rPr lang="zh-CN" altLang="en-US" sz="2100" b="1" dirty="0">
                <a:solidFill>
                  <a:srgbClr val="FF0000"/>
                </a:solidFill>
                <a:ea typeface="Microsoft YaHei" panose="020B0503020204020204" pitchFamily="34" charset="-122"/>
              </a:rPr>
              <a:t>预先所定 </a:t>
            </a:r>
            <a:r>
              <a:rPr lang="en-US" altLang="zh-CN" sz="2100" b="1" dirty="0">
                <a:solidFill>
                  <a:srgbClr val="00FFFF"/>
                </a:solidFill>
                <a:ea typeface="Microsoft YaHei" panose="020B0503020204020204" pitchFamily="34" charset="-122"/>
              </a:rPr>
              <a:t>(</a:t>
            </a:r>
            <a:r>
              <a:rPr lang="en-US" altLang="zh-CN" sz="2100" b="1" dirty="0" err="1">
                <a:solidFill>
                  <a:srgbClr val="00FFFF"/>
                </a:solidFill>
                <a:ea typeface="Microsoft YaHei" panose="020B0503020204020204" pitchFamily="34" charset="-122"/>
              </a:rPr>
              <a:t>proorizo</a:t>
            </a:r>
            <a:r>
              <a:rPr lang="zh-CN" altLang="en-US" sz="2100" b="1" dirty="0">
                <a:solidFill>
                  <a:srgbClr val="00FFFF"/>
                </a:solidFill>
                <a:ea typeface="Microsoft YaHei" panose="020B0503020204020204" pitchFamily="34" charset="-122"/>
              </a:rPr>
              <a:t>，</a:t>
            </a:r>
            <a:r>
              <a:rPr lang="en-US" altLang="zh-CN" sz="2100" b="1" dirty="0">
                <a:solidFill>
                  <a:srgbClr val="00FFFF"/>
                </a:solidFill>
                <a:ea typeface="Microsoft YaHei" panose="020B0503020204020204" pitchFamily="34" charset="-122"/>
              </a:rPr>
              <a:t> </a:t>
            </a:r>
            <a:r>
              <a:rPr lang="zh-CN" altLang="en-US" sz="2100" b="1" dirty="0">
                <a:solidFill>
                  <a:srgbClr val="00FFFF"/>
                </a:solidFill>
                <a:ea typeface="Microsoft YaHei" panose="020B0503020204020204" pitchFamily="34" charset="-122"/>
              </a:rPr>
              <a:t>预先设置界限，引申为预先决定</a:t>
            </a:r>
            <a:r>
              <a:rPr lang="en-US" altLang="zh-CN" sz="2100" b="1" dirty="0">
                <a:solidFill>
                  <a:srgbClr val="00FFFF"/>
                </a:solidFill>
                <a:ea typeface="Microsoft YaHei" panose="020B0503020204020204" pitchFamily="34" charset="-122"/>
              </a:rPr>
              <a:t>) </a:t>
            </a:r>
            <a:r>
              <a:rPr lang="zh-CN" altLang="en-US" sz="2100" b="1" dirty="0">
                <a:solidFill>
                  <a:srgbClr val="FFFF00"/>
                </a:solidFill>
                <a:ea typeface="Microsoft YaHei" panose="020B0503020204020204" pitchFamily="34" charset="-122"/>
              </a:rPr>
              <a:t>下的人又</a:t>
            </a:r>
            <a:r>
              <a:rPr lang="zh-CN" altLang="en-US" sz="2100" b="1" dirty="0">
                <a:solidFill>
                  <a:srgbClr val="FF0000"/>
                </a:solidFill>
                <a:ea typeface="Microsoft YaHei" panose="020B0503020204020204" pitchFamily="34" charset="-122"/>
              </a:rPr>
              <a:t>召</a:t>
            </a:r>
            <a:r>
              <a:rPr lang="en-US" altLang="zh-CN" sz="2100" b="1" dirty="0">
                <a:solidFill>
                  <a:srgbClr val="00FFFF"/>
                </a:solidFill>
                <a:ea typeface="Microsoft YaHei" panose="020B0503020204020204" pitchFamily="34" charset="-122"/>
              </a:rPr>
              <a:t>(</a:t>
            </a:r>
            <a:r>
              <a:rPr lang="en-US" altLang="zh-CN" sz="2100" b="1" dirty="0" err="1">
                <a:solidFill>
                  <a:srgbClr val="00FFFF"/>
                </a:solidFill>
                <a:ea typeface="Microsoft YaHei" panose="020B0503020204020204" pitchFamily="34" charset="-122"/>
              </a:rPr>
              <a:t>kaleo</a:t>
            </a:r>
            <a:r>
              <a:rPr lang="zh-CN" altLang="en-US" sz="2100" b="1" dirty="0">
                <a:solidFill>
                  <a:srgbClr val="00FFFF"/>
                </a:solidFill>
                <a:ea typeface="Microsoft YaHei" panose="020B0503020204020204" pitchFamily="34" charset="-122"/>
              </a:rPr>
              <a:t>，</a:t>
            </a:r>
            <a:r>
              <a:rPr lang="en-US" altLang="zh-CN" sz="2100" b="1" dirty="0">
                <a:solidFill>
                  <a:srgbClr val="00FFFF"/>
                </a:solidFill>
                <a:ea typeface="Microsoft YaHei" panose="020B0503020204020204" pitchFamily="34" charset="-122"/>
              </a:rPr>
              <a:t> </a:t>
            </a:r>
            <a:r>
              <a:rPr lang="zh-CN" altLang="en-US" sz="2100" b="1" dirty="0">
                <a:solidFill>
                  <a:srgbClr val="00FFFF"/>
                </a:solidFill>
                <a:ea typeface="Microsoft YaHei" panose="020B0503020204020204" pitchFamily="34" charset="-122"/>
              </a:rPr>
              <a:t>呼叫、邀请</a:t>
            </a:r>
            <a:r>
              <a:rPr lang="en-US" altLang="zh-CN" sz="2100" b="1" dirty="0">
                <a:solidFill>
                  <a:srgbClr val="00FFFF"/>
                </a:solidFill>
                <a:ea typeface="Microsoft YaHei" panose="020B0503020204020204" pitchFamily="34" charset="-122"/>
              </a:rPr>
              <a:t>)</a:t>
            </a:r>
            <a:r>
              <a:rPr lang="zh-CN" altLang="en-US" sz="2100" b="1" dirty="0">
                <a:solidFill>
                  <a:srgbClr val="FFFF00"/>
                </a:solidFill>
                <a:ea typeface="Microsoft YaHei" panose="020B0503020204020204" pitchFamily="34" charset="-122"/>
              </a:rPr>
              <a:t>他们来；所</a:t>
            </a:r>
            <a:r>
              <a:rPr lang="zh-CN" altLang="en-US" sz="2100" b="1" dirty="0">
                <a:solidFill>
                  <a:srgbClr val="FF0000"/>
                </a:solidFill>
                <a:ea typeface="Microsoft YaHei" panose="020B0503020204020204" pitchFamily="34" charset="-122"/>
              </a:rPr>
              <a:t>召</a:t>
            </a:r>
            <a:r>
              <a:rPr lang="zh-CN" altLang="en-US" sz="2100" b="1" dirty="0">
                <a:solidFill>
                  <a:srgbClr val="FFFF00"/>
                </a:solidFill>
                <a:ea typeface="Microsoft YaHei" panose="020B0503020204020204" pitchFamily="34" charset="-122"/>
              </a:rPr>
              <a:t>来</a:t>
            </a:r>
            <a:r>
              <a:rPr lang="en-US" altLang="zh-CN" sz="2100" b="1" dirty="0">
                <a:solidFill>
                  <a:srgbClr val="00FFFF"/>
                </a:solidFill>
                <a:ea typeface="Microsoft YaHei" panose="020B0503020204020204" pitchFamily="34" charset="-122"/>
              </a:rPr>
              <a:t>(</a:t>
            </a:r>
            <a:r>
              <a:rPr lang="en-US" altLang="zh-CN" sz="2100" b="1" dirty="0" err="1">
                <a:solidFill>
                  <a:srgbClr val="00FFFF"/>
                </a:solidFill>
                <a:ea typeface="Microsoft YaHei" panose="020B0503020204020204" pitchFamily="34" charset="-122"/>
              </a:rPr>
              <a:t>kaleo</a:t>
            </a:r>
            <a:r>
              <a:rPr lang="zh-CN" altLang="en-US" sz="2100" b="1" dirty="0">
                <a:solidFill>
                  <a:srgbClr val="00FFFF"/>
                </a:solidFill>
                <a:ea typeface="Microsoft YaHei" panose="020B0503020204020204" pitchFamily="34" charset="-122"/>
              </a:rPr>
              <a:t>，</a:t>
            </a:r>
            <a:r>
              <a:rPr lang="en-US" altLang="zh-CN" sz="2100" b="1" dirty="0">
                <a:solidFill>
                  <a:srgbClr val="00FFFF"/>
                </a:solidFill>
                <a:ea typeface="Microsoft YaHei" panose="020B0503020204020204" pitchFamily="34" charset="-122"/>
              </a:rPr>
              <a:t> </a:t>
            </a:r>
            <a:r>
              <a:rPr lang="zh-CN" altLang="en-US" sz="2100" b="1" dirty="0">
                <a:solidFill>
                  <a:srgbClr val="00FFFF"/>
                </a:solidFill>
                <a:ea typeface="Microsoft YaHei" panose="020B0503020204020204" pitchFamily="34" charset="-122"/>
              </a:rPr>
              <a:t>呼叫、邀请</a:t>
            </a:r>
            <a:r>
              <a:rPr lang="en-US" altLang="zh-CN" sz="2100" b="1" dirty="0">
                <a:solidFill>
                  <a:srgbClr val="00FFFF"/>
                </a:solidFill>
                <a:ea typeface="Microsoft YaHei" panose="020B0503020204020204" pitchFamily="34" charset="-122"/>
              </a:rPr>
              <a:t>)</a:t>
            </a:r>
            <a:r>
              <a:rPr lang="zh-CN" altLang="en-US" sz="2100" b="1" dirty="0">
                <a:solidFill>
                  <a:srgbClr val="FFFF00"/>
                </a:solidFill>
                <a:ea typeface="Microsoft YaHei" panose="020B0503020204020204" pitchFamily="34" charset="-122"/>
              </a:rPr>
              <a:t>的人又称他们为义；所称为义的人又叫他们得荣耀。</a:t>
            </a:r>
            <a:r>
              <a:rPr lang="en-US" altLang="zh-CN" sz="2100" b="1" baseline="30000" dirty="0">
                <a:solidFill>
                  <a:srgbClr val="FFFF00"/>
                </a:solidFill>
                <a:ea typeface="Microsoft YaHei" panose="020B0503020204020204" pitchFamily="34" charset="-122"/>
              </a:rPr>
              <a:t>31 </a:t>
            </a:r>
            <a:r>
              <a:rPr lang="zh-CN" altLang="en-US" sz="2100" b="1" dirty="0">
                <a:solidFill>
                  <a:srgbClr val="FFFF00"/>
                </a:solidFill>
                <a:ea typeface="Microsoft YaHei" panose="020B0503020204020204" pitchFamily="34" charset="-122"/>
              </a:rPr>
              <a:t>既是这样，还有甚么说的呢？神若帮助我们，谁能敌挡我们呢？</a:t>
            </a:r>
            <a:endParaRPr lang="en-US" altLang="zh-CN" sz="2100" b="1" dirty="0">
              <a:solidFill>
                <a:srgbClr val="FFFF00"/>
              </a:solidFill>
              <a:ea typeface="Microsoft YaHei" panose="020B0503020204020204" pitchFamily="34" charset="-122"/>
            </a:endParaRPr>
          </a:p>
          <a:p>
            <a:pPr lvl="0">
              <a:defRPr/>
            </a:pPr>
            <a:r>
              <a:rPr lang="en-US" b="1" baseline="30000" dirty="0">
                <a:solidFill>
                  <a:srgbClr val="00FFFF"/>
                </a:solidFill>
              </a:rPr>
              <a:t>29 </a:t>
            </a:r>
            <a:r>
              <a:rPr lang="en-US" b="1" dirty="0">
                <a:solidFill>
                  <a:srgbClr val="00FFFF"/>
                </a:solidFill>
              </a:rPr>
              <a:t>For those whom He </a:t>
            </a:r>
            <a:r>
              <a:rPr lang="en-US" b="1" dirty="0">
                <a:solidFill>
                  <a:srgbClr val="FF0000"/>
                </a:solidFill>
              </a:rPr>
              <a:t>foreknew</a:t>
            </a:r>
            <a:r>
              <a:rPr lang="en-US" b="1" dirty="0">
                <a:solidFill>
                  <a:srgbClr val="00FFFF"/>
                </a:solidFill>
              </a:rPr>
              <a:t>, He also </a:t>
            </a:r>
            <a:r>
              <a:rPr lang="en-US" b="1" dirty="0">
                <a:solidFill>
                  <a:srgbClr val="FF0000"/>
                </a:solidFill>
              </a:rPr>
              <a:t>predestined</a:t>
            </a:r>
            <a:r>
              <a:rPr lang="en-US" b="1" dirty="0">
                <a:solidFill>
                  <a:srgbClr val="00FFFF"/>
                </a:solidFill>
              </a:rPr>
              <a:t> </a:t>
            </a:r>
            <a:r>
              <a:rPr lang="en-US" b="1" i="1" dirty="0">
                <a:solidFill>
                  <a:srgbClr val="00FFFF"/>
                </a:solidFill>
              </a:rPr>
              <a:t>to become</a:t>
            </a:r>
            <a:r>
              <a:rPr lang="en-US" b="1" dirty="0">
                <a:solidFill>
                  <a:srgbClr val="00FFFF"/>
                </a:solidFill>
              </a:rPr>
              <a:t> conformed to the image of His Son, so that He would be the firstborn among many brethren; </a:t>
            </a:r>
            <a:r>
              <a:rPr lang="en-US" b="1" baseline="30000" dirty="0">
                <a:solidFill>
                  <a:srgbClr val="00FFFF"/>
                </a:solidFill>
              </a:rPr>
              <a:t>30 </a:t>
            </a:r>
            <a:r>
              <a:rPr lang="en-US" b="1" dirty="0">
                <a:solidFill>
                  <a:srgbClr val="00FFFF"/>
                </a:solidFill>
              </a:rPr>
              <a:t>and these whom He </a:t>
            </a:r>
            <a:r>
              <a:rPr lang="en-US" b="1" dirty="0">
                <a:solidFill>
                  <a:srgbClr val="FF0000"/>
                </a:solidFill>
              </a:rPr>
              <a:t>predestined</a:t>
            </a:r>
            <a:r>
              <a:rPr lang="en-US" b="1" dirty="0">
                <a:solidFill>
                  <a:srgbClr val="00FFFF"/>
                </a:solidFill>
              </a:rPr>
              <a:t>, He also </a:t>
            </a:r>
            <a:r>
              <a:rPr lang="en-US" b="1" dirty="0">
                <a:solidFill>
                  <a:srgbClr val="FF0000"/>
                </a:solidFill>
              </a:rPr>
              <a:t>called</a:t>
            </a:r>
            <a:r>
              <a:rPr lang="en-US" b="1" dirty="0">
                <a:solidFill>
                  <a:srgbClr val="00FFFF"/>
                </a:solidFill>
              </a:rPr>
              <a:t>; and these whom He </a:t>
            </a:r>
            <a:r>
              <a:rPr lang="en-US" b="1" dirty="0">
                <a:solidFill>
                  <a:srgbClr val="FF0000"/>
                </a:solidFill>
              </a:rPr>
              <a:t>called</a:t>
            </a:r>
            <a:r>
              <a:rPr lang="en-US" b="1" dirty="0">
                <a:solidFill>
                  <a:srgbClr val="00FFFF"/>
                </a:solidFill>
              </a:rPr>
              <a:t>, He also </a:t>
            </a:r>
            <a:r>
              <a:rPr lang="en-US" b="1" dirty="0">
                <a:solidFill>
                  <a:srgbClr val="FF0000"/>
                </a:solidFill>
              </a:rPr>
              <a:t>justified</a:t>
            </a:r>
            <a:r>
              <a:rPr lang="en-US" b="1" dirty="0">
                <a:solidFill>
                  <a:srgbClr val="00FFFF"/>
                </a:solidFill>
              </a:rPr>
              <a:t>; and these whom He </a:t>
            </a:r>
            <a:r>
              <a:rPr lang="en-US" b="1" dirty="0">
                <a:solidFill>
                  <a:srgbClr val="FF0000"/>
                </a:solidFill>
              </a:rPr>
              <a:t>justified</a:t>
            </a:r>
            <a:r>
              <a:rPr lang="en-US" b="1" dirty="0">
                <a:solidFill>
                  <a:srgbClr val="00FFFF"/>
                </a:solidFill>
              </a:rPr>
              <a:t>, He also </a:t>
            </a:r>
            <a:r>
              <a:rPr lang="en-US" b="1" dirty="0">
                <a:solidFill>
                  <a:srgbClr val="FF0000"/>
                </a:solidFill>
              </a:rPr>
              <a:t>glorified</a:t>
            </a:r>
            <a:r>
              <a:rPr lang="en-US" b="1" dirty="0">
                <a:solidFill>
                  <a:srgbClr val="00FFFF"/>
                </a:solidFill>
              </a:rPr>
              <a:t>. </a:t>
            </a:r>
            <a:r>
              <a:rPr lang="en-US" b="1" baseline="30000" dirty="0">
                <a:solidFill>
                  <a:srgbClr val="00FFFF"/>
                </a:solidFill>
              </a:rPr>
              <a:t>31 </a:t>
            </a:r>
            <a:r>
              <a:rPr lang="en-US" b="1" dirty="0">
                <a:solidFill>
                  <a:srgbClr val="00FFFF"/>
                </a:solidFill>
              </a:rPr>
              <a:t>What then shall we say to these things? If God </a:t>
            </a:r>
            <a:r>
              <a:rPr lang="en-US" b="1" i="1" dirty="0">
                <a:solidFill>
                  <a:srgbClr val="00FFFF"/>
                </a:solidFill>
              </a:rPr>
              <a:t>is</a:t>
            </a:r>
            <a:r>
              <a:rPr lang="en-US" b="1" dirty="0">
                <a:solidFill>
                  <a:srgbClr val="00FFFF"/>
                </a:solidFill>
              </a:rPr>
              <a:t> for us, who </a:t>
            </a:r>
            <a:r>
              <a:rPr lang="en-US" b="1" i="1" dirty="0">
                <a:solidFill>
                  <a:srgbClr val="00FFFF"/>
                </a:solidFill>
              </a:rPr>
              <a:t>is</a:t>
            </a:r>
            <a:r>
              <a:rPr lang="en-US" b="1" dirty="0">
                <a:solidFill>
                  <a:srgbClr val="00FFFF"/>
                </a:solidFill>
              </a:rPr>
              <a:t> against us? </a:t>
            </a:r>
          </a:p>
        </p:txBody>
      </p:sp>
      <p:sp>
        <p:nvSpPr>
          <p:cNvPr id="9" name="TextBox 8"/>
          <p:cNvSpPr txBox="1"/>
          <p:nvPr/>
        </p:nvSpPr>
        <p:spPr>
          <a:xfrm>
            <a:off x="5681887" y="2942978"/>
            <a:ext cx="334073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神所预先设置的界限就是基督，祂通过基督的死担当了所有人的罪，又通过基督的复活为每个人在基督里预备了一个新人。</a:t>
            </a:r>
            <a:endParaRPr kumimoji="0" lang="en-US" altLang="zh-CN"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sp>
        <p:nvSpPr>
          <p:cNvPr id="10" name="TextBox 9"/>
          <p:cNvSpPr txBox="1"/>
          <p:nvPr/>
        </p:nvSpPr>
        <p:spPr>
          <a:xfrm>
            <a:off x="5681887" y="4076700"/>
            <a:ext cx="334073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祂今天通过</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这样的福</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音呼召每个人进入基督，每一</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个悔改接</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受福音的人就进</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入神所预</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定的恩典和祝福里，成为在基督里被拣选的。不接</a:t>
            </a:r>
            <a:r>
              <a:rPr kumimoji="0" lang="zh-CN" altLang="en-US" sz="1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受福</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音的人是因为喜欢肉体里虚谎、自我为中心的生命，是自己的选择。</a:t>
            </a:r>
            <a:endParaRPr kumimoji="0" lang="zh-CN" altLang="en-US" sz="16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5669589" y="1023543"/>
            <a:ext cx="3365329" cy="1839113"/>
          </a:xfrm>
          <a:prstGeom prst="rect">
            <a:avLst/>
          </a:prstGeom>
          <a:solidFill>
            <a:schemeClr val="accent6">
              <a:lumMod val="40000"/>
              <a:lumOff val="60000"/>
            </a:schemeClr>
          </a:solidFill>
        </p:spPr>
      </p:pic>
      <p:sp>
        <p:nvSpPr>
          <p:cNvPr id="8" name="TextBox 7"/>
          <p:cNvSpPr txBox="1"/>
          <p:nvPr/>
        </p:nvSpPr>
        <p:spPr>
          <a:xfrm>
            <a:off x="175509" y="3846655"/>
            <a:ext cx="5310891" cy="18302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神所拣选的是基督，选择基督的就被神拣选！</a:t>
            </a:r>
            <a:endParaRPr kumimoji="0" lang="en-US" altLang="zh-CN" sz="4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2485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266" name="Picture 2" descr="Image result for god loves jacob and hates es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66" y="266700"/>
            <a:ext cx="8486775" cy="38766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138" y="4305300"/>
            <a:ext cx="8884229" cy="89255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玛</a:t>
            </a:r>
            <a:r>
              <a:rPr kumimoji="0" lang="en-US" sz="26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1:2 </a:t>
            </a:r>
            <a:r>
              <a:rPr kumimoji="0" lang="en-US" sz="2600" b="1" i="0" u="none" strike="noStrike" kern="1200" cap="none" spc="0" normalizeH="0" baseline="0" noProof="0" smtClean="0">
                <a:ln>
                  <a:noFill/>
                </a:ln>
                <a:solidFill>
                  <a:prstClr val="white"/>
                </a:solidFill>
                <a:effectLst/>
                <a:uLnTx/>
                <a:uFillTx/>
                <a:latin typeface="Microsoft YaHei" panose="020B0503020204020204" pitchFamily="34" charset="-122"/>
                <a:ea typeface="Microsoft YaHei" panose="020B0503020204020204" pitchFamily="34" charset="-122"/>
                <a:cs typeface="+mn-cs"/>
              </a:rPr>
              <a:t>耶和华说</a:t>
            </a:r>
            <a:r>
              <a:rPr kumimoji="0" lang="en-US" sz="2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：以扫不是雅各的哥哥么？我却爱雅各，1:3 </a:t>
            </a:r>
            <a:r>
              <a:rPr kumimoji="0" lang="en-US" sz="2600" b="1" i="0" u="none" strike="noStrike" kern="1200" cap="none" spc="0" normalizeH="0" baseline="0" noProof="0" dirty="0" err="1">
                <a:ln>
                  <a:noFill/>
                </a:ln>
                <a:solidFill>
                  <a:prstClr val="white"/>
                </a:solidFill>
                <a:effectLst/>
                <a:uLnTx/>
                <a:uFillTx/>
                <a:latin typeface="Microsoft YaHei" panose="020B0503020204020204" pitchFamily="34" charset="-122"/>
                <a:ea typeface="Microsoft YaHei" panose="020B0503020204020204" pitchFamily="34" charset="-122"/>
                <a:cs typeface="+mn-cs"/>
              </a:rPr>
              <a:t>恶以扫，使他的山岭荒凉，把他的地业交给旷野的野狗</a:t>
            </a:r>
            <a:r>
              <a:rPr kumimoji="0" lang="en-US" sz="2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p>
        </p:txBody>
      </p:sp>
    </p:spTree>
    <p:extLst>
      <p:ext uri="{BB962C8B-B14F-4D97-AF65-F5344CB8AC3E}">
        <p14:creationId xmlns:p14="http://schemas.microsoft.com/office/powerpoint/2010/main" val="2210975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08566" y="951795"/>
            <a:ext cx="4135700" cy="4064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Oval 6"/>
          <p:cNvSpPr/>
          <p:nvPr/>
        </p:nvSpPr>
        <p:spPr>
          <a:xfrm>
            <a:off x="3428999" y="1596628"/>
            <a:ext cx="2738701" cy="2794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Oval 5"/>
          <p:cNvSpPr/>
          <p:nvPr/>
        </p:nvSpPr>
        <p:spPr>
          <a:xfrm>
            <a:off x="3987209" y="2221700"/>
            <a:ext cx="1617291" cy="152400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7459291" y="898129"/>
            <a:ext cx="889987" cy="43242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5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灵</a:t>
            </a:r>
            <a:endParaRPr kumimoji="0" lang="en-US" altLang="zh-CN" sz="55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5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魂</a:t>
            </a:r>
            <a:endParaRPr kumimoji="0" lang="en-US" sz="55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5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体</a:t>
            </a:r>
            <a:endParaRPr kumimoji="0" lang="en-US" sz="5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2" name="Straight Arrow Connector 11"/>
          <p:cNvCxnSpPr/>
          <p:nvPr/>
        </p:nvCxnSpPr>
        <p:spPr>
          <a:xfrm flipH="1">
            <a:off x="4990077" y="1489713"/>
            <a:ext cx="2538039" cy="1607194"/>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744791" y="3057128"/>
            <a:ext cx="1651000" cy="3175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808291" y="4327128"/>
            <a:ext cx="1651000" cy="381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99864" y="3489405"/>
            <a:ext cx="3687345" cy="1983854"/>
            <a:chOff x="70986" y="4343400"/>
            <a:chExt cx="4424814" cy="2380624"/>
          </a:xfrm>
        </p:grpSpPr>
        <p:sp>
          <p:nvSpPr>
            <p:cNvPr id="15" name="Rectangle 14"/>
            <p:cNvSpPr/>
            <p:nvPr/>
          </p:nvSpPr>
          <p:spPr>
            <a:xfrm>
              <a:off x="70986" y="5505229"/>
              <a:ext cx="3003130" cy="1218795"/>
            </a:xfrm>
            <a:prstGeom prst="rect">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物质界</a:t>
              </a:r>
              <a:endParaRPr kumimoji="0" lang="en-US" sz="6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4" name="Straight Arrow Connector 23"/>
            <p:cNvCxnSpPr/>
            <p:nvPr/>
          </p:nvCxnSpPr>
          <p:spPr>
            <a:xfrm flipV="1">
              <a:off x="3276600" y="48768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3505200" y="51816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2971800" y="46482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3810000" y="54102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V="1">
              <a:off x="2743200" y="43434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grpSp>
      <p:grpSp>
        <p:nvGrpSpPr>
          <p:cNvPr id="32" name="Group 31"/>
          <p:cNvGrpSpPr/>
          <p:nvPr/>
        </p:nvGrpSpPr>
        <p:grpSpPr>
          <a:xfrm>
            <a:off x="864348" y="283160"/>
            <a:ext cx="3899756" cy="2777099"/>
            <a:chOff x="273293" y="1468081"/>
            <a:chExt cx="4679707" cy="3332519"/>
          </a:xfrm>
        </p:grpSpPr>
        <p:sp>
          <p:nvSpPr>
            <p:cNvPr id="16" name="Rectangle 15"/>
            <p:cNvSpPr/>
            <p:nvPr/>
          </p:nvSpPr>
          <p:spPr>
            <a:xfrm>
              <a:off x="273293" y="1468081"/>
              <a:ext cx="2075953" cy="1218796"/>
            </a:xfrm>
            <a:prstGeom prst="rect">
              <a:avLst/>
            </a:prstGeom>
            <a:ln w="22225">
              <a:prstDash val="dash"/>
            </a:ln>
          </p:spPr>
          <p:style>
            <a:lnRef idx="1">
              <a:schemeClr val="accent6"/>
            </a:lnRef>
            <a:fillRef idx="2">
              <a:schemeClr val="accent6"/>
            </a:fillRef>
            <a:effectRef idx="1">
              <a:schemeClr val="accent6"/>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灵界</a:t>
              </a:r>
              <a:endParaRPr kumimoji="0" lang="en-US" sz="6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grpSp>
          <p:nvGrpSpPr>
            <p:cNvPr id="31" name="Group 30"/>
            <p:cNvGrpSpPr/>
            <p:nvPr/>
          </p:nvGrpSpPr>
          <p:grpSpPr>
            <a:xfrm>
              <a:off x="2514600" y="2514600"/>
              <a:ext cx="2438400" cy="2286000"/>
              <a:chOff x="2514600" y="2514600"/>
              <a:chExt cx="2438400" cy="2286000"/>
            </a:xfrm>
          </p:grpSpPr>
          <p:cxnSp>
            <p:nvCxnSpPr>
              <p:cNvPr id="19" name="Straight Arrow Connector 18"/>
              <p:cNvCxnSpPr/>
              <p:nvPr/>
            </p:nvCxnSpPr>
            <p:spPr>
              <a:xfrm>
                <a:off x="2743200" y="2514600"/>
                <a:ext cx="2209800" cy="1981200"/>
              </a:xfrm>
              <a:prstGeom prst="straightConnector1">
                <a:avLst/>
              </a:prstGeom>
              <a:ln w="63500">
                <a:solidFill>
                  <a:schemeClr val="bg2">
                    <a:lumMod val="50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2514600" y="2819400"/>
                <a:ext cx="2133600" cy="1981200"/>
              </a:xfrm>
              <a:prstGeom prst="straightConnector1">
                <a:avLst/>
              </a:prstGeom>
              <a:ln w="63500">
                <a:solidFill>
                  <a:schemeClr val="bg2">
                    <a:lumMod val="50000"/>
                  </a:schemeClr>
                </a:solidFill>
                <a:headEnd type="arrow"/>
                <a:tailEnd type="arrow"/>
              </a:ln>
            </p:spPr>
            <p:style>
              <a:lnRef idx="3">
                <a:schemeClr val="dk1"/>
              </a:lnRef>
              <a:fillRef idx="0">
                <a:schemeClr val="dk1"/>
              </a:fillRef>
              <a:effectRef idx="2">
                <a:schemeClr val="dk1"/>
              </a:effectRef>
              <a:fontRef idx="minor">
                <a:schemeClr val="tx1"/>
              </a:fontRef>
            </p:style>
          </p:cxnSp>
        </p:grpSp>
      </p:grpSp>
      <p:sp>
        <p:nvSpPr>
          <p:cNvPr id="2" name="Rectangle 1"/>
          <p:cNvSpPr/>
          <p:nvPr/>
        </p:nvSpPr>
        <p:spPr>
          <a:xfrm>
            <a:off x="2812459" y="115538"/>
            <a:ext cx="614808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100" b="1" dirty="0"/>
              <a:t>玛2:15 </a:t>
            </a:r>
            <a:r>
              <a:rPr lang="en-US" sz="2100" b="1" dirty="0" err="1"/>
              <a:t>虽然神有灵的余力能造多人，他不是单造一人么？为何只造一人呢？</a:t>
            </a:r>
            <a:r>
              <a:rPr lang="en-US" sz="2100" b="1" dirty="0" err="1" smtClean="0"/>
              <a:t>乃是他愿人得虔诚的后裔</a:t>
            </a:r>
            <a:endParaRPr lang="en-US" sz="2100" b="1" dirty="0"/>
          </a:p>
        </p:txBody>
      </p:sp>
      <p:sp>
        <p:nvSpPr>
          <p:cNvPr id="25" name="Rectangle 24"/>
          <p:cNvSpPr/>
          <p:nvPr/>
        </p:nvSpPr>
        <p:spPr>
          <a:xfrm>
            <a:off x="220101" y="1383774"/>
            <a:ext cx="2226845"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200" b="1" dirty="0">
                <a:latin typeface="Microsoft YaHei" panose="020B0503020204020204" pitchFamily="34" charset="-122"/>
                <a:ea typeface="Microsoft YaHei" panose="020B0503020204020204" pitchFamily="34" charset="-122"/>
              </a:rPr>
              <a:t>林前</a:t>
            </a:r>
            <a:r>
              <a:rPr lang="en-US" altLang="zh-CN" sz="2200" b="1" dirty="0">
                <a:latin typeface="Microsoft YaHei" panose="020B0503020204020204" pitchFamily="34" charset="-122"/>
                <a:ea typeface="Microsoft YaHei" panose="020B0503020204020204" pitchFamily="34" charset="-122"/>
              </a:rPr>
              <a:t>6:17 </a:t>
            </a:r>
            <a:r>
              <a:rPr lang="zh-CN" altLang="en-US" sz="2200" b="1" dirty="0">
                <a:latin typeface="Microsoft YaHei" panose="020B0503020204020204" pitchFamily="34" charset="-122"/>
                <a:ea typeface="Microsoft YaHei" panose="020B0503020204020204" pitchFamily="34" charset="-122"/>
              </a:rPr>
              <a:t>但与主联合的，便是与主成为一灵。</a:t>
            </a:r>
            <a:endParaRPr lang="en-US" sz="2200" b="1" dirty="0">
              <a:latin typeface="Microsoft YaHei" panose="020B0503020204020204" pitchFamily="34" charset="-122"/>
              <a:ea typeface="Microsoft YaHei" panose="020B0503020204020204" pitchFamily="34" charset="-122"/>
            </a:endParaRPr>
          </a:p>
        </p:txBody>
      </p:sp>
      <p:sp>
        <p:nvSpPr>
          <p:cNvPr id="30" name="Rectangle 29"/>
          <p:cNvSpPr/>
          <p:nvPr/>
        </p:nvSpPr>
        <p:spPr>
          <a:xfrm>
            <a:off x="231723" y="2542024"/>
            <a:ext cx="2226845" cy="178510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200" b="1" dirty="0">
                <a:latin typeface="Microsoft YaHei" panose="020B0503020204020204" pitchFamily="34" charset="-122"/>
                <a:ea typeface="Microsoft YaHei" panose="020B0503020204020204" pitchFamily="34" charset="-122"/>
              </a:rPr>
              <a:t>加</a:t>
            </a:r>
            <a:r>
              <a:rPr lang="en-US" altLang="zh-CN" sz="2200" b="1" dirty="0">
                <a:latin typeface="Microsoft YaHei" panose="020B0503020204020204" pitchFamily="34" charset="-122"/>
                <a:ea typeface="Microsoft YaHei" panose="020B0503020204020204" pitchFamily="34" charset="-122"/>
              </a:rPr>
              <a:t>4:6 </a:t>
            </a:r>
            <a:r>
              <a:rPr lang="zh-CN" altLang="en-US" sz="2200" b="1" dirty="0">
                <a:latin typeface="Microsoft YaHei" panose="020B0503020204020204" pitchFamily="34" charset="-122"/>
                <a:ea typeface="Microsoft YaHei" panose="020B0503020204020204" pitchFamily="34" charset="-122"/>
              </a:rPr>
              <a:t>你们既为儿子，神就差他儿子的灵进入你</a:t>
            </a:r>
            <a:r>
              <a:rPr lang="zh-CN" altLang="en-US" sz="2200" b="1" dirty="0" smtClean="0">
                <a:latin typeface="Microsoft YaHei" panose="020B0503020204020204" pitchFamily="34" charset="-122"/>
                <a:ea typeface="Microsoft YaHei" panose="020B0503020204020204" pitchFamily="34" charset="-122"/>
              </a:rPr>
              <a:t>们的</a:t>
            </a:r>
            <a:r>
              <a:rPr lang="zh-CN" altLang="en-US" sz="2200" b="1" dirty="0">
                <a:latin typeface="Microsoft YaHei" panose="020B0503020204020204" pitchFamily="34" charset="-122"/>
                <a:ea typeface="Microsoft YaHei" panose="020B0503020204020204" pitchFamily="34" charset="-122"/>
              </a:rPr>
              <a:t>心，呼叫：阿爸！父！</a:t>
            </a:r>
            <a:endParaRPr lang="en-US" sz="22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73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78742" y="3719151"/>
            <a:ext cx="3048000" cy="1963794"/>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990321" y="1693804"/>
            <a:ext cx="3336421" cy="2016605"/>
          </a:xfrm>
          <a:prstGeom prst="rect">
            <a:avLst/>
          </a:prstGeom>
          <a:noFill/>
          <a:ln w="9525">
            <a:noFill/>
            <a:miter lim="800000"/>
            <a:headEnd/>
            <a:tailEnd/>
          </a:ln>
          <a:effectLst/>
        </p:spPr>
      </p:pic>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1584603" y="65158"/>
            <a:ext cx="6340197" cy="707886"/>
          </a:xfrm>
          <a:prstGeom prst="rect">
            <a:avLst/>
          </a:prstGeom>
          <a:noFill/>
        </p:spPr>
        <p:txBody>
          <a:bodyPr wrap="none" rtlCol="0">
            <a:spAutoFit/>
          </a:bodyPr>
          <a:lstStyle/>
          <a:p>
            <a:pPr lvl="0">
              <a:defRPr/>
            </a:pPr>
            <a:r>
              <a:rPr lang="zh-CN" altLang="en-US" sz="4000" b="1" dirty="0" smtClean="0">
                <a:solidFill>
                  <a:srgbClr val="C00000"/>
                </a:solidFill>
                <a:latin typeface="微软雅黑" panose="020B0503020204020204" pitchFamily="34" charset="-122"/>
                <a:ea typeface="微软雅黑" panose="020B0503020204020204" pitchFamily="34" charset="-122"/>
              </a:rPr>
              <a:t>神造人时灵</a:t>
            </a:r>
            <a:r>
              <a:rPr lang="zh-CN" altLang="en-US" sz="4000" b="1" dirty="0">
                <a:solidFill>
                  <a:srgbClr val="C00000"/>
                </a:solidFill>
                <a:latin typeface="微软雅黑" panose="020B0503020204020204" pitchFamily="34" charset="-122"/>
                <a:ea typeface="微软雅黑" panose="020B0503020204020204" pitchFamily="34" charset="-122"/>
              </a:rPr>
              <a:t>魂</a:t>
            </a:r>
            <a:r>
              <a:rPr lang="zh-CN" altLang="en-US" sz="4000" b="1" dirty="0" smtClean="0">
                <a:solidFill>
                  <a:srgbClr val="C00000"/>
                </a:solidFill>
                <a:latin typeface="微软雅黑" panose="020B0503020204020204" pitchFamily="34" charset="-122"/>
                <a:ea typeface="微软雅黑" panose="020B0503020204020204" pitchFamily="34" charset="-122"/>
              </a:rPr>
              <a:t>体本来的次序</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3913" r="3261"/>
          <a:stretch/>
        </p:blipFill>
        <p:spPr>
          <a:xfrm>
            <a:off x="5257799" y="1704975"/>
            <a:ext cx="3592689" cy="1990725"/>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6316"/>
          <a:stretch/>
        </p:blipFill>
        <p:spPr>
          <a:xfrm>
            <a:off x="5257800" y="3824518"/>
            <a:ext cx="3592689" cy="1776182"/>
          </a:xfrm>
          <a:prstGeom prst="rect">
            <a:avLst/>
          </a:prstGeom>
        </p:spPr>
      </p:pic>
      <p:sp>
        <p:nvSpPr>
          <p:cNvPr id="18" name="Rectangle 17"/>
          <p:cNvSpPr/>
          <p:nvPr/>
        </p:nvSpPr>
        <p:spPr>
          <a:xfrm>
            <a:off x="5291665" y="2314575"/>
            <a:ext cx="3575756" cy="1323439"/>
          </a:xfrm>
          <a:prstGeom prst="rect">
            <a:avLst/>
          </a:prstGeom>
        </p:spPr>
        <p:txBody>
          <a:bodyPr wrap="square">
            <a:spAutoFit/>
          </a:bodyPr>
          <a:lstStyle/>
          <a:p>
            <a:pPr lvl="0">
              <a:spcAft>
                <a:spcPts val="2400"/>
              </a:spcAft>
              <a:defRPr/>
            </a:pPr>
            <a:r>
              <a:rPr lang="zh-CN" altLang="en-US"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创</a:t>
            </a:r>
            <a:r>
              <a:rPr lang="en-US" altLang="zh-CN"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2:7 </a:t>
            </a:r>
            <a:r>
              <a:rPr lang="zh-CN" altLang="en-US"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耶和华　神用</a:t>
            </a:r>
            <a:r>
              <a:rPr lang="zh-CN" altLang="en-US" sz="2000" b="1" dirty="0" smtClean="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地上</a:t>
            </a:r>
            <a:r>
              <a:rPr lang="zh-CN" altLang="en-US"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的尘土造人，将生气吹在他鼻孔里，他就成了有灵的活</a:t>
            </a:r>
            <a:r>
              <a:rPr lang="zh-CN" altLang="en-US" sz="2000" b="1" dirty="0" smtClean="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人</a:t>
            </a:r>
            <a:r>
              <a:rPr lang="en-US" altLang="zh-CN" sz="2000" b="1" dirty="0" smtClean="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(a living soul)</a:t>
            </a:r>
            <a:r>
              <a:rPr lang="zh-CN" altLang="en-US" sz="2000" b="1" dirty="0" smtClean="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a:t>
            </a:r>
            <a:r>
              <a:rPr lang="zh-CN" altLang="en-US"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名叫亚当。</a:t>
            </a:r>
            <a:endParaRPr kumimoji="0" lang="en-US" altLang="zh-CN" sz="2000" b="1" i="0" u="none" strike="noStrike" kern="1200" cap="none" spc="0" normalizeH="0" baseline="0" noProof="0" dirty="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sp>
        <p:nvSpPr>
          <p:cNvPr id="19" name="Rectangle 18"/>
          <p:cNvSpPr/>
          <p:nvPr/>
        </p:nvSpPr>
        <p:spPr>
          <a:xfrm>
            <a:off x="5302954" y="3960938"/>
            <a:ext cx="3575756" cy="707886"/>
          </a:xfrm>
          <a:prstGeom prst="rect">
            <a:avLst/>
          </a:prstGeom>
        </p:spPr>
        <p:txBody>
          <a:bodyPr wrap="square">
            <a:spAutoFit/>
          </a:bodyPr>
          <a:lstStyle/>
          <a:p>
            <a:pPr lvl="0">
              <a:spcAft>
                <a:spcPts val="2400"/>
              </a:spcAft>
              <a:defRPr/>
            </a:pPr>
            <a:r>
              <a:rPr lang="zh-CN" altLang="en-US"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约</a:t>
            </a:r>
            <a:r>
              <a:rPr lang="en-US" altLang="zh-CN"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6:63 </a:t>
            </a:r>
            <a:r>
              <a:rPr lang="zh-CN" altLang="en-US" sz="2000" b="1" dirty="0">
                <a:ln>
                  <a:solidFill>
                    <a:prstClr val="black"/>
                  </a:solidFill>
                </a:ln>
                <a:solidFill>
                  <a:srgbClr val="FFFF0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叫人活着的乃是灵，肉体是无益的</a:t>
            </a:r>
          </a:p>
        </p:txBody>
      </p:sp>
      <p:sp>
        <p:nvSpPr>
          <p:cNvPr id="20" name="Rectangle 19"/>
          <p:cNvSpPr/>
          <p:nvPr/>
        </p:nvSpPr>
        <p:spPr>
          <a:xfrm>
            <a:off x="76197" y="848704"/>
            <a:ext cx="9036205"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spcAft>
                <a:spcPts val="24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创</a:t>
            </a:r>
            <a:r>
              <a:rPr lang="en-US" altLang="zh-CN" sz="2200" b="1" dirty="0">
                <a:solidFill>
                  <a:prstClr val="black"/>
                </a:solidFill>
                <a:latin typeface="Microsoft YaHei" panose="020B0503020204020204" pitchFamily="34" charset="-122"/>
                <a:ea typeface="Microsoft YaHei" panose="020B0503020204020204" pitchFamily="34" charset="-122"/>
              </a:rPr>
              <a:t>1:26 </a:t>
            </a:r>
            <a:r>
              <a:rPr lang="zh-CN" altLang="en-US" sz="2200" b="1" dirty="0">
                <a:solidFill>
                  <a:prstClr val="black"/>
                </a:solidFill>
                <a:latin typeface="Microsoft YaHei" panose="020B0503020204020204" pitchFamily="34" charset="-122"/>
                <a:ea typeface="Microsoft YaHei" panose="020B0503020204020204" pitchFamily="34" charset="-122"/>
              </a:rPr>
              <a:t>神说：我们要照着我们的形象、按着我们的样式造人，使他们管理海里的鱼、空中的鸟、地上的牲畜，和全地，并地上所爬的一切昆虫。</a:t>
            </a:r>
            <a:endParaRPr lang="en-US" altLang="zh-CN" sz="2200" b="1" dirty="0">
              <a:solidFill>
                <a:prstClr val="black"/>
              </a:solidFill>
              <a:latin typeface="Microsoft YaHei" panose="020B0503020204020204" pitchFamily="34" charset="-122"/>
              <a:ea typeface="Microsoft YaHei" panose="020B0503020204020204" pitchFamily="34" charset="-122"/>
            </a:endParaRPr>
          </a:p>
        </p:txBody>
      </p:sp>
      <p:sp>
        <p:nvSpPr>
          <p:cNvPr id="21" name="Down Arrow 20"/>
          <p:cNvSpPr/>
          <p:nvPr/>
        </p:nvSpPr>
        <p:spPr>
          <a:xfrm flipV="1">
            <a:off x="1828800" y="2075434"/>
            <a:ext cx="609600" cy="1428214"/>
          </a:xfrm>
          <a:prstGeom prst="down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V="1">
            <a:off x="1981200" y="4146556"/>
            <a:ext cx="609600" cy="1428214"/>
          </a:xfrm>
          <a:prstGeom prst="down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8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152400" y="902855"/>
            <a:ext cx="4983018" cy="45858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创</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3:4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蛇对女人说：你们不一定死；</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3:5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因为　神知道，你们吃的日子眼睛就明亮了，你们便如神能知道善恶。</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3:6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于是女人见那棵树的果子好作食物，也悦人的眼目，且是可喜爱的，能使人有智慧，就摘下果子来吃了，又给他丈夫，他丈夫也吃了。</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3:7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他们二人的眼睛就明亮了</a:t>
            </a: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，才知</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道自己是赤身露体，便拿无花果树的叶子为自己编作裙子。</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8" name="TextBox 7"/>
          <p:cNvSpPr txBox="1"/>
          <p:nvPr/>
        </p:nvSpPr>
        <p:spPr>
          <a:xfrm>
            <a:off x="2569647" y="65158"/>
            <a:ext cx="37753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noProof="0" dirty="0">
                <a:solidFill>
                  <a:srgbClr val="C00000"/>
                </a:solidFill>
                <a:latin typeface="微软雅黑" panose="020B0503020204020204" pitchFamily="34" charset="-122"/>
                <a:ea typeface="微软雅黑" panose="020B0503020204020204" pitchFamily="34" charset="-122"/>
              </a:rPr>
              <a:t>始</a:t>
            </a:r>
            <a:r>
              <a:rPr lang="zh-CN" altLang="en-US" sz="4000" b="1" noProof="0" dirty="0" smtClean="0">
                <a:solidFill>
                  <a:srgbClr val="C00000"/>
                </a:solidFill>
                <a:latin typeface="微软雅黑" panose="020B0503020204020204" pitchFamily="34" charset="-122"/>
                <a:ea typeface="微软雅黑" panose="020B0503020204020204" pitchFamily="34" charset="-122"/>
              </a:rPr>
              <a:t>祖堕落的结果</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pic>
        <p:nvPicPr>
          <p:cNvPr id="1026" name="Picture 2" descr="Image result for eve temp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504" y="952499"/>
            <a:ext cx="3585983" cy="2696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6316"/>
          <a:stretch/>
        </p:blipFill>
        <p:spPr>
          <a:xfrm>
            <a:off x="5257799" y="3748318"/>
            <a:ext cx="3592689" cy="1776182"/>
          </a:xfrm>
          <a:prstGeom prst="rect">
            <a:avLst/>
          </a:prstGeom>
        </p:spPr>
      </p:pic>
      <p:sp>
        <p:nvSpPr>
          <p:cNvPr id="11" name="Rectangle 10"/>
          <p:cNvSpPr/>
          <p:nvPr/>
        </p:nvSpPr>
        <p:spPr>
          <a:xfrm>
            <a:off x="5292665" y="1177178"/>
            <a:ext cx="36576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zh-CN" altLang="en-US" sz="2000" b="1" i="0" u="none" strike="noStrike" kern="1200" cap="none" spc="0" normalizeH="0" baseline="0" noProof="0" dirty="0" smtClean="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rPr>
              <a:t>创</a:t>
            </a:r>
            <a:r>
              <a:rPr kumimoji="0" lang="en-US" altLang="zh-CN" sz="2000" b="1" i="0" u="none" strike="noStrike" kern="1200" cap="none" spc="0" normalizeH="0" baseline="0" noProof="0" dirty="0" smtClean="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rPr>
              <a:t>6:3 </a:t>
            </a:r>
            <a:r>
              <a:rPr kumimoji="0" lang="zh-CN" altLang="en-US" sz="2000" b="1" i="0" u="none" strike="noStrike" kern="1200" cap="none" spc="0" normalizeH="0" baseline="0" noProof="0" dirty="0" smtClean="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rPr>
              <a:t>耶和华说：人既属乎血气，我的灵就不永远住在他里面</a:t>
            </a:r>
            <a:r>
              <a:rPr kumimoji="0" lang="en-US" altLang="zh-CN" sz="2000" b="1" i="0" u="none" strike="noStrike" kern="1200" cap="none" spc="0" normalizeH="0" baseline="0" noProof="0" dirty="0" smtClean="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rPr>
              <a:t>(YLT: My Spirit doth not strive in man--to the age; in their erring they </a:t>
            </a:r>
            <a:r>
              <a:rPr kumimoji="0" lang="en-US" altLang="zh-CN" sz="2000" b="1" i="1" u="none" strike="noStrike" kern="1200" cap="none" spc="0" normalizeH="0" baseline="0" noProof="0" dirty="0" smtClean="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rPr>
              <a:t>are</a:t>
            </a:r>
            <a:r>
              <a:rPr kumimoji="0" lang="en-US" altLang="zh-CN" sz="2000" b="1" i="0" u="none" strike="noStrike" kern="1200" cap="none" spc="0" normalizeH="0" baseline="0" noProof="0" dirty="0" smtClean="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rPr>
              <a:t> flesh)</a:t>
            </a:r>
            <a:r>
              <a:rPr kumimoji="0" lang="zh-CN" altLang="en-US" sz="2000" b="1" i="0" u="none" strike="noStrike" kern="1200" cap="none" spc="0" normalizeH="0" baseline="0" noProof="0" dirty="0" smtClean="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rPr>
              <a:t>；然而他的日子还可到一百二十年。</a:t>
            </a:r>
            <a:endParaRPr kumimoji="0" lang="en-US" altLang="zh-CN" sz="2000" b="1" i="0" u="none" strike="noStrike" kern="1200" cap="none" spc="0" normalizeH="0" baseline="0" noProof="0" dirty="0">
              <a:ln>
                <a:solidFill>
                  <a:prstClr val="black"/>
                </a:solidFill>
              </a:ln>
              <a:solidFill>
                <a:srgbClr val="FFFF0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sp>
        <p:nvSpPr>
          <p:cNvPr id="2" name="TextBox 1"/>
          <p:cNvSpPr txBox="1"/>
          <p:nvPr/>
        </p:nvSpPr>
        <p:spPr>
          <a:xfrm>
            <a:off x="5292665" y="3785860"/>
            <a:ext cx="2438400" cy="1708160"/>
          </a:xfrm>
          <a:prstGeom prst="rect">
            <a:avLst/>
          </a:prstGeom>
          <a:noFill/>
        </p:spPr>
        <p:txBody>
          <a:bodyPr wrap="square" rtlCol="0">
            <a:spAutoFit/>
          </a:bodyPr>
          <a:lstStyle/>
          <a:p>
            <a:pPr lvl="0">
              <a:defRPr/>
            </a:pPr>
            <a:r>
              <a:rPr lang="zh-CN" altLang="en-US" sz="1500" b="1" dirty="0">
                <a:ln>
                  <a:solidFill>
                    <a:schemeClr val="tx1"/>
                  </a:solidFill>
                </a:ln>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诗 </a:t>
            </a:r>
            <a:r>
              <a:rPr lang="en-US" altLang="zh-CN" sz="1500" b="1" dirty="0">
                <a:ln>
                  <a:solidFill>
                    <a:schemeClr val="tx1"/>
                  </a:solidFill>
                </a:ln>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51:10 </a:t>
            </a:r>
            <a:r>
              <a:rPr lang="zh-CN" altLang="en-US" sz="1500" b="1" dirty="0">
                <a:ln>
                  <a:solidFill>
                    <a:schemeClr val="tx1"/>
                  </a:solidFill>
                </a:ln>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神啊，求你为我造清洁的心，使我里面重新有正直（或译：坚定）的灵。</a:t>
            </a:r>
            <a:r>
              <a:rPr lang="en-US" sz="1500" b="1" dirty="0">
                <a:ln>
                  <a:solidFill>
                    <a:schemeClr val="tx1"/>
                  </a:solidFill>
                </a:ln>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Create in me a clean heart, O God; and renew a right spirit within me.</a:t>
            </a:r>
            <a:endParaRPr kumimoji="0" lang="en-US" sz="1500" b="1" i="0" u="none" strike="noStrike" kern="1200" cap="none" spc="0" normalizeH="0" baseline="0" noProof="0" dirty="0">
              <a:ln>
                <a:solidFill>
                  <a:schemeClr val="tx1"/>
                </a:solid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9556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 name="Rounded Rectangle 11"/>
          <p:cNvSpPr/>
          <p:nvPr/>
        </p:nvSpPr>
        <p:spPr>
          <a:xfrm>
            <a:off x="3124479" y="3718175"/>
            <a:ext cx="566158" cy="1128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24479" y="1321618"/>
            <a:ext cx="566158" cy="1192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2569647" y="65158"/>
            <a:ext cx="37753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noProof="0" dirty="0">
                <a:solidFill>
                  <a:srgbClr val="C00000"/>
                </a:solidFill>
                <a:latin typeface="微软雅黑" panose="020B0503020204020204" pitchFamily="34" charset="-122"/>
                <a:ea typeface="微软雅黑" panose="020B0503020204020204" pitchFamily="34" charset="-122"/>
              </a:rPr>
              <a:t>始</a:t>
            </a:r>
            <a:r>
              <a:rPr lang="zh-CN" altLang="en-US" sz="4000" b="1" noProof="0" dirty="0" smtClean="0">
                <a:solidFill>
                  <a:srgbClr val="C00000"/>
                </a:solidFill>
                <a:latin typeface="微软雅黑" panose="020B0503020204020204" pitchFamily="34" charset="-122"/>
                <a:ea typeface="微软雅黑" panose="020B0503020204020204" pitchFamily="34" charset="-122"/>
              </a:rPr>
              <a:t>祖堕落的结果</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5" name="TextBox 14"/>
          <p:cNvSpPr txBox="1"/>
          <p:nvPr/>
        </p:nvSpPr>
        <p:spPr>
          <a:xfrm>
            <a:off x="4114800" y="844808"/>
            <a:ext cx="4953001" cy="483209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圣</a:t>
            </a:r>
            <a:r>
              <a:rPr kumimoji="0" lang="zh-CN" altLang="en-US" sz="28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经里肉体的概念</a:t>
            </a:r>
            <a:endParaRPr kumimoji="0" lang="en-US" altLang="zh-CN" sz="28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旧约时代是指</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堕</a:t>
            </a:r>
            <a:r>
              <a:rPr kumimoji="0" lang="zh-CN" altLang="en-US" sz="20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落的亚当里生出来的天然</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人，重生以后</a:t>
            </a: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（新约时代）</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指旧人留下来未被圣灵更新的魂与体，与重生的灵</a:t>
            </a:r>
            <a:r>
              <a:rPr kumimoji="0" lang="zh-CN" altLang="en-US" sz="20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相</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对。</a:t>
            </a:r>
            <a:endParaRPr kumimoji="0" lang="en-US" altLang="zh-CN"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t>
            </a: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生命</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”与</a:t>
            </a:r>
            <a:r>
              <a:rPr kumimoji="0" lang="zh-CN" altLang="en-US" sz="20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神断绝</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，“活</a:t>
            </a:r>
            <a:r>
              <a:rPr kumimoji="0" lang="zh-CN" altLang="en-US" sz="20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 在死里</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。习惯用身体及从世界接受来的思想定义自我。特</a:t>
            </a:r>
            <a:r>
              <a:rPr kumimoji="0" lang="zh-CN" altLang="en-US" sz="20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点是为自己、靠自己、荣耀自</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己。</a:t>
            </a:r>
            <a:endParaRPr kumimoji="0" lang="en-US" altLang="zh-CN"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182880" lvl="0" indent="-182880">
              <a:spcAft>
                <a:spcPts val="600"/>
              </a:spcAft>
              <a:buClr>
                <a:schemeClr val="bg1"/>
              </a:buClr>
              <a:buFont typeface="Arial" panose="020B0604020202020204" pitchFamily="34" charset="0"/>
              <a:buChar char="•"/>
            </a:pPr>
            <a:r>
              <a:rPr lang="zh-CN" altLang="en-US" sz="2000" b="1" dirty="0" smtClean="0">
                <a:solidFill>
                  <a:srgbClr val="FFFF00"/>
                </a:solidFill>
                <a:latin typeface="Microsoft YaHei" panose="020B0503020204020204" pitchFamily="34" charset="-122"/>
                <a:ea typeface="Microsoft YaHei" panose="020B0503020204020204" pitchFamily="34" charset="-122"/>
              </a:rPr>
              <a:t>虽然靠灵而生却不以为此，</a:t>
            </a:r>
            <a:r>
              <a:rPr lang="zh-CN" altLang="en-US" sz="2000" b="1" dirty="0" smtClean="0">
                <a:solidFill>
                  <a:schemeClr val="bg1"/>
                </a:solidFill>
                <a:latin typeface="Microsoft YaHei" panose="020B0503020204020204" pitchFamily="34" charset="-122"/>
                <a:ea typeface="Microsoft YaHei" panose="020B0503020204020204" pitchFamily="34" charset="-122"/>
              </a:rPr>
              <a:t>生</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活的目的是用魂与体范畴</a:t>
            </a:r>
            <a:r>
              <a:rPr kumimoji="0" lang="en-US" altLang="zh-CN"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属</a:t>
            </a:r>
            <a:r>
              <a:rPr kumimoji="0" lang="zh-CN" altLang="en-US" sz="20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人、属世</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界</a:t>
            </a:r>
            <a:r>
              <a:rPr kumimoji="0" lang="en-US" altLang="zh-CN"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的东西试图填满内心的缺乏</a:t>
            </a:r>
            <a:r>
              <a:rPr kumimoji="0" lang="en-US" altLang="zh-CN"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(lust)</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t>
            </a:r>
            <a:endParaRPr kumimoji="0" lang="en-US" altLang="zh-CN"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在</a:t>
            </a:r>
            <a:r>
              <a:rPr kumimoji="0" lang="zh-CN" altLang="en-US" sz="20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里面沒有良善，沒有信心，也无法明白神圣灵的事，思想及行为都與神的原则相反</a:t>
            </a:r>
            <a:r>
              <a:rPr kumimoji="0" lang="zh-CN" altLang="en-US"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t>
            </a:r>
            <a:endParaRPr kumimoji="0" lang="en-US" altLang="zh-CN" sz="20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是建立在撒但谎言上的“生命”状态</a:t>
            </a:r>
            <a:endPar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pic>
        <p:nvPicPr>
          <p:cNvPr id="25" name="Picture 24"/>
          <p:cNvPicPr>
            <a:picLocks noChangeAspect="1"/>
          </p:cNvPicPr>
          <p:nvPr/>
        </p:nvPicPr>
        <p:blipFill>
          <a:blip r:embed="rId3"/>
          <a:stretch>
            <a:fillRect/>
          </a:stretch>
        </p:blipFill>
        <p:spPr>
          <a:xfrm>
            <a:off x="745342" y="3695700"/>
            <a:ext cx="3048000" cy="1963794"/>
          </a:xfrm>
          <a:prstGeom prst="rect">
            <a:avLst/>
          </a:prstGeom>
        </p:spPr>
      </p:pic>
      <p:pic>
        <p:nvPicPr>
          <p:cNvPr id="26" name="Picture 2"/>
          <p:cNvPicPr>
            <a:picLocks noChangeAspect="1" noChangeArrowheads="1"/>
          </p:cNvPicPr>
          <p:nvPr/>
        </p:nvPicPr>
        <p:blipFill>
          <a:blip r:embed="rId4" cstate="print"/>
          <a:srcRect/>
          <a:stretch>
            <a:fillRect/>
          </a:stretch>
        </p:blipFill>
        <p:spPr bwMode="auto">
          <a:xfrm>
            <a:off x="456921" y="1242948"/>
            <a:ext cx="3336421" cy="2016605"/>
          </a:xfrm>
          <a:prstGeom prst="rect">
            <a:avLst/>
          </a:prstGeom>
          <a:noFill/>
          <a:ln w="9525">
            <a:noFill/>
            <a:miter lim="800000"/>
            <a:headEnd/>
            <a:tailEnd/>
          </a:ln>
          <a:effectLst/>
        </p:spPr>
      </p:pic>
      <p:sp>
        <p:nvSpPr>
          <p:cNvPr id="27" name="Down Arrow 26"/>
          <p:cNvSpPr/>
          <p:nvPr/>
        </p:nvSpPr>
        <p:spPr>
          <a:xfrm flipV="1">
            <a:off x="1295400" y="1624578"/>
            <a:ext cx="609600" cy="1428214"/>
          </a:xfrm>
          <a:prstGeom prst="down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flipV="1">
            <a:off x="1447800" y="4064311"/>
            <a:ext cx="609600" cy="1428214"/>
          </a:xfrm>
          <a:prstGeom prst="down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罗马书第五章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5</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2050" name="Picture 2" descr="God sees me as being in Adam or in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124" y="1104900"/>
            <a:ext cx="3316957" cy="24047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1" y="876300"/>
            <a:ext cx="5562599"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altLang="zh-CN" sz="22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15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只是过犯不如恩赐，</a:t>
            </a:r>
            <a:r>
              <a:rPr kumimoji="0" lang="zh-CN" altLang="en-US" sz="2200" b="1" i="0" u="none" strike="noStrike" kern="1200" cap="none" spc="0" normalizeH="0" baseline="0" noProof="0" dirty="0">
                <a:ln>
                  <a:noFill/>
                </a:ln>
                <a:solidFill>
                  <a:srgbClr val="4F81BD"/>
                </a:solidFill>
                <a:effectLst/>
                <a:uLnTx/>
                <a:uFillTx/>
                <a:latin typeface="Microsoft YaHei" panose="020B0503020204020204" pitchFamily="34" charset="-122"/>
                <a:ea typeface="Microsoft YaHei" panose="020B0503020204020204" pitchFamily="34" charset="-122"/>
                <a:cs typeface="+mn-cs"/>
              </a:rPr>
              <a:t>若因一人的过犯，众人都死了，</a:t>
            </a:r>
            <a:r>
              <a:rPr kumimoji="0" lang="zh-CN" altLang="en-US" sz="2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何况神的恩典，与那因耶稣基督一人恩典中的赏赐，岂不更加倍的临到众人么？</a:t>
            </a:r>
            <a:r>
              <a:rPr kumimoji="0" lang="en-US" altLang="zh-CN" sz="22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16 </a:t>
            </a:r>
            <a:r>
              <a:rPr kumimoji="0" lang="zh-CN" altLang="en-US" sz="2200" b="1" i="0" u="none" strike="noStrike" kern="1200" cap="none" spc="0" normalizeH="0" baseline="0" noProof="0" dirty="0">
                <a:ln>
                  <a:noFill/>
                </a:ln>
                <a:solidFill>
                  <a:srgbClr val="4F81BD"/>
                </a:solidFill>
                <a:effectLst/>
                <a:uLnTx/>
                <a:uFillTx/>
                <a:latin typeface="Microsoft YaHei" panose="020B0503020204020204" pitchFamily="34" charset="-122"/>
                <a:ea typeface="Microsoft YaHei" panose="020B0503020204020204" pitchFamily="34" charset="-122"/>
                <a:cs typeface="+mn-cs"/>
              </a:rPr>
              <a:t>因一人犯罪就定罪，</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也不如恩赐，</a:t>
            </a:r>
            <a:r>
              <a:rPr kumimoji="0" lang="zh-CN" altLang="en-US" sz="2200" b="1" i="0" u="none" strike="noStrike" kern="1200" cap="none" spc="0" normalizeH="0" baseline="0" noProof="0" dirty="0">
                <a:ln>
                  <a:noFill/>
                </a:ln>
                <a:solidFill>
                  <a:srgbClr val="4F81BD"/>
                </a:solidFill>
                <a:effectLst/>
                <a:uLnTx/>
                <a:uFillTx/>
                <a:latin typeface="Microsoft YaHei" panose="020B0503020204020204" pitchFamily="34" charset="-122"/>
                <a:ea typeface="Microsoft YaHei" panose="020B0503020204020204" pitchFamily="34" charset="-122"/>
                <a:cs typeface="+mn-cs"/>
              </a:rPr>
              <a:t>原来审判是由一人而定罪，</a:t>
            </a:r>
            <a:r>
              <a:rPr kumimoji="0" lang="zh-CN" altLang="en-US" sz="2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恩赐乃是由许多过犯而称义。</a:t>
            </a:r>
            <a:r>
              <a:rPr kumimoji="0" lang="en-US" altLang="zh-CN" sz="22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17 </a:t>
            </a:r>
            <a:r>
              <a:rPr kumimoji="0" lang="zh-CN" altLang="en-US" sz="2200" b="1" i="0" u="none" strike="noStrike" kern="1200" cap="none" spc="0" normalizeH="0" baseline="0" noProof="0" dirty="0">
                <a:ln>
                  <a:noFill/>
                </a:ln>
                <a:solidFill>
                  <a:srgbClr val="4F81BD"/>
                </a:solidFill>
                <a:effectLst/>
                <a:uLnTx/>
                <a:uFillTx/>
                <a:latin typeface="Microsoft YaHei" panose="020B0503020204020204" pitchFamily="34" charset="-122"/>
                <a:ea typeface="Microsoft YaHei" panose="020B0503020204020204" pitchFamily="34" charset="-122"/>
                <a:cs typeface="+mn-cs"/>
              </a:rPr>
              <a:t>若因一人的过犯，死就因这一人作了王，</a:t>
            </a:r>
            <a:r>
              <a:rPr kumimoji="0" lang="zh-CN" altLang="en-US" sz="2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何况那些受洪恩又蒙所赐之义的，岂不更要因耶稣基督一人在生命中作王么？</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altLang="zh-CN" sz="22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18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如此说来，</a:t>
            </a:r>
            <a:r>
              <a:rPr kumimoji="0" lang="zh-CN" altLang="en-US" sz="2200" b="1" i="0" u="none" strike="noStrike" kern="1200" cap="none" spc="0" normalizeH="0" baseline="0" noProof="0" dirty="0">
                <a:ln>
                  <a:noFill/>
                </a:ln>
                <a:solidFill>
                  <a:srgbClr val="4F81BD"/>
                </a:solidFill>
                <a:effectLst/>
                <a:uLnTx/>
                <a:uFillTx/>
                <a:latin typeface="Microsoft YaHei" panose="020B0503020204020204" pitchFamily="34" charset="-122"/>
                <a:ea typeface="Microsoft YaHei" panose="020B0503020204020204" pitchFamily="34" charset="-122"/>
                <a:cs typeface="+mn-cs"/>
              </a:rPr>
              <a:t>因一次的过犯，众人都被定罪；</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照样，</a:t>
            </a:r>
            <a:r>
              <a:rPr kumimoji="0" lang="zh-CN" altLang="en-US" sz="2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因一次的义行，众人也就被称义得生命了。</a:t>
            </a:r>
            <a:r>
              <a:rPr kumimoji="0" lang="en-US" altLang="zh-CN" sz="22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19 </a:t>
            </a:r>
            <a:r>
              <a:rPr kumimoji="0" lang="zh-CN" altLang="en-US" sz="2200" b="1" i="0" u="none" strike="noStrike" kern="1200" cap="none" spc="0" normalizeH="0" baseline="0" noProof="0" dirty="0">
                <a:ln>
                  <a:noFill/>
                </a:ln>
                <a:solidFill>
                  <a:srgbClr val="4F81BD"/>
                </a:solidFill>
                <a:effectLst/>
                <a:uLnTx/>
                <a:uFillTx/>
                <a:latin typeface="Microsoft YaHei" panose="020B0503020204020204" pitchFamily="34" charset="-122"/>
                <a:ea typeface="Microsoft YaHei" panose="020B0503020204020204" pitchFamily="34" charset="-122"/>
                <a:cs typeface="+mn-cs"/>
              </a:rPr>
              <a:t>因一人的悖逆，众人成为罪人；</a:t>
            </a:r>
            <a:r>
              <a:rPr kumimoji="0" lang="zh-CN" altLang="en-US" sz="2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照样，因一人的顺从，众人也成为义了。</a:t>
            </a:r>
          </a:p>
        </p:txBody>
      </p:sp>
      <p:sp>
        <p:nvSpPr>
          <p:cNvPr id="8" name="TextBox 7"/>
          <p:cNvSpPr txBox="1"/>
          <p:nvPr/>
        </p:nvSpPr>
        <p:spPr>
          <a:xfrm>
            <a:off x="6140991" y="4095571"/>
            <a:ext cx="254580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神只看到</a:t>
            </a:r>
            <a:endParaRPr kumimoji="0" lang="en-US" altLang="zh-CN" sz="36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两个</a:t>
            </a:r>
            <a:r>
              <a:rPr kumimoji="0" lang="en-US" altLang="zh-CN" sz="36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种</a:t>
            </a:r>
            <a:r>
              <a:rPr kumimoji="0" lang="en-US" altLang="zh-CN" sz="36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人</a:t>
            </a:r>
            <a:endParaRPr kumimoji="0" lang="en-US" altLang="zh-CN" sz="3600" b="1" i="0" u="none" strike="noStrike" kern="1200" cap="none" spc="0" normalizeH="0" baseline="0" noProof="0" dirty="0" smtClean="0">
              <a:ln>
                <a:noFill/>
              </a:ln>
              <a:solidFill>
                <a:srgbClr val="FFFF00"/>
              </a:solidFill>
              <a:effectLst/>
              <a:uLnTx/>
              <a:uFillTx/>
              <a:latin typeface="楷体" panose="02010609060101010101" pitchFamily="49" charset="-122"/>
              <a:ea typeface="楷体" panose="02010609060101010101" pitchFamily="49" charset="-122"/>
              <a:cs typeface="+mn-cs"/>
            </a:endParaRPr>
          </a:p>
        </p:txBody>
      </p:sp>
      <p:sp>
        <p:nvSpPr>
          <p:cNvPr id="9" name="Rectangle 8"/>
          <p:cNvSpPr/>
          <p:nvPr/>
        </p:nvSpPr>
        <p:spPr>
          <a:xfrm>
            <a:off x="5750991" y="3030736"/>
            <a:ext cx="1490135" cy="400110"/>
          </a:xfrm>
          <a:prstGeom prst="rect">
            <a:avLst/>
          </a:prstGeom>
        </p:spPr>
        <p:txBody>
          <a:bodyPr wrap="square">
            <a:spAutoFit/>
          </a:bodyPr>
          <a:lstStyle/>
          <a:p>
            <a:pPr lvl="0">
              <a:spcAft>
                <a:spcPts val="2400"/>
              </a:spcAft>
              <a:defRPr/>
            </a:pPr>
            <a:r>
              <a:rPr lang="zh-CN" altLang="en-US" sz="2000" b="1" dirty="0" smtClean="0">
                <a:ln>
                  <a:solidFill>
                    <a:schemeClr val="tx1"/>
                  </a:solidFill>
                </a:ln>
                <a:solidFill>
                  <a:schemeClr val="bg1"/>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属肉体的人</a:t>
            </a:r>
            <a:endParaRPr kumimoji="0" lang="en-US" altLang="zh-CN" sz="2000" b="1" i="0" u="none" strike="noStrike" kern="1200" cap="none" spc="0" normalizeH="0" baseline="0" noProof="0" dirty="0">
              <a:ln>
                <a:solidFill>
                  <a:schemeClr val="tx1"/>
                </a:solidFill>
              </a:ln>
              <a:solidFill>
                <a:schemeClr val="bg1"/>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endParaRPr>
          </a:p>
        </p:txBody>
      </p:sp>
      <p:sp>
        <p:nvSpPr>
          <p:cNvPr id="10" name="Rectangle 9"/>
          <p:cNvSpPr/>
          <p:nvPr/>
        </p:nvSpPr>
        <p:spPr>
          <a:xfrm>
            <a:off x="7620000" y="3009900"/>
            <a:ext cx="1248571" cy="400110"/>
          </a:xfrm>
          <a:prstGeom prst="rect">
            <a:avLst/>
          </a:prstGeom>
        </p:spPr>
        <p:txBody>
          <a:bodyPr wrap="square">
            <a:spAutoFit/>
          </a:bodyPr>
          <a:lstStyle/>
          <a:p>
            <a:pPr lvl="0">
              <a:spcAft>
                <a:spcPts val="2400"/>
              </a:spcAft>
              <a:defRPr/>
            </a:pPr>
            <a:r>
              <a:rPr lang="zh-CN" altLang="en-US" sz="2000" b="1" dirty="0" smtClean="0">
                <a:ln>
                  <a:solidFill>
                    <a:prstClr val="black"/>
                  </a:solidFill>
                </a:ln>
                <a:solidFill>
                  <a:srgbClr val="00B0F0"/>
                </a:solidFill>
                <a:effectLst>
                  <a:glow rad="228600">
                    <a:srgbClr val="C0504D">
                      <a:satMod val="175000"/>
                      <a:alpha val="40000"/>
                    </a:srgbClr>
                  </a:glow>
                </a:effectLst>
                <a:latin typeface="Microsoft YaHei" panose="020B0503020204020204" pitchFamily="34" charset="-122"/>
                <a:ea typeface="Microsoft YaHei" panose="020B0503020204020204" pitchFamily="34" charset="-122"/>
              </a:rPr>
              <a:t>属灵的人</a:t>
            </a:r>
            <a:endParaRPr kumimoji="0" lang="en-US" altLang="zh-CN" sz="2000" b="1" i="0" u="none" strike="noStrike" kern="1200" cap="none" spc="0" normalizeH="0" baseline="0" noProof="0" dirty="0">
              <a:ln>
                <a:solidFill>
                  <a:prstClr val="black"/>
                </a:solidFill>
              </a:ln>
              <a:solidFill>
                <a:srgbClr val="00B0F0"/>
              </a:solidFill>
              <a:effectLst>
                <a:glow rad="228600">
                  <a:srgbClr val="C0504D">
                    <a:satMod val="175000"/>
                    <a:alpha val="40000"/>
                  </a:srgbClr>
                </a:glow>
              </a:effectLst>
              <a:uLnTx/>
              <a:uFillTx/>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203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grayscl/>
          </a:blip>
          <a:stretch>
            <a:fillRect/>
          </a:stretch>
        </p:blipFill>
        <p:spPr>
          <a:xfrm>
            <a:off x="6344698" y="2634445"/>
            <a:ext cx="1118420" cy="990600"/>
          </a:xfrm>
          <a:prstGeom prst="rect">
            <a:avLst/>
          </a:prstGeom>
        </p:spPr>
      </p:pic>
      <p:pic>
        <p:nvPicPr>
          <p:cNvPr id="9" name="Picture 8"/>
          <p:cNvPicPr>
            <a:picLocks noChangeAspect="1"/>
          </p:cNvPicPr>
          <p:nvPr/>
        </p:nvPicPr>
        <p:blipFill>
          <a:blip r:embed="rId4">
            <a:duotone>
              <a:schemeClr val="accent1">
                <a:shade val="45000"/>
                <a:satMod val="135000"/>
              </a:schemeClr>
              <a:prstClr val="white"/>
            </a:duotone>
          </a:blip>
          <a:stretch>
            <a:fillRect/>
          </a:stretch>
        </p:blipFill>
        <p:spPr>
          <a:xfrm>
            <a:off x="1981200" y="1790700"/>
            <a:ext cx="1905231" cy="1687490"/>
          </a:xfrm>
          <a:prstGeom prst="rect">
            <a:avLst/>
          </a:prstGeom>
        </p:spPr>
      </p:pic>
      <p:sp>
        <p:nvSpPr>
          <p:cNvPr id="10" name="Rectangle 9"/>
          <p:cNvSpPr/>
          <p:nvPr/>
        </p:nvSpPr>
        <p:spPr>
          <a:xfrm>
            <a:off x="6979141" y="742939"/>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8161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2.xml><?xml version="1.0" encoding="utf-8"?>
<ds:datastoreItem xmlns:ds="http://schemas.openxmlformats.org/officeDocument/2006/customXml" ds:itemID="{53192CEE-5900-482E-BE20-28652FF1739B}">
  <ds:schemaRefs>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dcmitype/"/>
    <ds:schemaRef ds:uri="http://purl.org/dc/elements/1.1/"/>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3600</TotalTime>
  <Words>4146</Words>
  <Application>Microsoft Office PowerPoint</Application>
  <PresentationFormat>On-screen Show (16:10)</PresentationFormat>
  <Paragraphs>129</Paragraphs>
  <Slides>23</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微软雅黑</vt:lpstr>
      <vt:lpstr>微软雅黑</vt:lpstr>
      <vt:lpstr>楷体</vt:lpstr>
      <vt:lpstr>arial</vt:lpstr>
      <vt:lpstr>arial</vt:lpstr>
      <vt:lpstr>Calibri</vt:lpstr>
      <vt:lpstr>1_Office Theme</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Lin, Kung-En D [COM S]</cp:lastModifiedBy>
  <cp:revision>254</cp:revision>
  <dcterms:created xsi:type="dcterms:W3CDTF">2011-09-04T18:01:24Z</dcterms:created>
  <dcterms:modified xsi:type="dcterms:W3CDTF">2017-08-07T15:03:30Z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