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</p:sldMasterIdLst>
  <p:notesMasterIdLst>
    <p:notesMasterId r:id="rId21"/>
  </p:notesMasterIdLst>
  <p:sldIdLst>
    <p:sldId id="335" r:id="rId6"/>
    <p:sldId id="340" r:id="rId7"/>
    <p:sldId id="343" r:id="rId8"/>
    <p:sldId id="344" r:id="rId9"/>
    <p:sldId id="345" r:id="rId10"/>
    <p:sldId id="346" r:id="rId11"/>
    <p:sldId id="349" r:id="rId12"/>
    <p:sldId id="352" r:id="rId13"/>
    <p:sldId id="348" r:id="rId14"/>
    <p:sldId id="350" r:id="rId15"/>
    <p:sldId id="353" r:id="rId16"/>
    <p:sldId id="351" r:id="rId17"/>
    <p:sldId id="337" r:id="rId18"/>
    <p:sldId id="338" r:id="rId19"/>
    <p:sldId id="339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98" d="100"/>
          <a:sy n="98" d="100"/>
        </p:scale>
        <p:origin x="228" y="-6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350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280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565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850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353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04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37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793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58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26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35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278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804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6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4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0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56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9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2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2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8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6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8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7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44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tw://_mem_obj_258534812/?tid=10|_IGNORE_|_BIBLEVIEWPOPUP_|verse:45.8.27|modid:nas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tw://_mem_obj_258534812/?tid=11|_IGNORE_|_BIBLEVIEWPOPUP_|verse:45.8.28|modid:nas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tw://_mem_obj_258534812/?tid=10|_IGNORE_|_BIBLEVIEWPOPUP_|verse:45.8.27|modid:nas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tw://_mem_obj_258534812/?tid=11|_IGNORE_|_BIBLEVIEWPOPUP_|verse:45.8.28|modid:nas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tw://_mem_obj_258534812/?tid=10|_IGNORE_|_BIBLEVIEWPOPUP_|verse:45.8.27|modid:nas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tw://_mem_obj_258534812/?tid=11|_IGNORE_|_BIBLEVIEWPOPUP_|verse:45.8.28|modid:nas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0" r="-1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563" y="1104900"/>
            <a:ext cx="860363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死里复活</a:t>
            </a:r>
            <a:r>
              <a:rPr lang="en-US" altLang="zh-CN" sz="8800" b="1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(10</a:t>
            </a:r>
            <a:r>
              <a:rPr lang="zh-CN" altLang="en-US" sz="8800" b="1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8800" b="1" dirty="0">
              <a:solidFill>
                <a:srgbClr val="FFFF0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5000" b="1" dirty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Resurrection from the dead</a:t>
            </a:r>
          </a:p>
          <a:p>
            <a:pPr algn="ctr"/>
            <a:r>
              <a:rPr lang="zh-CN" altLang="en-US" sz="6000" b="1" dirty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（罗马书</a:t>
            </a:r>
            <a:r>
              <a:rPr lang="en-US" altLang="zh-CN" sz="6000" b="1" dirty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5-8</a:t>
            </a:r>
            <a:r>
              <a:rPr lang="zh-CN" altLang="en-US" sz="6000" b="1" dirty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6000" b="1" dirty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9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3879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29 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因为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他预先所知道的人，就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预先定下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100" b="1" dirty="0" err="1" smtClean="0">
                <a:solidFill>
                  <a:srgbClr val="00FFFF"/>
                </a:solidFill>
                <a:ea typeface="Microsoft YaHei" panose="020B0503020204020204" pitchFamily="34" charset="-122"/>
              </a:rPr>
              <a:t>proorizo</a:t>
            </a:r>
            <a:r>
              <a:rPr lang="zh-CN" altLang="en-US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，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预先设置界限，引申为预先决定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) 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效法他儿子的模样，使他儿子在许多弟兄中作长子。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30 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预先所定 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100" b="1" dirty="0" err="1" smtClean="0">
                <a:solidFill>
                  <a:srgbClr val="00FFFF"/>
                </a:solidFill>
                <a:ea typeface="Microsoft YaHei" panose="020B0503020204020204" pitchFamily="34" charset="-122"/>
              </a:rPr>
              <a:t>proorizo</a:t>
            </a:r>
            <a:r>
              <a:rPr lang="zh-CN" altLang="en-US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，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预先设置界限，引申为预先决定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) 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下的人又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召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100" b="1" dirty="0" err="1" smtClean="0">
                <a:solidFill>
                  <a:srgbClr val="00FFFF"/>
                </a:solidFill>
                <a:ea typeface="Microsoft YaHei" panose="020B0503020204020204" pitchFamily="34" charset="-122"/>
              </a:rPr>
              <a:t>kaleo</a:t>
            </a:r>
            <a:r>
              <a:rPr lang="zh-CN" altLang="en-US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，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呼叫、邀请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)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他们来；所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召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来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100" b="1" dirty="0" err="1" smtClean="0">
                <a:solidFill>
                  <a:srgbClr val="00FFFF"/>
                </a:solidFill>
                <a:ea typeface="Microsoft YaHei" panose="020B0503020204020204" pitchFamily="34" charset="-122"/>
              </a:rPr>
              <a:t>kaleo</a:t>
            </a:r>
            <a:r>
              <a:rPr lang="zh-CN" altLang="en-US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，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呼叫、邀请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)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的人又称他们为义；所称为义的人又叫他们得荣耀。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31 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既是这样，还有甚么说的呢？神若帮助我们，谁能敌挡我们呢？</a:t>
            </a: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those whom He foreknew, He also predestined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become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conformed to the image of His Son, so that He would be the firstborn among many brethren; 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these whom He predestined, He also called; and these whom He called, He also justified; and these whom He justified, He also glorified. 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then shall we say to these things? If God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us, who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against us?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1887" y="2942978"/>
            <a:ext cx="334073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noProof="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神所预先设置的界限就是基督，祂通过基督的死担当了所有人的罪，又通过基督的复活为每个人在基督里预备了一个新人。</a:t>
            </a:r>
            <a:endParaRPr lang="en-US" altLang="zh-CN" sz="1600" b="1" noProof="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1887" y="4076700"/>
            <a:ext cx="334073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16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祂今天通过</a:t>
            </a:r>
            <a:r>
              <a:rPr kumimoji="0" lang="zh-CN" altLang="en-US" sz="16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这样的福</a:t>
            </a:r>
            <a:r>
              <a:rPr kumimoji="0" lang="zh-CN" altLang="en-US" sz="16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音呼召每个人进入基督，每一</a:t>
            </a:r>
            <a:r>
              <a:rPr kumimoji="0" lang="zh-CN" altLang="en-US" sz="16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个悔改接</a:t>
            </a:r>
            <a:r>
              <a:rPr kumimoji="0" lang="zh-CN" altLang="en-US" sz="16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受福音的人就进</a:t>
            </a:r>
            <a:r>
              <a:rPr kumimoji="0" lang="zh-CN" altLang="en-US" sz="16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入神所预</a:t>
            </a:r>
            <a:r>
              <a:rPr kumimoji="0" lang="zh-CN" altLang="en-US" sz="16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定的恩典和祝福里，成为在基督里被拣选的。不接</a:t>
            </a:r>
            <a:r>
              <a:rPr kumimoji="0" lang="zh-CN" altLang="en-US" sz="16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受福</a:t>
            </a:r>
            <a:r>
              <a:rPr kumimoji="0" lang="zh-CN" altLang="en-US" sz="16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音的人是因为喜欢肉体里虚谎、自我为中心的生命，是自己的选择。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589" y="1023543"/>
            <a:ext cx="3365329" cy="183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175509" y="3846655"/>
            <a:ext cx="5310891" cy="18302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4000" b="1" noProof="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神所拣选的是基督，选择基督的就被神拣选！</a:t>
            </a:r>
            <a:endParaRPr lang="en-US" altLang="zh-CN" sz="4000" b="1" noProof="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85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3879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29 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因为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他预先所知道的人，就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预先定下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100" b="1" dirty="0" err="1" smtClean="0">
                <a:solidFill>
                  <a:srgbClr val="00FFFF"/>
                </a:solidFill>
                <a:ea typeface="Microsoft YaHei" panose="020B0503020204020204" pitchFamily="34" charset="-122"/>
              </a:rPr>
              <a:t>proorizo</a:t>
            </a:r>
            <a:r>
              <a:rPr lang="zh-CN" altLang="en-US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，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预先设置界限，引申为预先决定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) 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效法他儿子的模样，使他儿子在许多弟兄中作长子。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30 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预先所定 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100" b="1" dirty="0" err="1" smtClean="0">
                <a:solidFill>
                  <a:srgbClr val="00FFFF"/>
                </a:solidFill>
                <a:ea typeface="Microsoft YaHei" panose="020B0503020204020204" pitchFamily="34" charset="-122"/>
              </a:rPr>
              <a:t>proorizo</a:t>
            </a:r>
            <a:r>
              <a:rPr lang="zh-CN" altLang="en-US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，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预先设置界限，引申为预先决定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) 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下的人又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召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100" b="1" dirty="0" err="1" smtClean="0">
                <a:solidFill>
                  <a:srgbClr val="00FFFF"/>
                </a:solidFill>
                <a:ea typeface="Microsoft YaHei" panose="020B0503020204020204" pitchFamily="34" charset="-122"/>
              </a:rPr>
              <a:t>kaleo</a:t>
            </a:r>
            <a:r>
              <a:rPr lang="zh-CN" altLang="en-US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，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呼叫、邀请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)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他们来；所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召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来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100" b="1" dirty="0" err="1" smtClean="0">
                <a:solidFill>
                  <a:srgbClr val="00FFFF"/>
                </a:solidFill>
                <a:ea typeface="Microsoft YaHei" panose="020B0503020204020204" pitchFamily="34" charset="-122"/>
              </a:rPr>
              <a:t>kaleo</a:t>
            </a:r>
            <a:r>
              <a:rPr lang="zh-CN" altLang="en-US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，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呼叫、邀请</a:t>
            </a:r>
            <a:r>
              <a:rPr lang="en-US" altLang="zh-CN" sz="2100" b="1" dirty="0" smtClean="0">
                <a:solidFill>
                  <a:srgbClr val="00FFFF"/>
                </a:solidFill>
                <a:ea typeface="Microsoft YaHei" panose="020B0503020204020204" pitchFamily="34" charset="-122"/>
              </a:rPr>
              <a:t>)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的人又称他们为义；所称为义的人又叫他们得荣耀。</a:t>
            </a:r>
            <a:r>
              <a:rPr kumimoji="0" lang="en-US" altLang="zh-CN" sz="21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31 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既是这样，还有甚么说的呢？神若帮助我们，谁能敌挡我们呢？</a:t>
            </a: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those whom He foreknew, He also predestined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become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conformed to the image of His Son, so that He would be the firstborn among many brethren; 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these whom He predestined, He also called; and these whom He called, He also justified; and these whom He justified, He also glorified. 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then shall we say to these things? If God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us, who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against us?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589" y="1023543"/>
            <a:ext cx="3365329" cy="183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175509" y="3846655"/>
            <a:ext cx="5310891" cy="18302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4000" b="1" noProof="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神所拣选的是基督，选择基督的就被神拣选！</a:t>
            </a:r>
            <a:endParaRPr lang="en-US" altLang="zh-CN" sz="4000" b="1" noProof="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1887" y="3017103"/>
            <a:ext cx="334073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1:20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基督在创世以前是预先被神知道的，却在这末世纔为你们显现。</a:t>
            </a:r>
            <a:endParaRPr lang="en-US" altLang="zh-CN" sz="1600" b="1" noProof="0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1887" y="3924300"/>
            <a:ext cx="334073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神说：我们要照着我们的形象、按着我们的样式造人，使他们管理海里的鱼、空中的鸟、地上的牲畜，和全地，并地上所爬的一切昆虫。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3879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29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因为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他预先所知道的人，就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预先定下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100" b="1" dirty="0" err="1">
                <a:solidFill>
                  <a:srgbClr val="00FFFF"/>
                </a:solidFill>
                <a:ea typeface="Microsoft YaHei" panose="020B0503020204020204" pitchFamily="34" charset="-122"/>
              </a:rPr>
              <a:t>proorizo</a:t>
            </a:r>
            <a:r>
              <a:rPr lang="zh-CN" altLang="en-US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，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预先设置界限，引申为预先决定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)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效法他儿子的模样，使他儿子在许多弟兄中作长子。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30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预先所定 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100" b="1" dirty="0" err="1">
                <a:solidFill>
                  <a:srgbClr val="00FFFF"/>
                </a:solidFill>
                <a:ea typeface="Microsoft YaHei" panose="020B0503020204020204" pitchFamily="34" charset="-122"/>
              </a:rPr>
              <a:t>proorizo</a:t>
            </a:r>
            <a:r>
              <a:rPr lang="zh-CN" altLang="en-US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，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预先设置界限，引申为预先决定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)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下的人又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召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100" b="1" dirty="0" err="1">
                <a:solidFill>
                  <a:srgbClr val="00FFFF"/>
                </a:solidFill>
                <a:ea typeface="Microsoft YaHei" panose="020B0503020204020204" pitchFamily="34" charset="-122"/>
              </a:rPr>
              <a:t>kaleo</a:t>
            </a:r>
            <a:r>
              <a:rPr lang="zh-CN" altLang="en-US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，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呼叫、邀请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)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他们来；所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召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来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100" b="1" dirty="0" err="1">
                <a:solidFill>
                  <a:srgbClr val="00FFFF"/>
                </a:solidFill>
                <a:ea typeface="Microsoft YaHei" panose="020B0503020204020204" pitchFamily="34" charset="-122"/>
              </a:rPr>
              <a:t>kaleo</a:t>
            </a:r>
            <a:r>
              <a:rPr lang="zh-CN" altLang="en-US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，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呼叫、邀请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)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的人又称他们为义；所称为义的人又叫他们得荣耀。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31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既是这样，还有甚么说的呢？神若帮助我们，谁能敌挡我们呢？</a:t>
            </a:r>
            <a:endParaRPr kumimoji="0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those whom 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foreknew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He also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predestined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become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conformed to the image of His Son, so that He would be the firstborn among many brethren;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these whom 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predestined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He also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and these whom 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He also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justified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and these whom 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justified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He also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glorified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then shall we say to these things? If God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us, who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against us?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589" y="1023543"/>
            <a:ext cx="3365329" cy="183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026" name="Picture 2" descr="Image result for unstopp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721" y="3009897"/>
            <a:ext cx="3383197" cy="25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3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387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32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神既不爱惜自己的儿子，为我们众人捨了，岂不也把万物和他一同白白的赐给我们么？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33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谁能控告神所拣选的人呢？有神称他们为义了（或作：是称他们为义的神么）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34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谁能定他们的罪呢？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有基督耶稣已经死了，而且从死里复活，现今在神的右边，也替我们祈求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（有基督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....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或作是已经死了，而且从死里复活，现今在神的右边，也替我们祈求的基督耶稣么）</a:t>
            </a:r>
            <a:endParaRPr kumimoji="0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who did not spare His own Son, but delivered Him over for us all, how will He not also with Him freely give us all things?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will bring a charge against God’s elect? God is the one who justifies;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is the one who condemns? Christ Jesus is He who died, yes, rather who was raised, who is at the right hand of God, who also intercedes for us.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589" y="1023543"/>
            <a:ext cx="3365329" cy="183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13" name="TextBox 12"/>
          <p:cNvSpPr txBox="1"/>
          <p:nvPr/>
        </p:nvSpPr>
        <p:spPr>
          <a:xfrm>
            <a:off x="5681887" y="3017103"/>
            <a:ext cx="3340734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民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6:23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你告诉亚伦和他儿子说：你们要这样为以色列人祝福，说：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6:24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愿耶和华赐福给你，保护你。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6:25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愿耶和华使他的脸光照你，赐恩给你。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6:26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愿耶和华向你仰脸，赐你平安。</a:t>
            </a:r>
            <a:r>
              <a:rPr lang="en-US" altLang="zh-CN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6:27 </a:t>
            </a:r>
            <a:r>
              <a:rPr lang="zh-CN" altLang="en-US" sz="16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他们要如此奉我的名为以色列人祝福；我也要赐福给他们。</a:t>
            </a:r>
            <a:endParaRPr lang="en-US" altLang="zh-CN" sz="1600" b="1" noProof="0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4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387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35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谁能使我们与基督的爱隔绝呢？难道是患难么？是困苦么？是逼迫么？是饥饿么？是赤身露体么？是危险么？是刀剑么？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36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如经上所记：我们为你的缘故终日被杀；人看我们如将宰的羊。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37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然而，靠着爱我们的主，在这一切的事上已经得胜有余了。</a:t>
            </a:r>
            <a:endParaRPr kumimoji="0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will separate us from the love of Christ? Will tribulation, or distress, or persecution, or famine, or nakedness, or peril, or sword?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 as it is written, “FOR YOUR SAKE WE ARE BEING PUT TO DEATH ALL DAY LONG; WE WERE CONSIDERED AS SHEEP TO BE SLAUGHTERED.”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in all these things we overwhelmingly conquer through Him who loved us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589" y="1023543"/>
            <a:ext cx="3365329" cy="183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12" name="TextBox 11"/>
          <p:cNvSpPr txBox="1"/>
          <p:nvPr/>
        </p:nvSpPr>
        <p:spPr>
          <a:xfrm>
            <a:off x="5678944" y="2933700"/>
            <a:ext cx="3340734" cy="27699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altLang="zh-CN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91:1 </a:t>
            </a:r>
            <a:r>
              <a:rPr lang="zh-CN" altLang="en-US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住在至高者隐密处的，必住在全能者的荫下。</a:t>
            </a:r>
            <a:r>
              <a:rPr lang="en-US" altLang="zh-CN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91:2 </a:t>
            </a:r>
            <a:r>
              <a:rPr lang="zh-CN" altLang="en-US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我要论到耶和华说：他是我的避难所，是我的山寨，是我的　神，是我所倚靠的。</a:t>
            </a:r>
            <a:r>
              <a:rPr lang="en-US" altLang="zh-CN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91:3 </a:t>
            </a:r>
            <a:r>
              <a:rPr lang="zh-CN" altLang="en-US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他必救你脱离捕鸟人的网罗和毒害的瘟疫。</a:t>
            </a:r>
            <a:r>
              <a:rPr lang="en-US" altLang="zh-CN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91:4 </a:t>
            </a:r>
            <a:r>
              <a:rPr lang="zh-CN" altLang="en-US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他必用自己的翎毛遮蔽你；你要投靠在他的翅膀底下；他的诚实是大小的盾牌。</a:t>
            </a:r>
            <a:r>
              <a:rPr lang="en-US" altLang="zh-CN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91:5 </a:t>
            </a:r>
            <a:r>
              <a:rPr lang="zh-CN" altLang="en-US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你必不怕黑夜的惊骇，或是白日飞的箭，</a:t>
            </a:r>
            <a:r>
              <a:rPr lang="en-US" altLang="zh-CN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91:6 </a:t>
            </a:r>
            <a:r>
              <a:rPr lang="zh-CN" altLang="en-US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也不怕黑夜行的瘟疫，或是午间灭人的毒病。</a:t>
            </a:r>
            <a:r>
              <a:rPr lang="en-US" altLang="zh-CN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91:7 </a:t>
            </a:r>
            <a:r>
              <a:rPr lang="zh-CN" altLang="en-US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虽有千人仆倒在你旁边，万人仆倒在你右边，这灾却不得临近你。</a:t>
            </a:r>
            <a:endParaRPr lang="en-US" altLang="zh-CN" sz="1450" b="1" noProof="0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844266"/>
            <a:ext cx="5504427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1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</a:t>
            </a:r>
            <a:r>
              <a:rPr lang="en-US" altLang="zh-CN" sz="21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1:21 </a:t>
            </a:r>
            <a:r>
              <a:rPr lang="zh-CN" altLang="en-US" sz="21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因我活着就是基督，我死了就有益处。</a:t>
            </a:r>
            <a:endParaRPr lang="en-US" altLang="zh-CN" sz="2100" b="1" noProof="0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26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387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38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因为我深信无论是死，是生，是天使，是掌权的，是有能的，是现在的事，是将来的事，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39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是高处的，是低处的，是别的受造之物，都不能叫我们与神的爱隔绝；这爱是在我们的主基督耶稣里的</a:t>
            </a: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1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3000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 am convinced that neither death, nor life, nor angels, nor principalities, nor things present, nor things to come, nor powers,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39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 height, nor depth, nor any other created thing, will be able to separate us from the love of God, which is in Christ Jesus our Lord.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589" y="1023543"/>
            <a:ext cx="3365329" cy="183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13" name="TextBox 12"/>
          <p:cNvSpPr txBox="1"/>
          <p:nvPr/>
        </p:nvSpPr>
        <p:spPr>
          <a:xfrm>
            <a:off x="5678944" y="2933700"/>
            <a:ext cx="3340734" cy="27699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altLang="zh-CN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91:1 </a:t>
            </a:r>
            <a:r>
              <a:rPr lang="zh-CN" altLang="en-US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住在至高者隐密处的，必住在全能者的荫下。</a:t>
            </a:r>
            <a:r>
              <a:rPr lang="en-US" altLang="zh-CN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91:2 </a:t>
            </a:r>
            <a:r>
              <a:rPr lang="zh-CN" altLang="en-US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我要论到耶和华说：他是我的避难所，是我的山寨，是我的　神，是我所倚靠的。</a:t>
            </a:r>
            <a:r>
              <a:rPr lang="en-US" altLang="zh-CN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91:3 </a:t>
            </a:r>
            <a:r>
              <a:rPr lang="zh-CN" altLang="en-US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他必救你脱离捕鸟人的网罗和毒害的瘟疫。</a:t>
            </a:r>
            <a:r>
              <a:rPr lang="en-US" altLang="zh-CN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91:4 </a:t>
            </a:r>
            <a:r>
              <a:rPr lang="zh-CN" altLang="en-US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他必用自己的翎毛遮蔽你；你要投靠在他的翅膀底下；他的诚实是大小的盾牌。</a:t>
            </a:r>
            <a:r>
              <a:rPr lang="en-US" altLang="zh-CN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91:5 </a:t>
            </a:r>
            <a:r>
              <a:rPr lang="zh-CN" altLang="en-US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你必不怕黑夜的惊骇，或是白日飞的箭，</a:t>
            </a:r>
            <a:r>
              <a:rPr lang="en-US" altLang="zh-CN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91:6 </a:t>
            </a:r>
            <a:r>
              <a:rPr lang="zh-CN" altLang="en-US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也不怕黑夜行的瘟疫，或是午间灭人的毒病。</a:t>
            </a:r>
            <a:r>
              <a:rPr lang="en-US" altLang="zh-CN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91:7 </a:t>
            </a:r>
            <a:r>
              <a:rPr lang="zh-CN" altLang="en-US" sz="145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虽有千人仆倒在你旁边，万人仆倒在你右边，这灾却不得临近你。</a:t>
            </a:r>
            <a:endParaRPr lang="en-US" altLang="zh-CN" sz="1450" b="1" noProof="0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844266"/>
            <a:ext cx="5504427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1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</a:t>
            </a:r>
            <a:r>
              <a:rPr lang="en-US" altLang="zh-CN" sz="21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1:21 </a:t>
            </a:r>
            <a:r>
              <a:rPr lang="zh-CN" altLang="en-US" sz="21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因我活着就是基督，我死了就有益处。</a:t>
            </a:r>
            <a:endParaRPr lang="en-US" altLang="zh-CN" sz="2100" b="1" noProof="0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47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38799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26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况且我们的软弱有圣灵帮助，我们本不晓得当怎样祷告，只是圣灵亲自用说不出来的歎息替我们祷告。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27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鉴察人心的，晓得圣灵的意思，因为圣灵照着神的旨意替圣徒祈求。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28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我们晓得万事都互相效力，叫爱神的人得益处，就是按他旨意被召的人。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same way the Spirit also helps our weakness; for we do not know how to pray as we should, but the Spirit Himself intercedes for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groanings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too deep for words;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He who searches the hearts knows what the mind of the Spirit is, because He intercedes for the </a:t>
            </a:r>
            <a:r>
              <a:rPr kumimoji="0" lang="en-US" sz="1800" b="1" i="1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action="ppaction://hlinkfile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saints according to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will of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God.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we know that </a:t>
            </a:r>
            <a:r>
              <a:rPr kumimoji="0" lang="en-US" sz="1800" b="1" i="1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action="ppaction://hlinkfile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 causes all things to work together for good to those who love God, to those who are called according to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purpose.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3080" y="3009900"/>
            <a:ext cx="3518349" cy="2631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 </a:t>
            </a:r>
            <a:r>
              <a:rPr lang="zh-CN" altLang="en-US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所以，你们既除去一切的恶毒（或译：阴毒）、诡诈，并假善、嫉妒，和一切毁谤的话，</a:t>
            </a:r>
            <a:r>
              <a:rPr lang="en-US" altLang="zh-CN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2:2 </a:t>
            </a:r>
            <a:r>
              <a:rPr lang="zh-CN" altLang="en-US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就要爱慕那纯净的灵奶，象纔生的婴孩爱慕奶一样，叫你们因此渐长，以致得救。</a:t>
            </a:r>
            <a:r>
              <a:rPr lang="en-US" altLang="zh-CN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2:3 </a:t>
            </a:r>
            <a:r>
              <a:rPr lang="zh-CN" altLang="en-US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你们若尝过主恩的滋味，就必如此。</a:t>
            </a:r>
            <a:r>
              <a:rPr lang="en-US" altLang="zh-CN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2:4 </a:t>
            </a:r>
            <a:r>
              <a:rPr lang="zh-CN" altLang="en-US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主乃活石，固然是被人所弃的，却是被神所拣选、所宝贵的。</a:t>
            </a:r>
            <a:r>
              <a:rPr lang="en-US" altLang="zh-CN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2:5 </a:t>
            </a:r>
            <a:r>
              <a:rPr lang="zh-CN" altLang="en-US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你们来到主面前，也就象活石，被建造成为灵宫，作圣洁的祭司，藉着耶稣基督奉献神所悦纳的灵祭。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589" y="1023543"/>
            <a:ext cx="3365329" cy="183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5838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38799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26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况且我们的软弱有圣灵帮助，我们本不晓得当怎样祷告，只是圣灵亲自用说不出来的歎息替我们祷告。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27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鉴察人心的，晓得圣灵的意思，因为圣灵照着神的旨意替圣徒祈求。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28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我们晓得万事都互相效力，叫爱神的人得益处，就是按他旨意被召的人。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same way the Spirit also helps our weakness; for we do not know how to pray as we should, but the Spirit Himself intercedes for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groanings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too deep for words;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He who searches the hearts knows what the mind of the Spirit is, because He intercedes for the </a:t>
            </a:r>
            <a:r>
              <a:rPr kumimoji="0" lang="en-US" sz="1800" b="1" i="1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action="ppaction://hlinkfile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saints according to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will of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God.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we know that </a:t>
            </a:r>
            <a:r>
              <a:rPr kumimoji="0" lang="en-US" sz="1800" b="1" i="1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action="ppaction://hlinkfile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 causes all things to work together for good to those who love God, to those who are called according to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purpose.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3080" y="3009900"/>
            <a:ext cx="3518349" cy="2631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1:5 </a:t>
            </a:r>
            <a:r>
              <a:rPr lang="zh-CN" altLang="en-US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你们这因信蒙神能力保守的人，必能得着所预备、到末世要显现的救恩。</a:t>
            </a:r>
            <a:r>
              <a:rPr lang="en-US" altLang="zh-CN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1:6 </a:t>
            </a:r>
            <a:r>
              <a:rPr lang="zh-CN" altLang="en-US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因此，你们是大有喜乐；但如今，在百般的试炼中暂时忧愁，</a:t>
            </a:r>
            <a:r>
              <a:rPr lang="en-US" altLang="zh-CN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1:7 </a:t>
            </a:r>
            <a:r>
              <a:rPr lang="zh-CN" altLang="en-US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叫你们的信心既被试验，就比那被火试验仍然能坏的金子更显宝贵，可以在耶稣基督显现的时候得着称赞、荣耀、尊贵。</a:t>
            </a:r>
            <a:r>
              <a:rPr lang="en-US" altLang="zh-CN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1:8 </a:t>
            </a:r>
            <a:r>
              <a:rPr lang="zh-CN" altLang="en-US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你们虽然没有见过他，却是爱他；如今虽不得看见，却因信他就有说不出来、满有荣光的大喜乐；</a:t>
            </a:r>
            <a:r>
              <a:rPr lang="en-US" altLang="zh-CN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1:9 </a:t>
            </a:r>
            <a:r>
              <a:rPr lang="zh-CN" altLang="en-US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并且得着你们信心的果效，就是灵魂的救恩。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589" y="1023543"/>
            <a:ext cx="3365329" cy="183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839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38799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26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况且我们的软弱有圣灵帮助，我们本不晓得当怎样祷告，只是圣灵亲自用说不出来的歎息替我们祷告。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27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鉴察人心的，晓得圣灵的意思，因为圣灵照着神的旨意替圣徒祈求。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28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我们晓得万事都互相效力，叫爱神的人得益处，就是按他旨意被召的人。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same way the Spirit also helps our weakness; for we do not know how to pray as we should, but the Spirit Himself intercedes for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groanings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too deep for words;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He who searches the hearts knows what the mind of the Spirit is, because He intercedes for the </a:t>
            </a:r>
            <a:r>
              <a:rPr kumimoji="0" lang="en-US" sz="1800" b="1" i="1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action="ppaction://hlinkfile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saints according to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will of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God.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we know that </a:t>
            </a:r>
            <a:r>
              <a:rPr kumimoji="0" lang="en-US" sz="1800" b="1" i="1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action="ppaction://hlinkfile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 causes all things to work together for good to those who love God, to those who are called according to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purpose.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3080" y="3009900"/>
            <a:ext cx="3518349" cy="2631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15:4 </a:t>
            </a:r>
            <a:r>
              <a:rPr lang="zh-CN" altLang="en-US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你们要常在我里面，我也常在你们里面。枝子若不常在葡萄树上，自己就不能结果子；你们若不常在我里面，也是这样。</a:t>
            </a:r>
            <a:r>
              <a:rPr lang="en-US" altLang="zh-CN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15:5 </a:t>
            </a:r>
            <a:r>
              <a:rPr lang="zh-CN" altLang="en-US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我是葡萄树，你们是枝子。常在我里面的，我也常在他里面，这人就多结果子；因为离了我，你们就不能做甚么。</a:t>
            </a:r>
            <a:r>
              <a:rPr lang="en-US" altLang="zh-CN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15:6 </a:t>
            </a:r>
            <a:r>
              <a:rPr lang="zh-CN" altLang="en-US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人若不常在我里面，就象枝子丢在外面枯乾，人拾起来，扔在火里烧了。</a:t>
            </a:r>
            <a:r>
              <a:rPr lang="en-US" altLang="zh-CN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15:7 </a:t>
            </a:r>
            <a:r>
              <a:rPr lang="zh-CN" altLang="en-US" sz="1500" b="1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你们若常在我里面，我的话也常在你们里面，凡你们所愿意的，祈求，就给你们成就。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589" y="1023543"/>
            <a:ext cx="3365329" cy="183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616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罗马书第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Romans 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1" y="876300"/>
            <a:ext cx="563879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29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因为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他预先所知道的人，就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预先定下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100" b="1" dirty="0" err="1">
                <a:solidFill>
                  <a:srgbClr val="00FFFF"/>
                </a:solidFill>
                <a:ea typeface="Microsoft YaHei" panose="020B0503020204020204" pitchFamily="34" charset="-122"/>
              </a:rPr>
              <a:t>proorizo</a:t>
            </a:r>
            <a:r>
              <a:rPr lang="zh-CN" altLang="en-US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，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预先设置界限，引申为预先决定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)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效法他儿子的模样，使他儿子在许多弟兄中作长子。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30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预先所定 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100" b="1" dirty="0" err="1">
                <a:solidFill>
                  <a:srgbClr val="00FFFF"/>
                </a:solidFill>
                <a:ea typeface="Microsoft YaHei" panose="020B0503020204020204" pitchFamily="34" charset="-122"/>
              </a:rPr>
              <a:t>proorizo</a:t>
            </a:r>
            <a:r>
              <a:rPr lang="zh-CN" altLang="en-US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，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预先设置界限，引申为预先决定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)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下的人又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召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100" b="1" dirty="0" err="1">
                <a:solidFill>
                  <a:srgbClr val="00FFFF"/>
                </a:solidFill>
                <a:ea typeface="Microsoft YaHei" panose="020B0503020204020204" pitchFamily="34" charset="-122"/>
              </a:rPr>
              <a:t>kaleo</a:t>
            </a:r>
            <a:r>
              <a:rPr lang="zh-CN" altLang="en-US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，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呼叫、邀请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)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他们来；所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</a:rPr>
              <a:t>召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来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(</a:t>
            </a:r>
            <a:r>
              <a:rPr lang="en-US" altLang="zh-CN" sz="2100" b="1" dirty="0" err="1">
                <a:solidFill>
                  <a:srgbClr val="00FFFF"/>
                </a:solidFill>
                <a:ea typeface="Microsoft YaHei" panose="020B0503020204020204" pitchFamily="34" charset="-122"/>
              </a:rPr>
              <a:t>kaleo</a:t>
            </a:r>
            <a:r>
              <a:rPr lang="zh-CN" altLang="en-US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，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 </a:t>
            </a:r>
            <a:r>
              <a:rPr lang="zh-CN" altLang="en-US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呼叫、邀请</a:t>
            </a:r>
            <a:r>
              <a:rPr lang="en-US" altLang="zh-CN" sz="2100" b="1" dirty="0">
                <a:solidFill>
                  <a:srgbClr val="00FFFF"/>
                </a:solidFill>
                <a:ea typeface="Microsoft YaHei" panose="020B0503020204020204" pitchFamily="34" charset="-122"/>
              </a:rPr>
              <a:t>)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的人又称他们为义；所称为义的人又叫他们得荣耀。</a:t>
            </a:r>
            <a:r>
              <a:rPr kumimoji="0" lang="en-US" altLang="zh-CN" sz="21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31 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icrosoft YaHei" panose="020B0503020204020204" pitchFamily="34" charset="-122"/>
              </a:rPr>
              <a:t>既是这样，还有甚么说的呢？神若帮助我们，谁能敌挡我们呢？</a:t>
            </a:r>
            <a:endParaRPr kumimoji="0" lang="en-US" altLang="zh-CN" sz="21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those whom He foreknew, He also predestined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become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conformed to the image of His Son, so that He would be the firstborn among many brethren;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these whom He predestined, He also called; and these whom He called, He also justified; and these whom He justified, He also glorified. 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then shall we say to these things? If God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us, who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against us?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589" y="1023543"/>
            <a:ext cx="3365329" cy="183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073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" y="792489"/>
            <a:ext cx="911629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路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22:21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看哪！那卖我之人的手与我一同在桌子上。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22:22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人子固然要照所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预定 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horizo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设立界限，安排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的去世，但卖人子的人有祸了！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22:23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他们就彼此对问，是那一个要做这事。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徒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3:19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所以，你们当悔改归正，使你们的罪得以涂抹，这样，那安舒的日子就必从主面前来到；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3:20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主也必差遣所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预定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procheirizomai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预先着手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给你们的基督耶稣降临。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我说那承受产业的，虽然是全业的主人，但为孩童的时候却与奴仆毫无分别，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乃在师傅和管家的手下，直等他父亲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预定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prothesmios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 预先定准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的时候来到。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4:3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我们为孩童的时候，受管于世俗小学之下，也是如此。</a:t>
            </a:r>
            <a:endParaRPr lang="en-US" altLang="zh-CN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帖前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5:8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但我们既然属乎白昼，就应当谨守，把信和爱当作护心镜遮胸，把得救的盼望当作头盔戴上。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5:9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因为神不是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预定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tithemi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 放置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我们受刑，乃是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预定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我们藉着我们主耶稣基督得救。</a:t>
            </a:r>
            <a:endParaRPr lang="en-US" altLang="zh-CN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</a:pP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徒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4:27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希律和本丢彼拉多，外邦人和以色列民，果然在这城里聚集，要攻打你所膏的圣仆耶稣，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4:28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成就你手和你意旨所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预定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600" b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proorizo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预先设置界限，引申为预先决定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必有的事。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2:6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因为经上说：看哪，我把所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拣选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、所宝贵的房角石安放在锡安；信靠他的人必不至于羞愧。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2:7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所以，他在你们信的人就为宝贵，在那不信的人有话说：匠人所弃的石头已作了房角的头块石头。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2:8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又说：作了绊脚的石头，跌人的磐石。他们既不顺从，就在道理上绊跌；他们这样绊跌也是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预定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600" b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tithemi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 放置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2:9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唯有你们是被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拣选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的族类，是有君尊的祭司，是圣洁的国度，是属神的子民，要叫你们宣扬那</a:t>
            </a:r>
            <a:r>
              <a:rPr lang="zh-CN" altLang="en-US" sz="1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召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600" b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kaleo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 呼叫、邀请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们出黑暗入奇妙光明者的美德。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2:10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你们从前算不得子民，现在却作了神的子民；从前未曾蒙怜恤，现在却蒙了怜恤</a:t>
            </a:r>
            <a:r>
              <a:rPr lang="zh-CN" altLang="en-US" sz="16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1520" y="3047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圣经中预定、拣选、和呼召的观念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15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" y="792489"/>
            <a:ext cx="911629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耶稣基督的使徒彼得写信给那分散在本都、加拉太、加帕多家、亚西亚、庇推尼寄居的，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就是照父神的先见被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拣选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，藉着圣灵得成圣洁，以致顺服耶稣基督，又蒙他血所灑的人。愿恩惠、平安多多的加给你们。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愿颂赞归与我们主耶稣基督的父神！他曾照自己的大怜悯，藉耶稣基督从死里复活，重生了我们，叫我们有活泼的盼望，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可以得着不能朽坏、不能玷污、不能衰残、为你们存留在天上的基业。</a:t>
            </a:r>
            <a:endParaRPr lang="en-US" altLang="zh-CN" sz="1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5:18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如此说来，因一次的过犯，众人都被定罪；照样，因一次的义行，众人也就被称义得生命了。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5:19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因一人的悖逆，众人成为罪人；照样，因一人的顺从，众人也成为义了。</a:t>
            </a:r>
            <a:endParaRPr lang="en-US" altLang="zh-CN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1:29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次日，约翰看见耶稣来到他那里，就说：「看哪，神的羔羊，除去（或译：背负）世人罪孽的！</a:t>
            </a:r>
            <a:endParaRPr lang="en-US" altLang="zh-CN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3:17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因为神差他的儿子降世，不是要定世人的罪（或作：审判世人；下同），乃是要叫世人因他得救。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3:18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信他的人，不被定罪；不信的人，罪已经定了，因为他不信神独生子的名</a:t>
            </a:r>
            <a:r>
              <a:rPr lang="zh-CN" altLang="en-US" sz="1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6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提前</a:t>
            </a:r>
            <a:r>
              <a:rPr lang="en-US" altLang="zh-CN" sz="1600" b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4:10 </a:t>
            </a:r>
            <a:r>
              <a:rPr lang="zh-CN" altLang="en-US" sz="1600" b="1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我们的指望在乎永生的神；他是万人的救主，更是信徒的救主</a:t>
            </a:r>
            <a:r>
              <a:rPr lang="zh-CN" altLang="en-US" sz="1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</a:pPr>
            <a:r>
              <a:rPr lang="zh-CN" altLang="en-US" sz="16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帖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后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2:9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这不法的人来，是照撒但的运动，行各样的异能、神蹟，和一切虚假的奇事，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2:10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并且在那沉沦的人身上行各样出于不义的诡诈；因他们不领受爱真理的心，使他们得救。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2:11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故此，神就给他们一个生发错误的心，叫他们信从虚谎，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2:12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使一切不信真理、倒喜爱不义的人都被定罪。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2:13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主所爱的弟兄们哪，我们本该常为你们感谢神；因为他从起初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拣选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了你们，叫你们因信真道，又被圣灵感动，成为圣洁，能以得救。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2:14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神藉我们所传的福音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召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600" b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kaleo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 呼叫、邀请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你们到这地步，好得着我们主耶稣基督的荣光。</a:t>
            </a:r>
            <a:endParaRPr lang="en-US" altLang="zh-CN" sz="1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</a:pPr>
            <a:endParaRPr lang="en-US" altLang="zh-CN" sz="1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1520" y="3047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圣经中预定、拣选、和呼召的观念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4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" y="792489"/>
            <a:ext cx="911629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愿颂赞归与我们主耶稣基督的父神！他在基督里曾赐给我们天上各样属灵的福气：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就如神从创立世界以前，在基督里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拣选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了我们，使我们在他面前成为圣洁，无有瑕疵；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1:5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又因爱我们，就按着自己意旨所喜悦的，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预定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600" b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proorizo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预先设置界限，引申为预先决定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我们藉着耶稣基督得儿子的名分，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1:6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使他荣耀的恩典得着称赞；这恩典是他在爱子里所赐给我们的。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1:7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我们藉这爱子的血得蒙救赎，过犯得以赦免，乃是照他丰富的恩典。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1:8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这恩典是神用诸般智慧聪明，充充足足赏给我们的；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1:9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都是照他自己所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预定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600" b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protithemai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预先安置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的美意，叫我们知道他旨意的奥秘，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1:10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要照所安排的，在日期满足的时候，使天上、地上、一切所有的都在基督里面同归于一。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1:11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我们也在他里面得（或作：成）了基业；这原是那位随己意行、做万事的，照着他旨意所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预定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600" b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proorizo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预先设置界限，引申为预先决定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的，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1:12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叫他的荣耀从我们这首先在基督里有盼望的人可以得着称赞。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1:13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你们既听见真理的道，就是那叫你们得救的福音，也信了基督，既然信他，就受了所应许的圣灵为印记。</a:t>
            </a:r>
            <a:endParaRPr lang="en-US" altLang="zh-CN" sz="1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2:7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我们讲的，乃是从前所隐藏、神奥秘的智慧，就是神在万世以前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预定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600" b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proorizo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预先设置界限，引申为预先决定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使我们得荣耀的。</a:t>
            </a:r>
            <a:endParaRPr lang="en-US" altLang="zh-CN" sz="1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</a:pP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徒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13:46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保罗和巴拿巴放胆说：</a:t>
            </a:r>
            <a:r>
              <a:rPr lang="zh-CN" altLang="en-US" sz="1600" b="1" u="sng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神的道先讲给你们原是应当的；只因你们弃绝这道，断定自己不配得永生，我们就转向外邦人去。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13:47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因为主曾这样吩咐我们说：我已经立你作外邦人的光，叫你施行救恩，直到地极。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13:48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外邦人听见这话，就欢喜了，赞美神的道；凡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预定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600" b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tasso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安排、约定或定规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得永生的人都信了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 many as had been appointed to eternal life believed)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1520" y="3047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圣经中预定、拣选、和呼召的观念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7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" y="792489"/>
            <a:ext cx="911629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22:1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耶稣又用比喻对他们说：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22:2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天国好比一个王为他儿子摆设娶亲的筵席，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22:3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就打发仆人去，请那些被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召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600" b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kaleo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 呼叫、邀请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的人来赴席，他们却不肯来。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22:4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王又打发别的仆人，说：你们告诉那被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召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的人，我的筵席已经预备好了，牛和肥畜已经宰了，各样都齐备，请你们来赴席。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22:5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那些人不理就走了；一个到自己田里去；一个作买卖去；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22:6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其余的拿住仆人，凌辱他们，把他们杀了。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22:7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王就大怒，发兵除灭那些凶手，烧燬他们的城。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22:8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于是对仆人说：喜筵已经齐备，只是所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召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的人不配。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22:9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所以你们要往岔路口上去，凡遇见的，都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召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来赴席。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22:10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那些仆人就出去，到大路上，凡遇见的，不论善恶都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召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聚了来，筵席上就坐满了客。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22:11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王进来观看宾客，见那里有一个没有穿礼服的，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22:12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就对他说：朋友，你到这里来怎么不穿礼服呢？那人无言可答。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22:13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于是王对使唤的人说：捆起他的手脚来，把他丢在外边的黑暗里；在那里必要哀哭切齿了。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22:14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因为被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召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的人多，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选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上的人少。</a:t>
            </a:r>
            <a:endParaRPr lang="en-US" altLang="zh-CN" sz="1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</a:pP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1:9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神是信实的，你们原是被他所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召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600" b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kaleo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 呼叫、邀请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，好与他儿子我们的主耶稣基督一同得分。</a:t>
            </a:r>
            <a:endParaRPr lang="en-US" altLang="zh-CN" sz="1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</a:pP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1:6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我希奇你们这么快离开那藉着基督之恩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召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600" b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kaleo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 呼叫、邀请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你们的，去从别的福音。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1:7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那并不是福音，不过有些人搅扰你们，要把基督的福音更改了。</a:t>
            </a:r>
            <a:endParaRPr lang="en-US" altLang="zh-CN" sz="1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</a:pP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提后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1:9 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神救了我们，以圣召</a:t>
            </a: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召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sz="1600" b="1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kaleo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 呼叫、邀请</a:t>
            </a:r>
            <a:r>
              <a:rPr lang="en-US" altLang="zh-CN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我们，不是按我们的行为，乃是按他的旨意和恩典；这恩典是万古之先，在基督耶稣里赐给我们的，</a:t>
            </a:r>
            <a:endParaRPr lang="en-US" altLang="zh-CN" sz="1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1520" y="30474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圣经中预定、拣选、和呼召的观念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8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3512</TotalTime>
  <Words>5898</Words>
  <Application>Microsoft Office PowerPoint</Application>
  <PresentationFormat>On-screen Show (16:10)</PresentationFormat>
  <Paragraphs>92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Microsoft YaHei</vt:lpstr>
      <vt:lpstr>Microsoft YaHei</vt:lpstr>
      <vt:lpstr>楷体</vt:lpstr>
      <vt:lpstr>Arial</vt:lpstr>
      <vt:lpstr>Calibri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242</cp:revision>
  <dcterms:created xsi:type="dcterms:W3CDTF">2011-09-04T18:01:24Z</dcterms:created>
  <dcterms:modified xsi:type="dcterms:W3CDTF">2017-07-23T13:39:48Z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