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Lst>
  <p:notesMasterIdLst>
    <p:notesMasterId r:id="rId15"/>
  </p:notesMasterIdLst>
  <p:sldIdLst>
    <p:sldId id="335" r:id="rId6"/>
    <p:sldId id="442" r:id="rId7"/>
    <p:sldId id="443" r:id="rId8"/>
    <p:sldId id="444" r:id="rId9"/>
    <p:sldId id="455" r:id="rId10"/>
    <p:sldId id="456" r:id="rId11"/>
    <p:sldId id="457" r:id="rId12"/>
    <p:sldId id="458" r:id="rId13"/>
    <p:sldId id="459" r:id="rId14"/>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7995" autoAdjust="0"/>
  </p:normalViewPr>
  <p:slideViewPr>
    <p:cSldViewPr>
      <p:cViewPr varScale="1">
        <p:scale>
          <a:sx n="101" d="100"/>
          <a:sy n="101" d="100"/>
        </p:scale>
        <p:origin x="128" y="68"/>
      </p:cViewPr>
      <p:guideLst>
        <p:guide orient="horz" pos="180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7/9/2017</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8735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6708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107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094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22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080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96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30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7/9/2017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28641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7/9/2017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04899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7/9/2017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37422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7/9/2017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70240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solidFill>
                  <a:prstClr val="white">
                    <a:tint val="75000"/>
                  </a:prstClr>
                </a:solidFill>
              </a:rPr>
              <a:pPr/>
              <a:t>7/9/2017</a:t>
            </a:fld>
            <a:endParaRPr lang="en-US">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79226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solidFill>
                  <a:prstClr val="white">
                    <a:tint val="75000"/>
                  </a:prstClr>
                </a:solidFill>
              </a:rPr>
              <a:pPr/>
              <a:t>7/9/2017</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43881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solidFill>
                  <a:prstClr val="white">
                    <a:tint val="75000"/>
                  </a:prstClr>
                </a:solidFill>
              </a:rPr>
              <a:pPr/>
              <a:t>7/9/2017</a:t>
            </a:fld>
            <a:endParaRPr lang="en-US">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63466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7/9/2017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3578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solidFill>
                  <a:prstClr val="white">
                    <a:tint val="75000"/>
                  </a:prstClr>
                </a:solidFill>
              </a:rPr>
              <a:pPr/>
              <a:t>7/9/2017</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00371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7/9/2017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699302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solidFill>
                  <a:prstClr val="white">
                    <a:tint val="75000"/>
                  </a:prstClr>
                </a:solidFill>
              </a:rPr>
              <a:pPr/>
              <a:t>7/9/2017</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47915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t>7/9/2017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t>7/9/2017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t>7/9/2017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t>7/9/2017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t>7/9/2017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7/9/2017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7/9/2017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t>7/9/2017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solidFill>
                  <a:prstClr val="white">
                    <a:tint val="75000"/>
                  </a:prstClr>
                </a:solidFill>
              </a:rPr>
              <a:pPr/>
              <a:t>7/9/2017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03844032"/>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t="-10000" r="-10000" b="-55000"/>
          </a:stretch>
        </a:blipFill>
        <a:effectLst/>
      </p:bgPr>
    </p:bg>
    <p:spTree>
      <p:nvGrpSpPr>
        <p:cNvPr id="1" name=""/>
        <p:cNvGrpSpPr/>
        <p:nvPr/>
      </p:nvGrpSpPr>
      <p:grpSpPr>
        <a:xfrm>
          <a:off x="0" y="0"/>
          <a:ext cx="0" cy="0"/>
          <a:chOff x="0" y="0"/>
          <a:chExt cx="0" cy="0"/>
        </a:xfrm>
      </p:grpSpPr>
      <p:sp>
        <p:nvSpPr>
          <p:cNvPr id="3" name="TextBox 2"/>
          <p:cNvSpPr txBox="1"/>
          <p:nvPr/>
        </p:nvSpPr>
        <p:spPr>
          <a:xfrm>
            <a:off x="235563" y="1104900"/>
            <a:ext cx="8603637" cy="3139321"/>
          </a:xfrm>
          <a:prstGeom prst="rect">
            <a:avLst/>
          </a:prstGeom>
          <a:noFill/>
        </p:spPr>
        <p:txBody>
          <a:bodyPr wrap="none" rtlCol="0">
            <a:spAutoFit/>
          </a:bodyPr>
          <a:lstStyle/>
          <a:p>
            <a:pPr algn="ctr"/>
            <a:r>
              <a:rPr lang="zh-CN" altLang="en-US" sz="8800" b="1" dirty="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死里复活</a:t>
            </a:r>
            <a:r>
              <a:rPr lang="en-US" altLang="zh-CN" sz="8800" b="1" dirty="0"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(8</a:t>
            </a:r>
            <a:r>
              <a:rPr lang="zh-CN" altLang="en-US" sz="8800" b="1" dirty="0"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rPr>
              <a:t>）</a:t>
            </a:r>
            <a:endParaRPr lang="en-US" altLang="zh-CN" sz="8800" b="1" dirty="0" smtClean="0">
              <a:solidFill>
                <a:srgbClr val="FFFF00"/>
              </a:solidFill>
              <a:effectLst>
                <a:glow rad="139700">
                  <a:srgbClr val="C0504D">
                    <a:satMod val="175000"/>
                    <a:alpha val="40000"/>
                  </a:srgbClr>
                </a:glow>
              </a:effectLst>
              <a:latin typeface="楷体" panose="02010609060101010101" pitchFamily="49" charset="-122"/>
              <a:ea typeface="楷体" panose="02010609060101010101" pitchFamily="49" charset="-122"/>
            </a:endParaRPr>
          </a:p>
          <a:p>
            <a:pPr algn="ctr"/>
            <a:r>
              <a:rPr lang="en-US" altLang="zh-CN" sz="5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Resurrection from the dead</a:t>
            </a:r>
          </a:p>
          <a:p>
            <a:pPr algn="ctr"/>
            <a:r>
              <a:rPr lang="zh-CN" altLang="en-US"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（罗马书</a:t>
            </a:r>
            <a:r>
              <a:rPr lang="en-US" altLang="zh-CN"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5-8</a:t>
            </a:r>
            <a:r>
              <a:rPr lang="zh-CN" altLang="en-US" sz="6000" b="1" dirty="0" smtClean="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rPr>
              <a:t>章）</a:t>
            </a:r>
            <a:endParaRPr lang="en-US" sz="6000" b="1" dirty="0">
              <a:solidFill>
                <a:srgbClr val="00B0F0"/>
              </a:solidFill>
              <a:effectLst>
                <a:glow rad="139700">
                  <a:srgbClr val="C0504D">
                    <a:satMod val="175000"/>
                    <a:alpha val="40000"/>
                  </a:srgbClr>
                </a:glow>
              </a:effectLst>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969952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7709" y="792489"/>
            <a:ext cx="9116291" cy="5770811"/>
          </a:xfrm>
          <a:prstGeom prst="rect">
            <a:avLst/>
          </a:prstGeom>
          <a:noFill/>
        </p:spPr>
        <p:txBody>
          <a:bodyPr wrap="square" rtlCol="0">
            <a:spAutoFit/>
          </a:bodyPr>
          <a:lstStyle/>
          <a:p>
            <a:pPr lvl="0">
              <a:spcAft>
                <a:spcPts val="600"/>
              </a:spcAft>
            </a:pPr>
            <a:r>
              <a:rPr lang="zh-CN" altLang="en-US" sz="2000" b="1" dirty="0" smtClean="0">
                <a:solidFill>
                  <a:srgbClr val="0070C0"/>
                </a:solidFill>
                <a:latin typeface="Microsoft YaHei" panose="020B0503020204020204" pitchFamily="34" charset="-122"/>
                <a:ea typeface="Microsoft YaHei" panose="020B0503020204020204" pitchFamily="34" charset="-122"/>
              </a:rPr>
              <a:t>罗</a:t>
            </a:r>
            <a:r>
              <a:rPr lang="en-US" altLang="zh-CN" sz="2000" b="1" dirty="0">
                <a:solidFill>
                  <a:srgbClr val="0070C0"/>
                </a:solidFill>
                <a:latin typeface="Microsoft YaHei" panose="020B0503020204020204" pitchFamily="34" charset="-122"/>
                <a:ea typeface="Microsoft YaHei" panose="020B0503020204020204" pitchFamily="34" charset="-122"/>
              </a:rPr>
              <a:t>7:7 </a:t>
            </a:r>
            <a:r>
              <a:rPr lang="zh-CN" altLang="en-US" sz="2000" b="1" dirty="0">
                <a:solidFill>
                  <a:srgbClr val="0070C0"/>
                </a:solidFill>
                <a:latin typeface="Microsoft YaHei" panose="020B0503020204020204" pitchFamily="34" charset="-122"/>
                <a:ea typeface="Microsoft YaHei" panose="020B0503020204020204" pitchFamily="34" charset="-122"/>
              </a:rPr>
              <a:t>这样，我们可说甚么呢？律法是罪么？断乎不是！只是非因律法，我就不知何为罪。非律法说不可起贪心，我就不知何为贪心。</a:t>
            </a:r>
            <a:r>
              <a:rPr lang="en-US" altLang="zh-CN" sz="2000" b="1" dirty="0">
                <a:solidFill>
                  <a:srgbClr val="0070C0"/>
                </a:solidFill>
                <a:latin typeface="Microsoft YaHei" panose="020B0503020204020204" pitchFamily="34" charset="-122"/>
                <a:ea typeface="Microsoft YaHei" panose="020B0503020204020204" pitchFamily="34" charset="-122"/>
              </a:rPr>
              <a:t>7:8 </a:t>
            </a:r>
            <a:r>
              <a:rPr lang="zh-CN" altLang="en-US" sz="2000" b="1" dirty="0">
                <a:solidFill>
                  <a:srgbClr val="0070C0"/>
                </a:solidFill>
                <a:latin typeface="Microsoft YaHei" panose="020B0503020204020204" pitchFamily="34" charset="-122"/>
                <a:ea typeface="Microsoft YaHei" panose="020B0503020204020204" pitchFamily="34" charset="-122"/>
              </a:rPr>
              <a:t>然而罪趁着机会，就藉着诫命叫诸般的贪心在我里头发动；因为没有律法，罪是死的。</a:t>
            </a:r>
            <a:r>
              <a:rPr lang="en-US" altLang="zh-CN" sz="2000" b="1" dirty="0">
                <a:solidFill>
                  <a:srgbClr val="0070C0"/>
                </a:solidFill>
                <a:latin typeface="Microsoft YaHei" panose="020B0503020204020204" pitchFamily="34" charset="-122"/>
                <a:ea typeface="Microsoft YaHei" panose="020B0503020204020204" pitchFamily="34" charset="-122"/>
              </a:rPr>
              <a:t>7:9 </a:t>
            </a:r>
            <a:r>
              <a:rPr lang="zh-CN" altLang="en-US" sz="2000" b="1" dirty="0">
                <a:solidFill>
                  <a:srgbClr val="0070C0"/>
                </a:solidFill>
                <a:latin typeface="Microsoft YaHei" panose="020B0503020204020204" pitchFamily="34" charset="-122"/>
                <a:ea typeface="Microsoft YaHei" panose="020B0503020204020204" pitchFamily="34" charset="-122"/>
              </a:rPr>
              <a:t>我以前没有律法是活着的；但是诫命来到，罪又活了，我就死了</a:t>
            </a:r>
            <a:r>
              <a:rPr lang="zh-CN" altLang="en-US" sz="2000" b="1" dirty="0" smtClean="0">
                <a:solidFill>
                  <a:srgbClr val="0070C0"/>
                </a:solidFill>
                <a:latin typeface="Microsoft YaHei" panose="020B0503020204020204" pitchFamily="34" charset="-122"/>
                <a:ea typeface="Microsoft YaHei" panose="020B0503020204020204" pitchFamily="34" charset="-122"/>
              </a:rPr>
              <a:t>。</a:t>
            </a:r>
            <a:endParaRPr kumimoji="0" lang="en-US" altLang="zh-CN" sz="20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endParaRPr>
          </a:p>
          <a:p>
            <a:pPr lvl="0">
              <a:spcAft>
                <a:spcPts val="600"/>
              </a:spcAft>
            </a:pPr>
            <a:r>
              <a:rPr lang="zh-CN" altLang="en-US" sz="1700" b="1" dirty="0" smtClean="0">
                <a:solidFill>
                  <a:srgbClr val="C00000"/>
                </a:solidFill>
                <a:latin typeface="Microsoft YaHei" panose="020B0503020204020204" pitchFamily="34" charset="-122"/>
                <a:ea typeface="Microsoft YaHei" panose="020B0503020204020204" pitchFamily="34" charset="-122"/>
              </a:rPr>
              <a:t>罪对于重生的人而言本</a:t>
            </a:r>
            <a:r>
              <a:rPr lang="zh-CN" altLang="en-US" sz="1700" b="1" dirty="0" smtClean="0">
                <a:solidFill>
                  <a:srgbClr val="C00000"/>
                </a:solidFill>
                <a:latin typeface="Microsoft YaHei" panose="020B0503020204020204" pitchFamily="34" charset="-122"/>
                <a:ea typeface="Microsoft YaHei" panose="020B0503020204020204" pitchFamily="34" charset="-122"/>
              </a:rPr>
              <a:t>来是死的，是被律法带来的缺乏感激活</a:t>
            </a:r>
            <a:r>
              <a:rPr lang="zh-CN" altLang="en-US" sz="1700" b="1" dirty="0">
                <a:solidFill>
                  <a:srgbClr val="C00000"/>
                </a:solidFill>
                <a:latin typeface="Microsoft YaHei" panose="020B0503020204020204" pitchFamily="34" charset="-122"/>
                <a:ea typeface="Microsoft YaHei" panose="020B0503020204020204" pitchFamily="34" charset="-122"/>
              </a:rPr>
              <a:t>的。</a:t>
            </a:r>
            <a:r>
              <a:rPr lang="zh-CN" altLang="en-US" sz="1400" b="1" dirty="0">
                <a:solidFill>
                  <a:srgbClr val="0070C0"/>
                </a:solidFill>
                <a:latin typeface="Microsoft YaHei" panose="020B0503020204020204" pitchFamily="34" charset="-122"/>
                <a:ea typeface="Microsoft YaHei" panose="020B0503020204020204" pitchFamily="34" charset="-122"/>
              </a:rPr>
              <a:t>（</a:t>
            </a:r>
            <a:r>
              <a:rPr lang="zh-CN" altLang="en-US" sz="1400" b="1" dirty="0">
                <a:solidFill>
                  <a:srgbClr val="0070C0"/>
                </a:solidFill>
                <a:latin typeface="Microsoft YaHei" panose="020B0503020204020204" pitchFamily="34" charset="-122"/>
                <a:ea typeface="Microsoft YaHei" panose="020B0503020204020204" pitchFamily="34" charset="-122"/>
              </a:rPr>
              <a:t>雅</a:t>
            </a:r>
            <a:r>
              <a:rPr lang="en-US" altLang="zh-CN" sz="1400" b="1" dirty="0">
                <a:solidFill>
                  <a:srgbClr val="0070C0"/>
                </a:solidFill>
                <a:latin typeface="Microsoft YaHei" panose="020B0503020204020204" pitchFamily="34" charset="-122"/>
                <a:ea typeface="Microsoft YaHei" panose="020B0503020204020204" pitchFamily="34" charset="-122"/>
              </a:rPr>
              <a:t>1:15 </a:t>
            </a:r>
            <a:r>
              <a:rPr lang="zh-CN" altLang="en-US" sz="1400" b="1" dirty="0">
                <a:solidFill>
                  <a:srgbClr val="0070C0"/>
                </a:solidFill>
                <a:latin typeface="Microsoft YaHei" panose="020B0503020204020204" pitchFamily="34" charset="-122"/>
                <a:ea typeface="Microsoft YaHei" panose="020B0503020204020204" pitchFamily="34" charset="-122"/>
              </a:rPr>
              <a:t>私慾既怀了胎，就生出罪来；罪既长成，就生出死来</a:t>
            </a:r>
            <a:r>
              <a:rPr lang="zh-CN" altLang="en-US" sz="1400" b="1" dirty="0">
                <a:solidFill>
                  <a:srgbClr val="0070C0"/>
                </a:solidFill>
                <a:latin typeface="Microsoft YaHei" panose="020B0503020204020204" pitchFamily="34" charset="-122"/>
                <a:ea typeface="Microsoft YaHei" panose="020B0503020204020204" pitchFamily="34" charset="-122"/>
              </a:rPr>
              <a:t>；弗</a:t>
            </a:r>
            <a:r>
              <a:rPr lang="en-US" altLang="zh-CN" sz="1400" b="1" dirty="0">
                <a:solidFill>
                  <a:srgbClr val="0070C0"/>
                </a:solidFill>
                <a:latin typeface="Microsoft YaHei" panose="020B0503020204020204" pitchFamily="34" charset="-122"/>
                <a:ea typeface="Microsoft YaHei" panose="020B0503020204020204" pitchFamily="34" charset="-122"/>
              </a:rPr>
              <a:t>4:22 </a:t>
            </a:r>
            <a:r>
              <a:rPr lang="zh-CN" altLang="en-US" sz="1400" b="1" dirty="0" smtClean="0">
                <a:solidFill>
                  <a:srgbClr val="0070C0"/>
                </a:solidFill>
                <a:latin typeface="Microsoft YaHei" panose="020B0503020204020204" pitchFamily="34" charset="-122"/>
                <a:ea typeface="Microsoft YaHei" panose="020B0503020204020204" pitchFamily="34" charset="-122"/>
              </a:rPr>
              <a:t>这</a:t>
            </a:r>
            <a:r>
              <a:rPr lang="zh-CN" altLang="en-US" sz="1400" b="1" dirty="0">
                <a:solidFill>
                  <a:srgbClr val="0070C0"/>
                </a:solidFill>
                <a:latin typeface="Microsoft YaHei" panose="020B0503020204020204" pitchFamily="34" charset="-122"/>
                <a:ea typeface="Microsoft YaHei" panose="020B0503020204020204" pitchFamily="34" charset="-122"/>
              </a:rPr>
              <a:t>旧人是因私慾的迷惑渐渐变坏的；罗</a:t>
            </a:r>
            <a:r>
              <a:rPr lang="en-US" altLang="zh-CN" sz="1400" b="1" dirty="0" smtClean="0">
                <a:solidFill>
                  <a:srgbClr val="0070C0"/>
                </a:solidFill>
                <a:latin typeface="Microsoft YaHei" panose="020B0503020204020204" pitchFamily="34" charset="-122"/>
                <a:ea typeface="Microsoft YaHei" panose="020B0503020204020204" pitchFamily="34" charset="-122"/>
              </a:rPr>
              <a:t>14:23 </a:t>
            </a:r>
            <a:r>
              <a:rPr lang="zh-CN" altLang="en-US" sz="1400" b="1" dirty="0" smtClean="0">
                <a:solidFill>
                  <a:srgbClr val="0070C0"/>
                </a:solidFill>
                <a:latin typeface="Microsoft YaHei" panose="020B0503020204020204" pitchFamily="34" charset="-122"/>
                <a:ea typeface="Microsoft YaHei" panose="020B0503020204020204" pitchFamily="34" charset="-122"/>
              </a:rPr>
              <a:t>凡不出于信心的都是罪</a:t>
            </a:r>
            <a:r>
              <a:rPr lang="zh-CN" altLang="en-US" sz="1400" b="1" dirty="0" smtClean="0">
                <a:solidFill>
                  <a:srgbClr val="0070C0"/>
                </a:solidFill>
                <a:latin typeface="Microsoft YaHei" panose="020B0503020204020204" pitchFamily="34" charset="-122"/>
                <a:ea typeface="Microsoft YaHei" panose="020B0503020204020204" pitchFamily="34" charset="-122"/>
              </a:rPr>
              <a:t>）</a:t>
            </a:r>
            <a:endParaRPr lang="en-US" altLang="zh-CN" sz="1400" b="1" dirty="0" smtClean="0">
              <a:solidFill>
                <a:srgbClr val="0070C0"/>
              </a:solidFill>
              <a:latin typeface="Microsoft YaHei" panose="020B0503020204020204" pitchFamily="34" charset="-122"/>
              <a:ea typeface="Microsoft YaHei" panose="020B0503020204020204" pitchFamily="34" charset="-122"/>
            </a:endParaRPr>
          </a:p>
          <a:p>
            <a:pPr>
              <a:spcAft>
                <a:spcPts val="600"/>
              </a:spcAft>
              <a:defRPr/>
            </a:pPr>
            <a:r>
              <a:rPr lang="zh-CN" altLang="en-US" sz="1700" b="1" dirty="0" smtClean="0">
                <a:solidFill>
                  <a:srgbClr val="C00000"/>
                </a:solidFill>
                <a:latin typeface="Microsoft YaHei" panose="020B0503020204020204" pitchFamily="34" charset="-122"/>
                <a:ea typeface="Microsoft YaHei" panose="020B0503020204020204" pitchFamily="34" charset="-122"/>
              </a:rPr>
              <a:t>自己直接去对付罪是靠自己的方法，必定发现罪更大的能力和权势。</a:t>
            </a:r>
            <a:r>
              <a:rPr lang="zh-CN" altLang="en-US" sz="1400" b="1" dirty="0" smtClean="0">
                <a:solidFill>
                  <a:srgbClr val="0070C0"/>
                </a:solidFill>
                <a:latin typeface="Microsoft YaHei" panose="020B0503020204020204" pitchFamily="34" charset="-122"/>
                <a:ea typeface="Microsoft YaHei" panose="020B0503020204020204" pitchFamily="34" charset="-122"/>
              </a:rPr>
              <a:t>（林前</a:t>
            </a:r>
            <a:r>
              <a:rPr lang="en-US" altLang="zh-CN" sz="1400" b="1" dirty="0" smtClean="0">
                <a:solidFill>
                  <a:srgbClr val="0070C0"/>
                </a:solidFill>
                <a:latin typeface="Microsoft YaHei" panose="020B0503020204020204" pitchFamily="34" charset="-122"/>
                <a:ea typeface="Microsoft YaHei" panose="020B0503020204020204" pitchFamily="34" charset="-122"/>
              </a:rPr>
              <a:t>15:56 </a:t>
            </a:r>
            <a:r>
              <a:rPr lang="zh-CN" altLang="en-US" sz="1400" b="1" dirty="0" smtClean="0">
                <a:solidFill>
                  <a:srgbClr val="0070C0"/>
                </a:solidFill>
                <a:latin typeface="Microsoft YaHei" panose="020B0503020204020204" pitchFamily="34" charset="-122"/>
                <a:ea typeface="Microsoft YaHei" panose="020B0503020204020204" pitchFamily="34" charset="-122"/>
              </a:rPr>
              <a:t>死的毒钩就是罪，罪的权势就是律法；加</a:t>
            </a:r>
            <a:r>
              <a:rPr lang="en-US" altLang="zh-CN" sz="1400" b="1" dirty="0" smtClean="0">
                <a:solidFill>
                  <a:srgbClr val="0070C0"/>
                </a:solidFill>
                <a:latin typeface="Microsoft YaHei" panose="020B0503020204020204" pitchFamily="34" charset="-122"/>
                <a:ea typeface="Microsoft YaHei" panose="020B0503020204020204" pitchFamily="34" charset="-122"/>
              </a:rPr>
              <a:t>3:10 </a:t>
            </a:r>
            <a:r>
              <a:rPr lang="zh-CN" altLang="en-US" sz="1400" b="1" dirty="0" smtClean="0">
                <a:solidFill>
                  <a:srgbClr val="0070C0"/>
                </a:solidFill>
                <a:latin typeface="Microsoft YaHei" panose="020B0503020204020204" pitchFamily="34" charset="-122"/>
                <a:ea typeface="Microsoft YaHei" panose="020B0503020204020204" pitchFamily="34" charset="-122"/>
              </a:rPr>
              <a:t>凡以行律法为本的，都是被咒诅的）</a:t>
            </a:r>
            <a:endParaRPr lang="en-US" altLang="zh-CN" sz="1400" b="1" dirty="0" smtClean="0">
              <a:solidFill>
                <a:srgbClr val="0070C0"/>
              </a:solidFill>
              <a:latin typeface="Microsoft YaHei" panose="020B0503020204020204" pitchFamily="34" charset="-122"/>
              <a:ea typeface="Microsoft YaHei" panose="020B0503020204020204" pitchFamily="34" charset="-122"/>
            </a:endParaRPr>
          </a:p>
          <a:p>
            <a:pPr>
              <a:spcAft>
                <a:spcPts val="600"/>
              </a:spcAft>
              <a:defRPr/>
            </a:pPr>
            <a:r>
              <a:rPr lang="zh-CN" altLang="en-US" sz="1700" b="1" dirty="0" smtClean="0">
                <a:solidFill>
                  <a:srgbClr val="C00000"/>
                </a:solidFill>
                <a:latin typeface="Microsoft YaHei" panose="020B0503020204020204" pitchFamily="34" charset="-122"/>
                <a:ea typeface="Microsoft YaHei" panose="020B0503020204020204" pitchFamily="34" charset="-122"/>
              </a:rPr>
              <a:t>律法本身不是问题，用肉体的方法在律法下试图去解决问题才是根本的问题</a:t>
            </a:r>
            <a:r>
              <a:rPr lang="en-US" altLang="zh-CN" sz="1700" b="1" dirty="0" smtClean="0">
                <a:solidFill>
                  <a:srgbClr val="C00000"/>
                </a:solidFill>
                <a:latin typeface="Microsoft YaHei" panose="020B0503020204020204" pitchFamily="34" charset="-122"/>
                <a:ea typeface="Microsoft YaHei" panose="020B0503020204020204" pitchFamily="34" charset="-122"/>
              </a:rPr>
              <a:t>---</a:t>
            </a:r>
            <a:r>
              <a:rPr lang="zh-CN" altLang="en-US" sz="1700" b="1" dirty="0" smtClean="0">
                <a:solidFill>
                  <a:srgbClr val="C00000"/>
                </a:solidFill>
                <a:latin typeface="Microsoft YaHei" panose="020B0503020204020204" pitchFamily="34" charset="-122"/>
                <a:ea typeface="Microsoft YaHei" panose="020B0503020204020204" pitchFamily="34" charset="-122"/>
              </a:rPr>
              <a:t>这就是自我中心的人靠自己的表现，就是罪的本质。</a:t>
            </a:r>
            <a:r>
              <a:rPr lang="zh-CN" altLang="en-US" sz="1400" b="1" dirty="0" smtClean="0">
                <a:solidFill>
                  <a:srgbClr val="0070C0"/>
                </a:solidFill>
                <a:latin typeface="Microsoft YaHei" panose="020B0503020204020204" pitchFamily="34" charset="-122"/>
                <a:ea typeface="Microsoft YaHei" panose="020B0503020204020204" pitchFamily="34" charset="-122"/>
              </a:rPr>
              <a:t>（罗</a:t>
            </a:r>
            <a:r>
              <a:rPr lang="en-US" altLang="zh-CN" sz="1400" b="1" dirty="0" smtClean="0">
                <a:solidFill>
                  <a:srgbClr val="0070C0"/>
                </a:solidFill>
                <a:latin typeface="Microsoft YaHei" panose="020B0503020204020204" pitchFamily="34" charset="-122"/>
                <a:ea typeface="Microsoft YaHei" panose="020B0503020204020204" pitchFamily="34" charset="-122"/>
              </a:rPr>
              <a:t>3:20 </a:t>
            </a:r>
            <a:r>
              <a:rPr lang="zh-CN" altLang="en-US" sz="1400" b="1" dirty="0" smtClean="0">
                <a:solidFill>
                  <a:srgbClr val="0070C0"/>
                </a:solidFill>
                <a:latin typeface="Microsoft YaHei" panose="020B0503020204020204" pitchFamily="34" charset="-122"/>
                <a:ea typeface="Microsoft YaHei" panose="020B0503020204020204" pitchFamily="34" charset="-122"/>
              </a:rPr>
              <a:t>律法本是叫人知罪； 加</a:t>
            </a:r>
            <a:r>
              <a:rPr lang="en-US" altLang="zh-CN" sz="1400" b="1" dirty="0" smtClean="0">
                <a:solidFill>
                  <a:srgbClr val="0070C0"/>
                </a:solidFill>
                <a:latin typeface="Microsoft YaHei" panose="020B0503020204020204" pitchFamily="34" charset="-122"/>
                <a:ea typeface="Microsoft YaHei" panose="020B0503020204020204" pitchFamily="34" charset="-122"/>
              </a:rPr>
              <a:t>3:23 </a:t>
            </a:r>
            <a:r>
              <a:rPr lang="zh-CN" altLang="en-US" sz="1400" b="1" dirty="0" smtClean="0">
                <a:solidFill>
                  <a:srgbClr val="0070C0"/>
                </a:solidFill>
                <a:latin typeface="Microsoft YaHei" panose="020B0503020204020204" pitchFamily="34" charset="-122"/>
                <a:ea typeface="Microsoft YaHei" panose="020B0503020204020204" pitchFamily="34" charset="-122"/>
              </a:rPr>
              <a:t>但这因信得救的理还未来以先，我们被看守在律法之下，直圈到那将来的真道显明出来 ）</a:t>
            </a:r>
            <a:endParaRPr lang="en-US" altLang="zh-CN" sz="1400" b="1" dirty="0" smtClean="0">
              <a:solidFill>
                <a:srgbClr val="0070C0"/>
              </a:solidFill>
              <a:latin typeface="Microsoft YaHei" panose="020B0503020204020204" pitchFamily="34" charset="-122"/>
              <a:ea typeface="Microsoft YaHei" panose="020B0503020204020204" pitchFamily="34" charset="-122"/>
            </a:endParaRPr>
          </a:p>
          <a:p>
            <a:pPr>
              <a:spcAft>
                <a:spcPts val="600"/>
              </a:spcAft>
              <a:defRPr/>
            </a:pPr>
            <a:r>
              <a:rPr lang="zh-CN" altLang="en-US" sz="1700" b="1" dirty="0" smtClean="0">
                <a:solidFill>
                  <a:srgbClr val="C00000"/>
                </a:solidFill>
                <a:latin typeface="Microsoft YaHei" panose="020B0503020204020204" pitchFamily="34" charset="-122"/>
                <a:ea typeface="Microsoft YaHei" panose="020B0503020204020204" pitchFamily="34" charset="-122"/>
              </a:rPr>
              <a:t>神颁布律法就是让人看见属肉体的人（天然人或罪人）根本的问题，自以为义的人反以为自己有限的善行意味着自己有希望通过努力可以达到神的标准，结果陷入越来越深的虚假。</a:t>
            </a:r>
            <a:endParaRPr lang="en-US" altLang="zh-CN" sz="1700" b="1" dirty="0" smtClean="0">
              <a:solidFill>
                <a:srgbClr val="C00000"/>
              </a:solidFill>
              <a:latin typeface="Microsoft YaHei" panose="020B0503020204020204" pitchFamily="34" charset="-122"/>
              <a:ea typeface="Microsoft YaHei" panose="020B0503020204020204" pitchFamily="34" charset="-122"/>
            </a:endParaRPr>
          </a:p>
          <a:p>
            <a:pPr marR="0" lvl="0" algn="l" defTabSz="914400" rtl="0" eaLnBrk="1" fontAlgn="auto" latinLnBrk="0" hangingPunct="1">
              <a:lnSpc>
                <a:spcPct val="100000"/>
              </a:lnSpc>
              <a:spcBef>
                <a:spcPts val="0"/>
              </a:spcBef>
              <a:spcAft>
                <a:spcPts val="600"/>
              </a:spcAft>
              <a:buClrTx/>
              <a:buSzTx/>
              <a:tabLst/>
              <a:defRPr/>
            </a:pPr>
            <a:r>
              <a:rPr kumimoji="0" lang="zh-CN" altLang="en-US"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同</a:t>
            </a:r>
            <a:r>
              <a:rPr kumimoji="0" lang="zh-CN" altLang="en-US"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样，要“激活”（释放或活出）义，需要福音来启示我们里面基督的生命。</a:t>
            </a:r>
            <a:endParaRPr kumimoji="0" lang="en-US" altLang="zh-CN"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endParaRPr>
          </a:p>
          <a:p>
            <a:pPr lvl="0">
              <a:spcAft>
                <a:spcPts val="600"/>
              </a:spcAft>
            </a:pPr>
            <a:r>
              <a:rPr kumimoji="0" lang="zh-CN" altLang="en-US"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对</a:t>
            </a:r>
            <a:r>
              <a:rPr kumimoji="0" lang="zh-CN" altLang="en-US"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付罪的正确方法首先是领受基督的无罪生命，然后通过福音认识、相信、活出重生时所得的这个圣洁生命</a:t>
            </a:r>
            <a:r>
              <a:rPr kumimoji="0" lang="en-US" altLang="zh-CN"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a:t>
            </a:r>
            <a:r>
              <a:rPr kumimoji="0" lang="zh-CN" altLang="en-US"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这就是本乎恩因着信的救恩方法。</a:t>
            </a:r>
            <a:endParaRPr kumimoji="0" lang="en-US" altLang="zh-CN"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endParaRPr>
          </a:p>
          <a:p>
            <a:pPr marR="0" lvl="0" algn="l" defTabSz="914400" rtl="0" eaLnBrk="1" fontAlgn="auto" latinLnBrk="0" hangingPunct="1">
              <a:lnSpc>
                <a:spcPct val="100000"/>
              </a:lnSpc>
              <a:spcBef>
                <a:spcPts val="0"/>
              </a:spcBef>
              <a:spcAft>
                <a:spcPts val="1200"/>
              </a:spcAft>
              <a:buClrTx/>
              <a:buSzTx/>
              <a:tabLst/>
              <a:defRPr/>
            </a:pPr>
            <a:endParaRPr kumimoji="0" lang="en-US" altLang="zh-CN" sz="19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a:p>
            <a:pPr marR="0" lvl="0" algn="l" defTabSz="914400" rtl="0" eaLnBrk="1" fontAlgn="auto" latinLnBrk="0" hangingPunct="1">
              <a:lnSpc>
                <a:spcPct val="100000"/>
              </a:lnSpc>
              <a:spcBef>
                <a:spcPts val="0"/>
              </a:spcBef>
              <a:spcAft>
                <a:spcPts val="1200"/>
              </a:spcAft>
              <a:buClrTx/>
              <a:buSzTx/>
              <a:tabLst/>
              <a:defRPr/>
            </a:pPr>
            <a:endParaRPr kumimoji="0" lang="en-US" altLang="zh-CN" sz="19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447159" y="65158"/>
            <a:ext cx="839204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a:t>
            </a:r>
            <a:r>
              <a:rPr kumimoji="0" lang="zh-CN" altLang="en-US"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书中一些观念的含义：罪与律法</a:t>
            </a:r>
            <a:endParaRPr kumimoji="0" lang="en-US"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13286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7709" y="792489"/>
            <a:ext cx="9116291" cy="5909310"/>
          </a:xfrm>
          <a:prstGeom prst="rect">
            <a:avLst/>
          </a:prstGeom>
          <a:noFill/>
        </p:spPr>
        <p:txBody>
          <a:bodyPr wrap="square" rtlCol="0">
            <a:spAutoFit/>
          </a:bodyPr>
          <a:lstStyle/>
          <a:p>
            <a:pPr lvl="0">
              <a:spcAft>
                <a:spcPts val="600"/>
              </a:spcAft>
            </a:pPr>
            <a:r>
              <a:rPr lang="zh-CN" altLang="en-US" sz="2000" b="1" dirty="0">
                <a:solidFill>
                  <a:srgbClr val="0070C0"/>
                </a:solidFill>
                <a:latin typeface="Microsoft YaHei" panose="020B0503020204020204" pitchFamily="34" charset="-122"/>
                <a:ea typeface="Microsoft YaHei" panose="020B0503020204020204" pitchFamily="34" charset="-122"/>
              </a:rPr>
              <a:t>罗</a:t>
            </a:r>
            <a:r>
              <a:rPr lang="en-US" altLang="zh-CN" sz="2000" b="1" dirty="0">
                <a:solidFill>
                  <a:srgbClr val="0070C0"/>
                </a:solidFill>
                <a:latin typeface="Microsoft YaHei" panose="020B0503020204020204" pitchFamily="34" charset="-122"/>
                <a:ea typeface="Microsoft YaHei" panose="020B0503020204020204" pitchFamily="34" charset="-122"/>
              </a:rPr>
              <a:t>7:21 </a:t>
            </a:r>
            <a:r>
              <a:rPr lang="zh-CN" altLang="en-US" sz="2000" b="1" dirty="0">
                <a:solidFill>
                  <a:srgbClr val="0070C0"/>
                </a:solidFill>
                <a:latin typeface="Microsoft YaHei" panose="020B0503020204020204" pitchFamily="34" charset="-122"/>
                <a:ea typeface="Microsoft YaHei" panose="020B0503020204020204" pitchFamily="34" charset="-122"/>
              </a:rPr>
              <a:t>我觉得有个律，就是我愿意为善的时候，便有恶与我同在。</a:t>
            </a:r>
            <a:r>
              <a:rPr lang="en-US" altLang="zh-CN" sz="2000" b="1" dirty="0">
                <a:solidFill>
                  <a:srgbClr val="0070C0"/>
                </a:solidFill>
                <a:latin typeface="Microsoft YaHei" panose="020B0503020204020204" pitchFamily="34" charset="-122"/>
                <a:ea typeface="Microsoft YaHei" panose="020B0503020204020204" pitchFamily="34" charset="-122"/>
              </a:rPr>
              <a:t>7:22 </a:t>
            </a:r>
            <a:r>
              <a:rPr lang="zh-CN" altLang="en-US" sz="2000" b="1" dirty="0">
                <a:solidFill>
                  <a:srgbClr val="0070C0"/>
                </a:solidFill>
                <a:latin typeface="Microsoft YaHei" panose="020B0503020204020204" pitchFamily="34" charset="-122"/>
                <a:ea typeface="Microsoft YaHei" panose="020B0503020204020204" pitchFamily="34" charset="-122"/>
              </a:rPr>
              <a:t>因为按着我里面的意思（原文是人），我是喜欢神的律；</a:t>
            </a:r>
            <a:r>
              <a:rPr lang="en-US" altLang="zh-CN" sz="2000" b="1" dirty="0">
                <a:solidFill>
                  <a:srgbClr val="0070C0"/>
                </a:solidFill>
                <a:latin typeface="Microsoft YaHei" panose="020B0503020204020204" pitchFamily="34" charset="-122"/>
                <a:ea typeface="Microsoft YaHei" panose="020B0503020204020204" pitchFamily="34" charset="-122"/>
              </a:rPr>
              <a:t>7:23 </a:t>
            </a:r>
            <a:r>
              <a:rPr lang="zh-CN" altLang="en-US" sz="2000" b="1" dirty="0">
                <a:solidFill>
                  <a:srgbClr val="0070C0"/>
                </a:solidFill>
                <a:latin typeface="Microsoft YaHei" panose="020B0503020204020204" pitchFamily="34" charset="-122"/>
                <a:ea typeface="Microsoft YaHei" panose="020B0503020204020204" pitchFamily="34" charset="-122"/>
              </a:rPr>
              <a:t>但我觉得肢体中另有个律和我心中的律交战，把我掳去，叫我附从那肢体中犯罪的律。</a:t>
            </a:r>
            <a:r>
              <a:rPr lang="en-US" altLang="zh-CN" sz="2000" b="1" dirty="0">
                <a:solidFill>
                  <a:srgbClr val="0070C0"/>
                </a:solidFill>
                <a:latin typeface="Microsoft YaHei" panose="020B0503020204020204" pitchFamily="34" charset="-122"/>
                <a:ea typeface="Microsoft YaHei" panose="020B0503020204020204" pitchFamily="34" charset="-122"/>
              </a:rPr>
              <a:t>7:24 </a:t>
            </a:r>
            <a:r>
              <a:rPr lang="zh-CN" altLang="en-US" sz="2000" b="1" dirty="0">
                <a:solidFill>
                  <a:srgbClr val="0070C0"/>
                </a:solidFill>
                <a:latin typeface="Microsoft YaHei" panose="020B0503020204020204" pitchFamily="34" charset="-122"/>
                <a:ea typeface="Microsoft YaHei" panose="020B0503020204020204" pitchFamily="34" charset="-122"/>
              </a:rPr>
              <a:t>我真是苦阿！谁能救我脱离这取死的身体呢</a:t>
            </a:r>
            <a:r>
              <a:rPr lang="zh-CN" altLang="en-US" sz="2000" b="1" dirty="0" smtClean="0">
                <a:solidFill>
                  <a:srgbClr val="0070C0"/>
                </a:solidFill>
                <a:latin typeface="Microsoft YaHei" panose="020B0503020204020204" pitchFamily="34" charset="-122"/>
                <a:ea typeface="Microsoft YaHei" panose="020B0503020204020204" pitchFamily="34" charset="-122"/>
              </a:rPr>
              <a:t>？</a:t>
            </a:r>
            <a:endParaRPr kumimoji="0" lang="en-US" altLang="zh-CN" sz="2000" b="1" i="0" u="none" strike="noStrike" kern="1200" cap="none" spc="0" normalizeH="0" baseline="0" noProof="0" dirty="0" smtClean="0">
              <a:ln>
                <a:noFill/>
              </a:ln>
              <a:solidFill>
                <a:srgbClr val="0070C0"/>
              </a:solidFill>
              <a:effectLst/>
              <a:uLnTx/>
              <a:uFillTx/>
              <a:latin typeface="Microsoft YaHei" panose="020B0503020204020204" pitchFamily="34" charset="-122"/>
              <a:ea typeface="Microsoft YaHei" panose="020B0503020204020204" pitchFamily="34" charset="-122"/>
            </a:endParaRPr>
          </a:p>
          <a:p>
            <a:pPr>
              <a:spcAft>
                <a:spcPts val="600"/>
              </a:spcAft>
            </a:pPr>
            <a:r>
              <a:rPr lang="zh-CN" altLang="en-US" sz="1700" b="1" dirty="0" smtClean="0">
                <a:solidFill>
                  <a:srgbClr val="C00000"/>
                </a:solidFill>
                <a:latin typeface="Microsoft YaHei" panose="020B0503020204020204" pitchFamily="34" charset="-122"/>
                <a:ea typeface="Microsoft YaHei" panose="020B0503020204020204" pitchFamily="34" charset="-122"/>
              </a:rPr>
              <a:t>重生的基督徒在地上生活时里面同时有两个彼此相对、毫不相容的律。</a:t>
            </a:r>
            <a:r>
              <a:rPr kumimoji="0" lang="zh-CN" altLang="en-US"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罪和死的律在</a:t>
            </a:r>
            <a:r>
              <a:rPr kumimoji="0" lang="zh-CN" altLang="en-US"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天然属肉体的生</a:t>
            </a:r>
            <a:r>
              <a:rPr kumimoji="0" lang="zh-CN" altLang="en-US"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命范畴里，生命圣灵的律在</a:t>
            </a:r>
            <a:r>
              <a:rPr kumimoji="0" lang="zh-CN" altLang="en-US"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重生的、从基督而来的属灵生命里</a:t>
            </a:r>
            <a:r>
              <a:rPr kumimoji="0" lang="zh-CN" altLang="en-US"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。外</a:t>
            </a:r>
            <a:r>
              <a:rPr kumimoji="0" lang="zh-CN" altLang="en-US"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面看到的生命状态是这两个生</a:t>
            </a:r>
            <a:r>
              <a:rPr kumimoji="0" lang="zh-CN" altLang="en-US"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命以及两个律的</a:t>
            </a:r>
            <a:r>
              <a:rPr kumimoji="0" lang="zh-CN" altLang="en-US"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综合体现</a:t>
            </a:r>
            <a:r>
              <a:rPr kumimoji="0" lang="zh-CN" altLang="en-US"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a:t>
            </a:r>
            <a:r>
              <a:rPr lang="zh-CN" altLang="en-US" sz="1400" b="1" dirty="0" smtClean="0">
                <a:solidFill>
                  <a:srgbClr val="0070C0"/>
                </a:solidFill>
                <a:latin typeface="Microsoft YaHei" panose="020B0503020204020204" pitchFamily="34" charset="-122"/>
                <a:ea typeface="Microsoft YaHei" panose="020B0503020204020204" pitchFamily="34" charset="-122"/>
              </a:rPr>
              <a:t>（</a:t>
            </a:r>
            <a:r>
              <a:rPr lang="zh-CN" altLang="en-US" sz="1400" b="1" dirty="0">
                <a:solidFill>
                  <a:srgbClr val="0070C0"/>
                </a:solidFill>
                <a:latin typeface="Microsoft YaHei" panose="020B0503020204020204" pitchFamily="34" charset="-122"/>
                <a:ea typeface="Microsoft YaHei" panose="020B0503020204020204" pitchFamily="34" charset="-122"/>
              </a:rPr>
              <a:t>来</a:t>
            </a:r>
            <a:r>
              <a:rPr lang="en-US" altLang="zh-CN" sz="1400" b="1" dirty="0">
                <a:solidFill>
                  <a:srgbClr val="0070C0"/>
                </a:solidFill>
                <a:latin typeface="Microsoft YaHei" panose="020B0503020204020204" pitchFamily="34" charset="-122"/>
                <a:ea typeface="Microsoft YaHei" panose="020B0503020204020204" pitchFamily="34" charset="-122"/>
              </a:rPr>
              <a:t>4:12 </a:t>
            </a:r>
            <a:r>
              <a:rPr lang="zh-CN" altLang="en-US" sz="1400" b="1" dirty="0">
                <a:solidFill>
                  <a:srgbClr val="0070C0"/>
                </a:solidFill>
                <a:latin typeface="Microsoft YaHei" panose="020B0503020204020204" pitchFamily="34" charset="-122"/>
                <a:ea typeface="Microsoft YaHei" panose="020B0503020204020204" pitchFamily="34" charset="-122"/>
              </a:rPr>
              <a:t>神的道是活泼的，是有功效的，比一切两刃的剑更快，甚至魂与灵，骨节与骨髓，都能刺入、剖开，连心中的思念和主意都能辨明。</a:t>
            </a:r>
            <a:r>
              <a:rPr lang="zh-CN" altLang="en-US" sz="1400" b="1" dirty="0" smtClean="0">
                <a:solidFill>
                  <a:srgbClr val="0070C0"/>
                </a:solidFill>
                <a:latin typeface="Microsoft YaHei" panose="020B0503020204020204" pitchFamily="34" charset="-122"/>
                <a:ea typeface="Microsoft YaHei" panose="020B0503020204020204" pitchFamily="34" charset="-122"/>
              </a:rPr>
              <a:t>来</a:t>
            </a:r>
            <a:r>
              <a:rPr lang="en-US" altLang="zh-CN" sz="1400" b="1" dirty="0">
                <a:solidFill>
                  <a:srgbClr val="0070C0"/>
                </a:solidFill>
                <a:latin typeface="Microsoft YaHei" panose="020B0503020204020204" pitchFamily="34" charset="-122"/>
                <a:ea typeface="Microsoft YaHei" panose="020B0503020204020204" pitchFamily="34" charset="-122"/>
              </a:rPr>
              <a:t>5:14 </a:t>
            </a:r>
            <a:r>
              <a:rPr lang="zh-CN" altLang="en-US" sz="1400" b="1" dirty="0">
                <a:solidFill>
                  <a:srgbClr val="0070C0"/>
                </a:solidFill>
                <a:latin typeface="Microsoft YaHei" panose="020B0503020204020204" pitchFamily="34" charset="-122"/>
                <a:ea typeface="Microsoft YaHei" panose="020B0503020204020204" pitchFamily="34" charset="-122"/>
              </a:rPr>
              <a:t>惟独长大成人的纔能吃乾粮；他们的心窍习练得通达，就能分辨好歹了</a:t>
            </a:r>
            <a:r>
              <a:rPr lang="zh-CN" altLang="en-US" sz="1400" b="1" dirty="0" smtClean="0">
                <a:solidFill>
                  <a:srgbClr val="0070C0"/>
                </a:solidFill>
                <a:latin typeface="Microsoft YaHei" panose="020B0503020204020204" pitchFamily="34" charset="-122"/>
                <a:ea typeface="Microsoft YaHei" panose="020B0503020204020204" pitchFamily="34" charset="-122"/>
              </a:rPr>
              <a:t>。）</a:t>
            </a:r>
            <a:endParaRPr kumimoji="0" lang="en-US" altLang="zh-CN" sz="14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endParaRPr>
          </a:p>
          <a:p>
            <a:pPr lvl="0">
              <a:spcAft>
                <a:spcPts val="600"/>
              </a:spcAft>
            </a:pPr>
            <a:r>
              <a:rPr lang="zh-CN" altLang="en-US" sz="1700" b="1" dirty="0" smtClean="0">
                <a:solidFill>
                  <a:srgbClr val="C00000"/>
                </a:solidFill>
                <a:latin typeface="Microsoft YaHei" panose="020B0503020204020204" pitchFamily="34" charset="-122"/>
                <a:ea typeface="Microsoft YaHei" panose="020B0503020204020204" pitchFamily="34" charset="-122"/>
              </a:rPr>
              <a:t>罪本来是死的却被律法激活和加强，义本来是活的但必须被福音所释放，我们的选择就决定了我们的魂（自我意识）及外在生命的状</a:t>
            </a:r>
            <a:r>
              <a:rPr lang="zh-CN" altLang="en-US" sz="1700" b="1" dirty="0">
                <a:solidFill>
                  <a:srgbClr val="C00000"/>
                </a:solidFill>
                <a:latin typeface="Microsoft YaHei" panose="020B0503020204020204" pitchFamily="34" charset="-122"/>
                <a:ea typeface="Microsoft YaHei" panose="020B0503020204020204" pitchFamily="34" charset="-122"/>
              </a:rPr>
              <a:t>态。</a:t>
            </a:r>
            <a:r>
              <a:rPr lang="zh-CN" altLang="en-US" sz="1400" b="1" dirty="0">
                <a:solidFill>
                  <a:srgbClr val="0070C0"/>
                </a:solidFill>
                <a:latin typeface="Microsoft YaHei" panose="020B0503020204020204" pitchFamily="34" charset="-122"/>
                <a:ea typeface="Microsoft YaHei" panose="020B0503020204020204" pitchFamily="34" charset="-122"/>
              </a:rPr>
              <a:t>（</a:t>
            </a:r>
            <a:r>
              <a:rPr lang="zh-CN" altLang="en-US" sz="1400" b="1" dirty="0" smtClean="0">
                <a:solidFill>
                  <a:srgbClr val="0070C0"/>
                </a:solidFill>
                <a:latin typeface="Microsoft YaHei" panose="020B0503020204020204" pitchFamily="34" charset="-122"/>
                <a:ea typeface="Microsoft YaHei" panose="020B0503020204020204" pitchFamily="34" charset="-122"/>
              </a:rPr>
              <a:t>罗</a:t>
            </a:r>
            <a:r>
              <a:rPr lang="en-US" altLang="zh-CN" sz="1400" b="1" dirty="0">
                <a:solidFill>
                  <a:srgbClr val="0070C0"/>
                </a:solidFill>
                <a:latin typeface="Microsoft YaHei" panose="020B0503020204020204" pitchFamily="34" charset="-122"/>
                <a:ea typeface="Microsoft YaHei" panose="020B0503020204020204" pitchFamily="34" charset="-122"/>
              </a:rPr>
              <a:t>1:17 </a:t>
            </a:r>
            <a:r>
              <a:rPr lang="zh-CN" altLang="en-US" sz="1400" b="1" dirty="0">
                <a:solidFill>
                  <a:srgbClr val="0070C0"/>
                </a:solidFill>
                <a:latin typeface="Microsoft YaHei" panose="020B0503020204020204" pitchFamily="34" charset="-122"/>
                <a:ea typeface="Microsoft YaHei" panose="020B0503020204020204" pitchFamily="34" charset="-122"/>
              </a:rPr>
              <a:t>因为神的义正在这福音上显明出来；这义是本于信，以致于信。如经上所记：义人必因信得</a:t>
            </a:r>
            <a:r>
              <a:rPr lang="zh-CN" altLang="en-US" sz="1400" b="1" dirty="0" smtClean="0">
                <a:solidFill>
                  <a:srgbClr val="0070C0"/>
                </a:solidFill>
                <a:latin typeface="Microsoft YaHei" panose="020B0503020204020204" pitchFamily="34" charset="-122"/>
                <a:ea typeface="Microsoft YaHei" panose="020B0503020204020204" pitchFamily="34" charset="-122"/>
              </a:rPr>
              <a:t>生</a:t>
            </a:r>
            <a:r>
              <a:rPr lang="zh-CN" altLang="en-US" sz="1400" b="1" dirty="0" smtClean="0">
                <a:solidFill>
                  <a:srgbClr val="0070C0"/>
                </a:solidFill>
                <a:latin typeface="Microsoft YaHei" panose="020B0503020204020204" pitchFamily="34" charset="-122"/>
                <a:ea typeface="Microsoft YaHei" panose="020B0503020204020204" pitchFamily="34" charset="-122"/>
              </a:rPr>
              <a:t>）</a:t>
            </a:r>
            <a:endParaRPr lang="en-US" altLang="zh-CN" sz="1400" b="1" dirty="0" smtClean="0">
              <a:solidFill>
                <a:srgbClr val="0070C0"/>
              </a:solidFill>
              <a:latin typeface="Microsoft YaHei" panose="020B0503020204020204" pitchFamily="34" charset="-122"/>
              <a:ea typeface="Microsoft YaHei" panose="020B0503020204020204" pitchFamily="34" charset="-122"/>
            </a:endParaRPr>
          </a:p>
          <a:p>
            <a:pPr lvl="0">
              <a:spcAft>
                <a:spcPts val="600"/>
              </a:spcAft>
            </a:pPr>
            <a:r>
              <a:rPr lang="zh-CN" altLang="en-US" sz="1700" b="1" dirty="0">
                <a:solidFill>
                  <a:srgbClr val="C00000"/>
                </a:solidFill>
                <a:latin typeface="Microsoft YaHei" panose="020B0503020204020204" pitchFamily="34" charset="-122"/>
                <a:ea typeface="Microsoft YaHei" panose="020B0503020204020204" pitchFamily="34" charset="-122"/>
              </a:rPr>
              <a:t>重</a:t>
            </a:r>
            <a:r>
              <a:rPr lang="zh-CN" altLang="en-US" sz="1700" b="1" dirty="0" smtClean="0">
                <a:solidFill>
                  <a:srgbClr val="C00000"/>
                </a:solidFill>
                <a:latin typeface="Microsoft YaHei" panose="020B0503020204020204" pitchFamily="34" charset="-122"/>
                <a:ea typeface="Microsoft YaHei" panose="020B0503020204020204" pitchFamily="34" charset="-122"/>
              </a:rPr>
              <a:t>生的基督徒想要讨神喜悦的意愿是好的，但靠自己在律法下去实现这个意愿却是基督徒失败的根本原因。</a:t>
            </a:r>
            <a:endParaRPr lang="en-US" altLang="zh-CN" sz="1700" b="1" dirty="0" smtClean="0">
              <a:solidFill>
                <a:srgbClr val="C00000"/>
              </a:solidFill>
              <a:latin typeface="Microsoft YaHei" panose="020B0503020204020204" pitchFamily="34" charset="-122"/>
              <a:ea typeface="Microsoft YaHei" panose="020B0503020204020204" pitchFamily="34" charset="-122"/>
            </a:endParaRPr>
          </a:p>
          <a:p>
            <a:pPr lvl="0">
              <a:spcAft>
                <a:spcPts val="600"/>
              </a:spcAft>
            </a:pPr>
            <a:r>
              <a:rPr kumimoji="0" lang="zh-CN" altLang="en-US"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我们得胜与否取决于我们是否放弃律法的方法（就是靠自己）而白白接受基督做成的工作</a:t>
            </a:r>
            <a:r>
              <a:rPr kumimoji="0" lang="zh-CN" altLang="en-US"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a:t>
            </a:r>
            <a:r>
              <a:rPr lang="zh-CN" altLang="en-US" sz="1700" b="1" dirty="0" smtClean="0">
                <a:solidFill>
                  <a:srgbClr val="C00000"/>
                </a:solidFill>
                <a:latin typeface="Microsoft YaHei" panose="020B0503020204020204" pitchFamily="34" charset="-122"/>
                <a:ea typeface="Microsoft YaHei" panose="020B0503020204020204" pitchFamily="34" charset="-122"/>
              </a:rPr>
              <a:t>其中的</a:t>
            </a:r>
            <a:r>
              <a:rPr lang="zh-CN" altLang="en-US" sz="1700" b="1" dirty="0" smtClean="0">
                <a:solidFill>
                  <a:srgbClr val="C00000"/>
                </a:solidFill>
                <a:latin typeface="Microsoft YaHei" panose="020B0503020204020204" pitchFamily="34" charset="-122"/>
                <a:ea typeface="Microsoft YaHei" panose="020B0503020204020204" pitchFamily="34" charset="-122"/>
              </a:rPr>
              <a:t>挣</a:t>
            </a:r>
            <a:r>
              <a:rPr lang="zh-CN" altLang="en-US" sz="1700" b="1" dirty="0" smtClean="0">
                <a:solidFill>
                  <a:srgbClr val="C00000"/>
                </a:solidFill>
                <a:latin typeface="Microsoft YaHei" panose="020B0503020204020204" pitchFamily="34" charset="-122"/>
                <a:ea typeface="Microsoft YaHei" panose="020B0503020204020204" pitchFamily="34" charset="-122"/>
              </a:rPr>
              <a:t>扎是</a:t>
            </a:r>
            <a:r>
              <a:rPr lang="zh-CN" altLang="en-US" sz="1700" b="1" dirty="0" smtClean="0">
                <a:solidFill>
                  <a:srgbClr val="C00000"/>
                </a:solidFill>
                <a:latin typeface="Microsoft YaHei" panose="020B0503020204020204" pitchFamily="34" charset="-122"/>
                <a:ea typeface="Microsoft YaHei" panose="020B0503020204020204" pitchFamily="34" charset="-122"/>
              </a:rPr>
              <a:t>因为我们本能地</a:t>
            </a:r>
            <a:r>
              <a:rPr lang="zh-CN" altLang="en-US" sz="1700" b="1" dirty="0" smtClean="0">
                <a:solidFill>
                  <a:srgbClr val="C00000"/>
                </a:solidFill>
                <a:latin typeface="Microsoft YaHei" panose="020B0503020204020204" pitchFamily="34" charset="-122"/>
                <a:ea typeface="Microsoft YaHei" panose="020B0503020204020204" pitchFamily="34" charset="-122"/>
              </a:rPr>
              <a:t>在某方面行</a:t>
            </a:r>
            <a:r>
              <a:rPr lang="zh-CN" altLang="en-US" sz="1700" b="1" dirty="0" smtClean="0">
                <a:solidFill>
                  <a:srgbClr val="C00000"/>
                </a:solidFill>
                <a:latin typeface="Microsoft YaHei" panose="020B0503020204020204" pitchFamily="34" charset="-122"/>
                <a:ea typeface="Microsoft YaHei" panose="020B0503020204020204" pitchFamily="34" charset="-122"/>
              </a:rPr>
              <a:t>律法</a:t>
            </a:r>
            <a:r>
              <a:rPr lang="zh-CN" altLang="en-US" sz="1700" b="1" dirty="0" smtClean="0">
                <a:solidFill>
                  <a:srgbClr val="C00000"/>
                </a:solidFill>
                <a:latin typeface="Microsoft YaHei" panose="020B0503020204020204" pitchFamily="34" charset="-122"/>
                <a:ea typeface="Microsoft YaHei" panose="020B0503020204020204" pitchFamily="34" charset="-122"/>
              </a:rPr>
              <a:t>，不知不觉是</a:t>
            </a:r>
            <a:r>
              <a:rPr lang="zh-CN" altLang="en-US" sz="1700" b="1" dirty="0">
                <a:solidFill>
                  <a:srgbClr val="C00000"/>
                </a:solidFill>
                <a:latin typeface="Microsoft YaHei" panose="020B0503020204020204" pitchFamily="34" charset="-122"/>
                <a:ea typeface="Microsoft YaHei" panose="020B0503020204020204" pitchFamily="34" charset="-122"/>
              </a:rPr>
              <a:t>我们赋予</a:t>
            </a:r>
            <a:r>
              <a:rPr lang="zh-CN" altLang="en-US" sz="1700" b="1" dirty="0" smtClean="0">
                <a:solidFill>
                  <a:srgbClr val="C00000"/>
                </a:solidFill>
                <a:latin typeface="Microsoft YaHei" panose="020B0503020204020204" pitchFamily="34" charset="-122"/>
                <a:ea typeface="Microsoft YaHei" panose="020B0503020204020204" pitchFamily="34" charset="-122"/>
              </a:rPr>
              <a:t>了罪</a:t>
            </a:r>
            <a:r>
              <a:rPr lang="zh-CN" altLang="en-US" sz="1700" b="1" dirty="0">
                <a:solidFill>
                  <a:srgbClr val="C00000"/>
                </a:solidFill>
                <a:latin typeface="Microsoft YaHei" panose="020B0503020204020204" pitchFamily="34" charset="-122"/>
                <a:ea typeface="Microsoft YaHei" panose="020B0503020204020204" pitchFamily="34" charset="-122"/>
              </a:rPr>
              <a:t>胜</a:t>
            </a:r>
            <a:r>
              <a:rPr lang="zh-CN" altLang="en-US" sz="1700" b="1" dirty="0" smtClean="0">
                <a:solidFill>
                  <a:srgbClr val="C00000"/>
                </a:solidFill>
                <a:latin typeface="Microsoft YaHei" panose="020B0503020204020204" pitchFamily="34" charset="-122"/>
                <a:ea typeface="Microsoft YaHei" panose="020B0503020204020204" pitchFamily="34" charset="-122"/>
              </a:rPr>
              <a:t>过我们的能力。</a:t>
            </a:r>
            <a:endParaRPr lang="en-US" altLang="zh-CN" sz="1700" b="1" dirty="0" smtClean="0">
              <a:solidFill>
                <a:srgbClr val="C00000"/>
              </a:solidFill>
              <a:latin typeface="Microsoft YaHei" panose="020B0503020204020204" pitchFamily="34" charset="-122"/>
              <a:ea typeface="Microsoft YaHei" panose="020B0503020204020204" pitchFamily="34" charset="-122"/>
            </a:endParaRPr>
          </a:p>
          <a:p>
            <a:pPr lvl="0">
              <a:spcAft>
                <a:spcPts val="600"/>
              </a:spcAft>
            </a:pPr>
            <a:r>
              <a:rPr kumimoji="0" lang="zh-CN" altLang="en-US"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rPr>
              <a:t>这些挣扎就是要我们学会放弃天然人的努力、降服于基督、并接受他的工作。</a:t>
            </a:r>
            <a:endParaRPr kumimoji="0" lang="en-US" altLang="zh-CN" sz="1700" b="1" i="0" u="none" strike="noStrike" kern="1200" cap="none" spc="0" normalizeH="0" baseline="0" noProof="0" dirty="0" smtClean="0">
              <a:ln>
                <a:noFill/>
              </a:ln>
              <a:solidFill>
                <a:srgbClr val="C00000"/>
              </a:solidFill>
              <a:effectLst/>
              <a:uLnTx/>
              <a:uFillTx/>
              <a:latin typeface="Microsoft YaHei" panose="020B0503020204020204" pitchFamily="34" charset="-122"/>
              <a:ea typeface="Microsoft YaHei" panose="020B0503020204020204" pitchFamily="34" charset="-122"/>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altLang="zh-CN" sz="1900" b="1"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altLang="zh-CN" sz="1900" b="1" i="0" u="none" strike="noStrike" kern="1200" cap="none" spc="0" normalizeH="0" baseline="0" noProof="0" dirty="0" smtClean="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TextBox 4"/>
          <p:cNvSpPr txBox="1"/>
          <p:nvPr/>
        </p:nvSpPr>
        <p:spPr>
          <a:xfrm>
            <a:off x="447159" y="65158"/>
            <a:ext cx="7879080"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a:t>
            </a:r>
            <a:r>
              <a:rPr kumimoji="0" lang="zh-CN" altLang="en-US"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书中一些观念的含义：两个律</a:t>
            </a:r>
            <a:endParaRPr kumimoji="0" lang="en-US"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53612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50408" y="876300"/>
            <a:ext cx="8985798"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spcAft>
                <a:spcPts val="600"/>
              </a:spcAft>
            </a:pPr>
            <a:r>
              <a:rPr lang="zh-CN" altLang="en-US" sz="2000" b="1" dirty="0">
                <a:solidFill>
                  <a:srgbClr val="C00000"/>
                </a:solidFill>
                <a:latin typeface="Microsoft YaHei" panose="020B0503020204020204" pitchFamily="34" charset="-122"/>
                <a:ea typeface="Microsoft YaHei" panose="020B0503020204020204" pitchFamily="34" charset="-122"/>
              </a:rPr>
              <a:t>基督徒追求得胜时往往忽视旧人的死，这就是试图把新布补在旧衣服上面，就是为什么失败的原因，也就是为什么无法脱离律法的原因</a:t>
            </a:r>
            <a:r>
              <a:rPr lang="zh-CN" altLang="en-US" sz="2000" b="1" dirty="0" smtClean="0">
                <a:solidFill>
                  <a:srgbClr val="C00000"/>
                </a:solidFill>
                <a:latin typeface="Microsoft YaHei" panose="020B0503020204020204" pitchFamily="34" charset="-122"/>
                <a:ea typeface="Microsoft YaHei" panose="020B0503020204020204" pitchFamily="34" charset="-122"/>
              </a:rPr>
              <a:t>。</a:t>
            </a:r>
            <a:endParaRPr lang="en-US" altLang="zh-CN" sz="2000" b="1" dirty="0" smtClean="0">
              <a:solidFill>
                <a:srgbClr val="0070C0"/>
              </a:solidFill>
              <a:latin typeface="Microsoft YaHei" panose="020B0503020204020204" pitchFamily="34" charset="-122"/>
              <a:ea typeface="Microsoft YaHei" panose="020B0503020204020204" pitchFamily="34" charset="-122"/>
            </a:endParaRPr>
          </a:p>
        </p:txBody>
      </p:sp>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4"/>
          <p:cNvSpPr/>
          <p:nvPr/>
        </p:nvSpPr>
        <p:spPr>
          <a:xfrm>
            <a:off x="0" y="1869433"/>
            <a:ext cx="9036205" cy="3870290"/>
          </a:xfrm>
          <a:prstGeom prst="rect">
            <a:avLst/>
          </a:prstGeom>
        </p:spPr>
        <p:txBody>
          <a:bodyPr wrap="square">
            <a:spAutoFit/>
          </a:bodyPr>
          <a:lstStyle/>
          <a:p>
            <a:pPr lvl="0">
              <a:spcAft>
                <a:spcPts val="300"/>
              </a:spcAft>
            </a:pPr>
            <a:r>
              <a:rPr lang="zh-CN" altLang="en-US" sz="1700" b="1" dirty="0">
                <a:solidFill>
                  <a:srgbClr val="0070C0"/>
                </a:solidFill>
                <a:latin typeface="Microsoft YaHei" panose="020B0503020204020204" pitchFamily="34" charset="-122"/>
                <a:ea typeface="Microsoft YaHei" panose="020B0503020204020204" pitchFamily="34" charset="-122"/>
              </a:rPr>
              <a:t>罗</a:t>
            </a:r>
            <a:r>
              <a:rPr lang="en-US" altLang="zh-CN" sz="1700" b="1" dirty="0">
                <a:solidFill>
                  <a:srgbClr val="0070C0"/>
                </a:solidFill>
                <a:latin typeface="Microsoft YaHei" panose="020B0503020204020204" pitchFamily="34" charset="-122"/>
                <a:ea typeface="Microsoft YaHei" panose="020B0503020204020204" pitchFamily="34" charset="-122"/>
              </a:rPr>
              <a:t>6:5 </a:t>
            </a:r>
            <a:r>
              <a:rPr lang="zh-CN" altLang="en-US" sz="1700" b="1" dirty="0">
                <a:solidFill>
                  <a:srgbClr val="0070C0"/>
                </a:solidFill>
                <a:latin typeface="Microsoft YaHei" panose="020B0503020204020204" pitchFamily="34" charset="-122"/>
                <a:ea typeface="Microsoft YaHei" panose="020B0503020204020204" pitchFamily="34" charset="-122"/>
              </a:rPr>
              <a:t>我们若在他死的形状上与他联合，也要在他复活的形状上与他联合；</a:t>
            </a:r>
            <a:r>
              <a:rPr lang="en-US" altLang="zh-CN" sz="1700" b="1" dirty="0">
                <a:solidFill>
                  <a:srgbClr val="0070C0"/>
                </a:solidFill>
                <a:latin typeface="Microsoft YaHei" panose="020B0503020204020204" pitchFamily="34" charset="-122"/>
                <a:ea typeface="Microsoft YaHei" panose="020B0503020204020204" pitchFamily="34" charset="-122"/>
              </a:rPr>
              <a:t>6:6 </a:t>
            </a:r>
            <a:r>
              <a:rPr lang="zh-CN" altLang="en-US" sz="1700" b="1" dirty="0">
                <a:solidFill>
                  <a:srgbClr val="0070C0"/>
                </a:solidFill>
                <a:latin typeface="Microsoft YaHei" panose="020B0503020204020204" pitchFamily="34" charset="-122"/>
                <a:ea typeface="Microsoft YaHei" panose="020B0503020204020204" pitchFamily="34" charset="-122"/>
              </a:rPr>
              <a:t>因为知道</a:t>
            </a:r>
            <a:r>
              <a:rPr lang="zh-CN" altLang="en-US" sz="1700" b="1" u="sng" dirty="0">
                <a:solidFill>
                  <a:srgbClr val="0070C0"/>
                </a:solidFill>
                <a:latin typeface="Microsoft YaHei" panose="020B0503020204020204" pitchFamily="34" charset="-122"/>
                <a:ea typeface="Microsoft YaHei" panose="020B0503020204020204" pitchFamily="34" charset="-122"/>
              </a:rPr>
              <a:t>我们的旧人和他同钉十字架，使</a:t>
            </a:r>
            <a:r>
              <a:rPr lang="zh-CN" altLang="en-US" sz="1700" b="1" u="sng" dirty="0">
                <a:solidFill>
                  <a:srgbClr val="FF0000"/>
                </a:solidFill>
                <a:latin typeface="Microsoft YaHei" panose="020B0503020204020204" pitchFamily="34" charset="-122"/>
                <a:ea typeface="Microsoft YaHei" panose="020B0503020204020204" pitchFamily="34" charset="-122"/>
              </a:rPr>
              <a:t>罪身</a:t>
            </a:r>
            <a:r>
              <a:rPr lang="zh-CN" altLang="en-US" sz="1700" b="1" u="sng" dirty="0">
                <a:solidFill>
                  <a:srgbClr val="0070C0"/>
                </a:solidFill>
                <a:latin typeface="Microsoft YaHei" panose="020B0503020204020204" pitchFamily="34" charset="-122"/>
                <a:ea typeface="Microsoft YaHei" panose="020B0503020204020204" pitchFamily="34" charset="-122"/>
              </a:rPr>
              <a:t>灭绝，叫我们不再作罪的奴仆</a:t>
            </a:r>
            <a:r>
              <a:rPr lang="zh-CN" altLang="en-US" sz="1700" b="1" dirty="0">
                <a:solidFill>
                  <a:srgbClr val="0070C0"/>
                </a:solidFill>
                <a:latin typeface="Microsoft YaHei" panose="020B0503020204020204" pitchFamily="34" charset="-122"/>
                <a:ea typeface="Microsoft YaHei" panose="020B0503020204020204" pitchFamily="34" charset="-122"/>
              </a:rPr>
              <a:t>；</a:t>
            </a:r>
            <a:r>
              <a:rPr lang="en-US" altLang="zh-CN" sz="1700" b="1" dirty="0">
                <a:solidFill>
                  <a:srgbClr val="0070C0"/>
                </a:solidFill>
                <a:latin typeface="Microsoft YaHei" panose="020B0503020204020204" pitchFamily="34" charset="-122"/>
                <a:ea typeface="Microsoft YaHei" panose="020B0503020204020204" pitchFamily="34" charset="-122"/>
              </a:rPr>
              <a:t>6:7 </a:t>
            </a:r>
            <a:r>
              <a:rPr lang="zh-CN" altLang="en-US" sz="1700" b="1" dirty="0">
                <a:solidFill>
                  <a:srgbClr val="0070C0"/>
                </a:solidFill>
                <a:latin typeface="Microsoft YaHei" panose="020B0503020204020204" pitchFamily="34" charset="-122"/>
                <a:ea typeface="Microsoft YaHei" panose="020B0503020204020204" pitchFamily="34" charset="-122"/>
              </a:rPr>
              <a:t>因为</a:t>
            </a:r>
            <a:r>
              <a:rPr lang="zh-CN" altLang="en-US" sz="1700" b="1" u="sng" dirty="0">
                <a:solidFill>
                  <a:srgbClr val="0070C0"/>
                </a:solidFill>
                <a:latin typeface="Microsoft YaHei" panose="020B0503020204020204" pitchFamily="34" charset="-122"/>
                <a:ea typeface="Microsoft YaHei" panose="020B0503020204020204" pitchFamily="34" charset="-122"/>
              </a:rPr>
              <a:t>已死的人是脱离了罪</a:t>
            </a:r>
            <a:r>
              <a:rPr lang="zh-CN" altLang="en-US" sz="1700" b="1" dirty="0">
                <a:solidFill>
                  <a:srgbClr val="0070C0"/>
                </a:solidFill>
                <a:latin typeface="Microsoft YaHei" panose="020B0503020204020204" pitchFamily="34" charset="-122"/>
                <a:ea typeface="Microsoft YaHei" panose="020B0503020204020204" pitchFamily="34" charset="-122"/>
              </a:rPr>
              <a:t>。</a:t>
            </a:r>
            <a:endParaRPr lang="en-US" altLang="zh-CN" sz="1700" b="1" dirty="0">
              <a:solidFill>
                <a:srgbClr val="0070C0"/>
              </a:solidFill>
              <a:latin typeface="Microsoft YaHei" panose="020B0503020204020204" pitchFamily="34" charset="-122"/>
              <a:ea typeface="Microsoft YaHei" panose="020B0503020204020204" pitchFamily="34" charset="-122"/>
            </a:endParaRPr>
          </a:p>
          <a:p>
            <a:pPr lvl="0">
              <a:spcAft>
                <a:spcPts val="300"/>
              </a:spcAft>
            </a:pP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罗</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6:11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这样，你们向罪也当看自己是死的；向神在基督耶稣里，却当看自己是活的。</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6:12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所以，</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不要容罪在你们</a:t>
            </a:r>
            <a:r>
              <a:rPr lang="zh-CN" altLang="en-US" sz="1700" b="1" u="sng" dirty="0">
                <a:solidFill>
                  <a:srgbClr val="FF0000"/>
                </a:solidFill>
                <a:latin typeface="Microsoft YaHei" panose="020B0503020204020204" pitchFamily="34" charset="-122"/>
                <a:ea typeface="Microsoft YaHei" panose="020B0503020204020204" pitchFamily="34" charset="-122"/>
              </a:rPr>
              <a:t>必死的身</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上作王，使你们顺从身子的私慾</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6:13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也不要将你们的肢体献给罪作不义的器具；</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倒要象从死里复活的人，将自己献给神</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，并将肢体作义的器具献给神。</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6:14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罪必不能作你们的主，因你们不在律法之下，乃在恩典之下。</a:t>
            </a:r>
            <a:endParaRPr lang="en-US" altLang="zh-CN" sz="1700" b="1" dirty="0">
              <a:solidFill>
                <a:schemeClr val="accent4">
                  <a:lumMod val="75000"/>
                </a:schemeClr>
              </a:solidFill>
              <a:latin typeface="Microsoft YaHei" panose="020B0503020204020204" pitchFamily="34" charset="-122"/>
              <a:ea typeface="Microsoft YaHei" panose="020B0503020204020204" pitchFamily="34" charset="-122"/>
            </a:endParaRPr>
          </a:p>
          <a:p>
            <a:pPr lvl="0">
              <a:spcAft>
                <a:spcPts val="300"/>
              </a:spcAft>
            </a:pPr>
            <a:r>
              <a:rPr lang="zh-CN" altLang="en-US" sz="1700" b="1" dirty="0">
                <a:solidFill>
                  <a:srgbClr val="0070C0"/>
                </a:solidFill>
                <a:latin typeface="Microsoft YaHei" panose="020B0503020204020204" pitchFamily="34" charset="-122"/>
                <a:ea typeface="Microsoft YaHei" panose="020B0503020204020204" pitchFamily="34" charset="-122"/>
              </a:rPr>
              <a:t>罗</a:t>
            </a:r>
            <a:r>
              <a:rPr lang="en-US" altLang="zh-CN" sz="1700" b="1" dirty="0">
                <a:solidFill>
                  <a:srgbClr val="0070C0"/>
                </a:solidFill>
                <a:latin typeface="Microsoft YaHei" panose="020B0503020204020204" pitchFamily="34" charset="-122"/>
                <a:ea typeface="Microsoft YaHei" panose="020B0503020204020204" pitchFamily="34" charset="-122"/>
              </a:rPr>
              <a:t>7:4 </a:t>
            </a:r>
            <a:r>
              <a:rPr lang="zh-CN" altLang="en-US" sz="1700" b="1" dirty="0">
                <a:solidFill>
                  <a:srgbClr val="0070C0"/>
                </a:solidFill>
                <a:latin typeface="Microsoft YaHei" panose="020B0503020204020204" pitchFamily="34" charset="-122"/>
                <a:ea typeface="Microsoft YaHei" panose="020B0503020204020204" pitchFamily="34" charset="-122"/>
              </a:rPr>
              <a:t>我的弟兄们，这样说来，</a:t>
            </a:r>
            <a:r>
              <a:rPr lang="zh-CN" altLang="en-US" sz="1700" b="1" u="sng" dirty="0">
                <a:solidFill>
                  <a:srgbClr val="0070C0"/>
                </a:solidFill>
                <a:latin typeface="Microsoft YaHei" panose="020B0503020204020204" pitchFamily="34" charset="-122"/>
                <a:ea typeface="Microsoft YaHei" panose="020B0503020204020204" pitchFamily="34" charset="-122"/>
              </a:rPr>
              <a:t>你们藉着基督的身体，在律法上也是死了</a:t>
            </a:r>
            <a:r>
              <a:rPr lang="zh-CN" altLang="en-US" sz="1700" b="1" dirty="0">
                <a:solidFill>
                  <a:srgbClr val="0070C0"/>
                </a:solidFill>
                <a:latin typeface="Microsoft YaHei" panose="020B0503020204020204" pitchFamily="34" charset="-122"/>
                <a:ea typeface="Microsoft YaHei" panose="020B0503020204020204" pitchFamily="34" charset="-122"/>
              </a:rPr>
              <a:t>，叫你们归于别人，就是归于那从死里复活的，叫我们结果子给神。</a:t>
            </a:r>
            <a:r>
              <a:rPr lang="en-US" altLang="zh-CN" sz="1700" b="1" dirty="0">
                <a:solidFill>
                  <a:srgbClr val="0070C0"/>
                </a:solidFill>
                <a:latin typeface="Microsoft YaHei" panose="020B0503020204020204" pitchFamily="34" charset="-122"/>
                <a:ea typeface="Microsoft YaHei" panose="020B0503020204020204" pitchFamily="34" charset="-122"/>
              </a:rPr>
              <a:t>7:5 </a:t>
            </a:r>
            <a:r>
              <a:rPr lang="zh-CN" altLang="en-US" sz="1700" b="1" dirty="0">
                <a:solidFill>
                  <a:srgbClr val="0070C0"/>
                </a:solidFill>
                <a:latin typeface="Microsoft YaHei" panose="020B0503020204020204" pitchFamily="34" charset="-122"/>
                <a:ea typeface="Microsoft YaHei" panose="020B0503020204020204" pitchFamily="34" charset="-122"/>
              </a:rPr>
              <a:t>因为我们属肉体的时候，那因律法而生的恶慾就在我们肢体中发动，以致结成死亡的果子。</a:t>
            </a:r>
            <a:r>
              <a:rPr lang="en-US" altLang="zh-CN" sz="1700" b="1" dirty="0">
                <a:solidFill>
                  <a:srgbClr val="0070C0"/>
                </a:solidFill>
                <a:latin typeface="Microsoft YaHei" panose="020B0503020204020204" pitchFamily="34" charset="-122"/>
                <a:ea typeface="Microsoft YaHei" panose="020B0503020204020204" pitchFamily="34" charset="-122"/>
              </a:rPr>
              <a:t>7:6 </a:t>
            </a:r>
            <a:r>
              <a:rPr lang="zh-CN" altLang="en-US" sz="1700" b="1" dirty="0">
                <a:solidFill>
                  <a:srgbClr val="0070C0"/>
                </a:solidFill>
                <a:latin typeface="Microsoft YaHei" panose="020B0503020204020204" pitchFamily="34" charset="-122"/>
                <a:ea typeface="Microsoft YaHei" panose="020B0503020204020204" pitchFamily="34" charset="-122"/>
              </a:rPr>
              <a:t>但我们既然在捆我们的律法上死了，现今就脱离了律法，叫我们服事主，要按着心灵（心灵：或作圣灵）的新样，不按着仪文的旧样。</a:t>
            </a:r>
            <a:endParaRPr lang="en-US" altLang="zh-CN" sz="1700" b="1" dirty="0">
              <a:solidFill>
                <a:srgbClr val="0070C0"/>
              </a:solidFill>
              <a:latin typeface="Microsoft YaHei" panose="020B0503020204020204" pitchFamily="34" charset="-122"/>
              <a:ea typeface="Microsoft YaHei" panose="020B0503020204020204" pitchFamily="34" charset="-122"/>
            </a:endParaRPr>
          </a:p>
          <a:p>
            <a:pPr lvl="0">
              <a:spcAft>
                <a:spcPts val="300"/>
              </a:spcAft>
            </a:pP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罗</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8:9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如果神的灵住在你们心里，你们就不属肉体，乃属圣灵了。人若没有基督的灵，就不是属基督的。</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8:10 </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基督若在你们心里，身体就因罪而死，心灵却因义而活</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8:11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然而，叫耶稣从死里复活者的灵若住在你们心里，那叫基督耶稣从死里复活的，也</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必藉着住在你们心里的圣灵，使你们</a:t>
            </a:r>
            <a:r>
              <a:rPr lang="zh-CN" altLang="en-US" sz="1700" b="1" u="sng" dirty="0">
                <a:solidFill>
                  <a:srgbClr val="FF0000"/>
                </a:solidFill>
                <a:latin typeface="Microsoft YaHei" panose="020B0503020204020204" pitchFamily="34" charset="-122"/>
                <a:ea typeface="Microsoft YaHei" panose="020B0503020204020204" pitchFamily="34" charset="-122"/>
              </a:rPr>
              <a:t>必死的身体</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又活过来</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a:t>
            </a:r>
            <a:endParaRPr lang="en-US" altLang="zh-CN" sz="1700" b="1" dirty="0">
              <a:solidFill>
                <a:schemeClr val="accent4">
                  <a:lumMod val="75000"/>
                </a:schemeClr>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381000" y="65158"/>
            <a:ext cx="839204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a:t>
            </a:r>
            <a:r>
              <a:rPr kumimoji="0" lang="zh-CN" altLang="en-US"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书中一些观念的含义：旧人新人</a:t>
            </a:r>
            <a:endParaRPr kumimoji="0" lang="en-US"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14632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50408" y="876300"/>
            <a:ext cx="8985798"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spcAft>
                <a:spcPts val="600"/>
              </a:spcAft>
            </a:pPr>
            <a:r>
              <a:rPr lang="zh-CN" altLang="en-US" sz="2000" b="1" dirty="0">
                <a:solidFill>
                  <a:srgbClr val="C00000"/>
                </a:solidFill>
                <a:latin typeface="Microsoft YaHei" panose="020B0503020204020204" pitchFamily="34" charset="-122"/>
                <a:ea typeface="Microsoft YaHei" panose="020B0503020204020204" pitchFamily="34" charset="-122"/>
              </a:rPr>
              <a:t>旧人的死是基督在十字架上完成的工作，认同基督的死是基于本乎恩因着信的原则，也是我们的选</a:t>
            </a:r>
            <a:r>
              <a:rPr lang="zh-CN" altLang="en-US" sz="2000" b="1" dirty="0" smtClean="0">
                <a:solidFill>
                  <a:srgbClr val="C00000"/>
                </a:solidFill>
                <a:latin typeface="Microsoft YaHei" panose="020B0503020204020204" pitchFamily="34" charset="-122"/>
                <a:ea typeface="Microsoft YaHei" panose="020B0503020204020204" pitchFamily="34" charset="-122"/>
              </a:rPr>
              <a:t>择。这里关键的问题就是要不要悔改（想不想脱离旧人）。</a:t>
            </a:r>
            <a:endParaRPr lang="en-US" altLang="zh-CN" sz="2000" b="1" dirty="0" smtClean="0">
              <a:solidFill>
                <a:srgbClr val="0070C0"/>
              </a:solidFill>
              <a:latin typeface="Microsoft YaHei" panose="020B0503020204020204" pitchFamily="34" charset="-122"/>
              <a:ea typeface="Microsoft YaHei" panose="020B0503020204020204" pitchFamily="34" charset="-122"/>
            </a:endParaRPr>
          </a:p>
        </p:txBody>
      </p:sp>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4"/>
          <p:cNvSpPr/>
          <p:nvPr/>
        </p:nvSpPr>
        <p:spPr>
          <a:xfrm>
            <a:off x="0" y="1869433"/>
            <a:ext cx="9036205" cy="3870290"/>
          </a:xfrm>
          <a:prstGeom prst="rect">
            <a:avLst/>
          </a:prstGeom>
        </p:spPr>
        <p:txBody>
          <a:bodyPr wrap="square">
            <a:spAutoFit/>
          </a:bodyPr>
          <a:lstStyle/>
          <a:p>
            <a:pPr lvl="0">
              <a:spcAft>
                <a:spcPts val="300"/>
              </a:spcAft>
            </a:pPr>
            <a:r>
              <a:rPr lang="zh-CN" altLang="en-US" sz="1700" b="1" dirty="0">
                <a:solidFill>
                  <a:srgbClr val="0070C0"/>
                </a:solidFill>
                <a:latin typeface="Microsoft YaHei" panose="020B0503020204020204" pitchFamily="34" charset="-122"/>
                <a:ea typeface="Microsoft YaHei" panose="020B0503020204020204" pitchFamily="34" charset="-122"/>
              </a:rPr>
              <a:t>罗</a:t>
            </a:r>
            <a:r>
              <a:rPr lang="en-US" altLang="zh-CN" sz="1700" b="1" dirty="0">
                <a:solidFill>
                  <a:srgbClr val="0070C0"/>
                </a:solidFill>
                <a:latin typeface="Microsoft YaHei" panose="020B0503020204020204" pitchFamily="34" charset="-122"/>
                <a:ea typeface="Microsoft YaHei" panose="020B0503020204020204" pitchFamily="34" charset="-122"/>
              </a:rPr>
              <a:t>6:5 </a:t>
            </a:r>
            <a:r>
              <a:rPr lang="zh-CN" altLang="en-US" sz="1700" b="1" dirty="0">
                <a:solidFill>
                  <a:srgbClr val="0070C0"/>
                </a:solidFill>
                <a:latin typeface="Microsoft YaHei" panose="020B0503020204020204" pitchFamily="34" charset="-122"/>
                <a:ea typeface="Microsoft YaHei" panose="020B0503020204020204" pitchFamily="34" charset="-122"/>
              </a:rPr>
              <a:t>我们若在他死的形状上与他联合，也要在他复活的形状上与他联合；</a:t>
            </a:r>
            <a:r>
              <a:rPr lang="en-US" altLang="zh-CN" sz="1700" b="1" dirty="0">
                <a:solidFill>
                  <a:srgbClr val="0070C0"/>
                </a:solidFill>
                <a:latin typeface="Microsoft YaHei" panose="020B0503020204020204" pitchFamily="34" charset="-122"/>
                <a:ea typeface="Microsoft YaHei" panose="020B0503020204020204" pitchFamily="34" charset="-122"/>
              </a:rPr>
              <a:t>6:6 </a:t>
            </a:r>
            <a:r>
              <a:rPr lang="zh-CN" altLang="en-US" sz="1700" b="1" dirty="0">
                <a:solidFill>
                  <a:srgbClr val="0070C0"/>
                </a:solidFill>
                <a:latin typeface="Microsoft YaHei" panose="020B0503020204020204" pitchFamily="34" charset="-122"/>
                <a:ea typeface="Microsoft YaHei" panose="020B0503020204020204" pitchFamily="34" charset="-122"/>
              </a:rPr>
              <a:t>因为知道</a:t>
            </a:r>
            <a:r>
              <a:rPr lang="zh-CN" altLang="en-US" sz="1700" b="1" u="sng" dirty="0">
                <a:solidFill>
                  <a:srgbClr val="0070C0"/>
                </a:solidFill>
                <a:latin typeface="Microsoft YaHei" panose="020B0503020204020204" pitchFamily="34" charset="-122"/>
                <a:ea typeface="Microsoft YaHei" panose="020B0503020204020204" pitchFamily="34" charset="-122"/>
              </a:rPr>
              <a:t>我们的旧人和他同钉十字架，使</a:t>
            </a:r>
            <a:r>
              <a:rPr lang="zh-CN" altLang="en-US" sz="1700" b="1" u="sng" dirty="0">
                <a:solidFill>
                  <a:srgbClr val="FF0000"/>
                </a:solidFill>
                <a:latin typeface="Microsoft YaHei" panose="020B0503020204020204" pitchFamily="34" charset="-122"/>
                <a:ea typeface="Microsoft YaHei" panose="020B0503020204020204" pitchFamily="34" charset="-122"/>
              </a:rPr>
              <a:t>罪身</a:t>
            </a:r>
            <a:r>
              <a:rPr lang="zh-CN" altLang="en-US" sz="1700" b="1" u="sng" dirty="0">
                <a:solidFill>
                  <a:srgbClr val="0070C0"/>
                </a:solidFill>
                <a:latin typeface="Microsoft YaHei" panose="020B0503020204020204" pitchFamily="34" charset="-122"/>
                <a:ea typeface="Microsoft YaHei" panose="020B0503020204020204" pitchFamily="34" charset="-122"/>
              </a:rPr>
              <a:t>灭绝，叫我们不再作罪的奴仆</a:t>
            </a:r>
            <a:r>
              <a:rPr lang="zh-CN" altLang="en-US" sz="1700" b="1" dirty="0">
                <a:solidFill>
                  <a:srgbClr val="0070C0"/>
                </a:solidFill>
                <a:latin typeface="Microsoft YaHei" panose="020B0503020204020204" pitchFamily="34" charset="-122"/>
                <a:ea typeface="Microsoft YaHei" panose="020B0503020204020204" pitchFamily="34" charset="-122"/>
              </a:rPr>
              <a:t>；</a:t>
            </a:r>
            <a:r>
              <a:rPr lang="en-US" altLang="zh-CN" sz="1700" b="1" dirty="0">
                <a:solidFill>
                  <a:srgbClr val="0070C0"/>
                </a:solidFill>
                <a:latin typeface="Microsoft YaHei" panose="020B0503020204020204" pitchFamily="34" charset="-122"/>
                <a:ea typeface="Microsoft YaHei" panose="020B0503020204020204" pitchFamily="34" charset="-122"/>
              </a:rPr>
              <a:t>6:7 </a:t>
            </a:r>
            <a:r>
              <a:rPr lang="zh-CN" altLang="en-US" sz="1700" b="1" dirty="0">
                <a:solidFill>
                  <a:srgbClr val="0070C0"/>
                </a:solidFill>
                <a:latin typeface="Microsoft YaHei" panose="020B0503020204020204" pitchFamily="34" charset="-122"/>
                <a:ea typeface="Microsoft YaHei" panose="020B0503020204020204" pitchFamily="34" charset="-122"/>
              </a:rPr>
              <a:t>因为</a:t>
            </a:r>
            <a:r>
              <a:rPr lang="zh-CN" altLang="en-US" sz="1700" b="1" u="sng" dirty="0">
                <a:solidFill>
                  <a:srgbClr val="0070C0"/>
                </a:solidFill>
                <a:latin typeface="Microsoft YaHei" panose="020B0503020204020204" pitchFamily="34" charset="-122"/>
                <a:ea typeface="Microsoft YaHei" panose="020B0503020204020204" pitchFamily="34" charset="-122"/>
              </a:rPr>
              <a:t>已死的人是脱离了罪</a:t>
            </a:r>
            <a:r>
              <a:rPr lang="zh-CN" altLang="en-US" sz="1700" b="1" dirty="0">
                <a:solidFill>
                  <a:srgbClr val="0070C0"/>
                </a:solidFill>
                <a:latin typeface="Microsoft YaHei" panose="020B0503020204020204" pitchFamily="34" charset="-122"/>
                <a:ea typeface="Microsoft YaHei" panose="020B0503020204020204" pitchFamily="34" charset="-122"/>
              </a:rPr>
              <a:t>。</a:t>
            </a:r>
            <a:endParaRPr lang="en-US" altLang="zh-CN" sz="1700" b="1" dirty="0">
              <a:solidFill>
                <a:srgbClr val="0070C0"/>
              </a:solidFill>
              <a:latin typeface="Microsoft YaHei" panose="020B0503020204020204" pitchFamily="34" charset="-122"/>
              <a:ea typeface="Microsoft YaHei" panose="020B0503020204020204" pitchFamily="34" charset="-122"/>
            </a:endParaRPr>
          </a:p>
          <a:p>
            <a:pPr lvl="0">
              <a:spcAft>
                <a:spcPts val="300"/>
              </a:spcAft>
            </a:pP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罗</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6:11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这样，你们向罪也当看自己是死的；向神在基督耶稣里，却当看自己是活的。</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6:12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所以，</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不要容罪在你们</a:t>
            </a:r>
            <a:r>
              <a:rPr lang="zh-CN" altLang="en-US" sz="1700" b="1" u="sng" dirty="0">
                <a:solidFill>
                  <a:srgbClr val="FF0000"/>
                </a:solidFill>
                <a:latin typeface="Microsoft YaHei" panose="020B0503020204020204" pitchFamily="34" charset="-122"/>
                <a:ea typeface="Microsoft YaHei" panose="020B0503020204020204" pitchFamily="34" charset="-122"/>
              </a:rPr>
              <a:t>必死的身</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上作王，使你们顺从身子的私慾</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6:13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也不要将你们的肢体献给罪作不义的器具；</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倒要象从死里复活的人，将自己献给神</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，并将肢体作义的器具献给神。</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6:14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罪必不能作你们的主，因你们不在律法之下，乃在恩典之下。</a:t>
            </a:r>
            <a:endParaRPr lang="en-US" altLang="zh-CN" sz="1700" b="1" dirty="0">
              <a:solidFill>
                <a:schemeClr val="accent4">
                  <a:lumMod val="75000"/>
                </a:schemeClr>
              </a:solidFill>
              <a:latin typeface="Microsoft YaHei" panose="020B0503020204020204" pitchFamily="34" charset="-122"/>
              <a:ea typeface="Microsoft YaHei" panose="020B0503020204020204" pitchFamily="34" charset="-122"/>
            </a:endParaRPr>
          </a:p>
          <a:p>
            <a:pPr lvl="0">
              <a:spcAft>
                <a:spcPts val="300"/>
              </a:spcAft>
            </a:pPr>
            <a:r>
              <a:rPr lang="zh-CN" altLang="en-US" sz="1700" b="1" dirty="0">
                <a:solidFill>
                  <a:srgbClr val="0070C0"/>
                </a:solidFill>
                <a:latin typeface="Microsoft YaHei" panose="020B0503020204020204" pitchFamily="34" charset="-122"/>
                <a:ea typeface="Microsoft YaHei" panose="020B0503020204020204" pitchFamily="34" charset="-122"/>
              </a:rPr>
              <a:t>罗</a:t>
            </a:r>
            <a:r>
              <a:rPr lang="en-US" altLang="zh-CN" sz="1700" b="1" dirty="0">
                <a:solidFill>
                  <a:srgbClr val="0070C0"/>
                </a:solidFill>
                <a:latin typeface="Microsoft YaHei" panose="020B0503020204020204" pitchFamily="34" charset="-122"/>
                <a:ea typeface="Microsoft YaHei" panose="020B0503020204020204" pitchFamily="34" charset="-122"/>
              </a:rPr>
              <a:t>7:4 </a:t>
            </a:r>
            <a:r>
              <a:rPr lang="zh-CN" altLang="en-US" sz="1700" b="1" dirty="0">
                <a:solidFill>
                  <a:srgbClr val="0070C0"/>
                </a:solidFill>
                <a:latin typeface="Microsoft YaHei" panose="020B0503020204020204" pitchFamily="34" charset="-122"/>
                <a:ea typeface="Microsoft YaHei" panose="020B0503020204020204" pitchFamily="34" charset="-122"/>
              </a:rPr>
              <a:t>我的弟兄们，这样说来，</a:t>
            </a:r>
            <a:r>
              <a:rPr lang="zh-CN" altLang="en-US" sz="1700" b="1" u="sng" dirty="0">
                <a:solidFill>
                  <a:srgbClr val="0070C0"/>
                </a:solidFill>
                <a:latin typeface="Microsoft YaHei" panose="020B0503020204020204" pitchFamily="34" charset="-122"/>
                <a:ea typeface="Microsoft YaHei" panose="020B0503020204020204" pitchFamily="34" charset="-122"/>
              </a:rPr>
              <a:t>你们藉着基督的身体，在律法上也是死了</a:t>
            </a:r>
            <a:r>
              <a:rPr lang="zh-CN" altLang="en-US" sz="1700" b="1" dirty="0">
                <a:solidFill>
                  <a:srgbClr val="0070C0"/>
                </a:solidFill>
                <a:latin typeface="Microsoft YaHei" panose="020B0503020204020204" pitchFamily="34" charset="-122"/>
                <a:ea typeface="Microsoft YaHei" panose="020B0503020204020204" pitchFamily="34" charset="-122"/>
              </a:rPr>
              <a:t>，叫你们归于别人，就是归于那从死里复活的，叫我们结果子给神。</a:t>
            </a:r>
            <a:r>
              <a:rPr lang="en-US" altLang="zh-CN" sz="1700" b="1" dirty="0">
                <a:solidFill>
                  <a:srgbClr val="0070C0"/>
                </a:solidFill>
                <a:latin typeface="Microsoft YaHei" panose="020B0503020204020204" pitchFamily="34" charset="-122"/>
                <a:ea typeface="Microsoft YaHei" panose="020B0503020204020204" pitchFamily="34" charset="-122"/>
              </a:rPr>
              <a:t>7:5 </a:t>
            </a:r>
            <a:r>
              <a:rPr lang="zh-CN" altLang="en-US" sz="1700" b="1" dirty="0">
                <a:solidFill>
                  <a:srgbClr val="0070C0"/>
                </a:solidFill>
                <a:latin typeface="Microsoft YaHei" panose="020B0503020204020204" pitchFamily="34" charset="-122"/>
                <a:ea typeface="Microsoft YaHei" panose="020B0503020204020204" pitchFamily="34" charset="-122"/>
              </a:rPr>
              <a:t>因为我们属肉体的时候，那因律法而生的恶慾就在我们肢体中发动，以致结成死亡的果子。</a:t>
            </a:r>
            <a:r>
              <a:rPr lang="en-US" altLang="zh-CN" sz="1700" b="1" dirty="0">
                <a:solidFill>
                  <a:srgbClr val="0070C0"/>
                </a:solidFill>
                <a:latin typeface="Microsoft YaHei" panose="020B0503020204020204" pitchFamily="34" charset="-122"/>
                <a:ea typeface="Microsoft YaHei" panose="020B0503020204020204" pitchFamily="34" charset="-122"/>
              </a:rPr>
              <a:t>7:6 </a:t>
            </a:r>
            <a:r>
              <a:rPr lang="zh-CN" altLang="en-US" sz="1700" b="1" dirty="0">
                <a:solidFill>
                  <a:srgbClr val="0070C0"/>
                </a:solidFill>
                <a:latin typeface="Microsoft YaHei" panose="020B0503020204020204" pitchFamily="34" charset="-122"/>
                <a:ea typeface="Microsoft YaHei" panose="020B0503020204020204" pitchFamily="34" charset="-122"/>
              </a:rPr>
              <a:t>但我们既然在捆我们的律法上死了，现今就脱离了律法，叫我们服事主，要按着心灵（心灵：或作圣灵）的新样，不按着仪文的旧样。</a:t>
            </a:r>
            <a:endParaRPr lang="en-US" altLang="zh-CN" sz="1700" b="1" dirty="0">
              <a:solidFill>
                <a:srgbClr val="0070C0"/>
              </a:solidFill>
              <a:latin typeface="Microsoft YaHei" panose="020B0503020204020204" pitchFamily="34" charset="-122"/>
              <a:ea typeface="Microsoft YaHei" panose="020B0503020204020204" pitchFamily="34" charset="-122"/>
            </a:endParaRPr>
          </a:p>
          <a:p>
            <a:pPr lvl="0">
              <a:spcAft>
                <a:spcPts val="300"/>
              </a:spcAft>
            </a:pP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罗</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8:9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如果神的灵住在你们心里，你们就不属肉体，乃属圣灵了。人若没有基督的灵，就不是属基督的。</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8:10 </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基督若在你们心里，身体就因罪而死，心灵却因义而活</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8:11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然而，叫耶稣从死里复活者的灵若住在你们心里，那叫基督耶稣从死里复活的，也</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必藉着住在你们心里的圣灵，使你们</a:t>
            </a:r>
            <a:r>
              <a:rPr lang="zh-CN" altLang="en-US" sz="1700" b="1" u="sng" dirty="0">
                <a:solidFill>
                  <a:srgbClr val="FF0000"/>
                </a:solidFill>
                <a:latin typeface="Microsoft YaHei" panose="020B0503020204020204" pitchFamily="34" charset="-122"/>
                <a:ea typeface="Microsoft YaHei" panose="020B0503020204020204" pitchFamily="34" charset="-122"/>
              </a:rPr>
              <a:t>必死的身体</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又活过来</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a:t>
            </a:r>
            <a:endParaRPr lang="en-US" altLang="zh-CN" sz="1700" b="1" dirty="0">
              <a:solidFill>
                <a:schemeClr val="accent4">
                  <a:lumMod val="75000"/>
                </a:schemeClr>
              </a:solidFill>
              <a:latin typeface="Microsoft YaHei" panose="020B0503020204020204" pitchFamily="34" charset="-122"/>
              <a:ea typeface="Microsoft YaHei" panose="020B0503020204020204" pitchFamily="34" charset="-122"/>
            </a:endParaRPr>
          </a:p>
        </p:txBody>
      </p:sp>
      <p:sp>
        <p:nvSpPr>
          <p:cNvPr id="6" name="TextBox 5"/>
          <p:cNvSpPr txBox="1"/>
          <p:nvPr/>
        </p:nvSpPr>
        <p:spPr>
          <a:xfrm>
            <a:off x="381000" y="65158"/>
            <a:ext cx="839204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a:t>
            </a:r>
            <a:r>
              <a:rPr kumimoji="0" lang="zh-CN" altLang="en-US"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书中一些观念的含义：旧人新人</a:t>
            </a:r>
            <a:endParaRPr kumimoji="0" lang="en-US"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48792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50408" y="876300"/>
            <a:ext cx="898579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spcAft>
                <a:spcPts val="600"/>
              </a:spcAft>
            </a:pPr>
            <a:r>
              <a:rPr lang="zh-CN" altLang="en-US" sz="2000" b="1" dirty="0">
                <a:solidFill>
                  <a:srgbClr val="C00000"/>
                </a:solidFill>
                <a:latin typeface="Microsoft YaHei" panose="020B0503020204020204" pitchFamily="34" charset="-122"/>
                <a:ea typeface="Microsoft YaHei" panose="020B0503020204020204" pitchFamily="34" charset="-122"/>
              </a:rPr>
              <a:t>旧人的死是灵魂体的死，复活也是灵魂体的复活，都是通过基督一次做成的。</a:t>
            </a:r>
            <a:r>
              <a:rPr lang="zh-CN" altLang="en-US" sz="1400" b="1" dirty="0">
                <a:solidFill>
                  <a:srgbClr val="0070C0"/>
                </a:solidFill>
                <a:latin typeface="Microsoft YaHei" panose="020B0503020204020204" pitchFamily="34" charset="-122"/>
                <a:ea typeface="Microsoft YaHei" panose="020B0503020204020204" pitchFamily="34" charset="-122"/>
              </a:rPr>
              <a:t>（林后</a:t>
            </a:r>
            <a:r>
              <a:rPr lang="en-US" altLang="zh-CN" sz="1400" b="1" dirty="0">
                <a:solidFill>
                  <a:srgbClr val="0070C0"/>
                </a:solidFill>
                <a:latin typeface="Microsoft YaHei" panose="020B0503020204020204" pitchFamily="34" charset="-122"/>
                <a:ea typeface="Microsoft YaHei" panose="020B0503020204020204" pitchFamily="34" charset="-122"/>
              </a:rPr>
              <a:t>5:17 </a:t>
            </a:r>
            <a:r>
              <a:rPr lang="zh-CN" altLang="en-US" sz="1400" b="1" dirty="0">
                <a:solidFill>
                  <a:srgbClr val="0070C0"/>
                </a:solidFill>
                <a:latin typeface="Microsoft YaHei" panose="020B0503020204020204" pitchFamily="34" charset="-122"/>
                <a:ea typeface="Microsoft YaHei" panose="020B0503020204020204" pitchFamily="34" charset="-122"/>
              </a:rPr>
              <a:t>若有人在基督里，他就是新造的人，旧事已过，都变成新的了；来</a:t>
            </a:r>
            <a:r>
              <a:rPr lang="en-US" altLang="zh-CN" sz="1400" b="1" dirty="0">
                <a:solidFill>
                  <a:srgbClr val="0070C0"/>
                </a:solidFill>
                <a:latin typeface="Microsoft YaHei" panose="020B0503020204020204" pitchFamily="34" charset="-122"/>
                <a:ea typeface="Microsoft YaHei" panose="020B0503020204020204" pitchFamily="34" charset="-122"/>
              </a:rPr>
              <a:t>10:14 </a:t>
            </a:r>
            <a:r>
              <a:rPr lang="zh-CN" altLang="en-US" sz="1400" b="1" dirty="0">
                <a:solidFill>
                  <a:srgbClr val="0070C0"/>
                </a:solidFill>
                <a:latin typeface="Microsoft YaHei" panose="020B0503020204020204" pitchFamily="34" charset="-122"/>
                <a:ea typeface="Microsoft YaHei" panose="020B0503020204020204" pitchFamily="34" charset="-122"/>
              </a:rPr>
              <a:t>因为他一次献祭，便叫那得以成圣的人永远完全）</a:t>
            </a:r>
            <a:endParaRPr lang="en-US" altLang="zh-CN" sz="1400" b="1" dirty="0">
              <a:solidFill>
                <a:srgbClr val="0070C0"/>
              </a:solidFill>
              <a:latin typeface="Microsoft YaHei" panose="020B0503020204020204" pitchFamily="34" charset="-122"/>
              <a:ea typeface="Microsoft YaHei" panose="020B0503020204020204" pitchFamily="34" charset="-122"/>
            </a:endParaRPr>
          </a:p>
        </p:txBody>
      </p:sp>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0" y="1869433"/>
            <a:ext cx="9036205" cy="3870290"/>
          </a:xfrm>
          <a:prstGeom prst="rect">
            <a:avLst/>
          </a:prstGeom>
        </p:spPr>
        <p:txBody>
          <a:bodyPr wrap="square">
            <a:spAutoFit/>
          </a:bodyPr>
          <a:lstStyle/>
          <a:p>
            <a:pPr lvl="0">
              <a:spcAft>
                <a:spcPts val="300"/>
              </a:spcAft>
            </a:pPr>
            <a:r>
              <a:rPr lang="zh-CN" altLang="en-US" sz="1700" b="1" dirty="0">
                <a:solidFill>
                  <a:srgbClr val="0070C0"/>
                </a:solidFill>
                <a:latin typeface="Microsoft YaHei" panose="020B0503020204020204" pitchFamily="34" charset="-122"/>
                <a:ea typeface="Microsoft YaHei" panose="020B0503020204020204" pitchFamily="34" charset="-122"/>
              </a:rPr>
              <a:t>罗</a:t>
            </a:r>
            <a:r>
              <a:rPr lang="en-US" altLang="zh-CN" sz="1700" b="1" dirty="0">
                <a:solidFill>
                  <a:srgbClr val="0070C0"/>
                </a:solidFill>
                <a:latin typeface="Microsoft YaHei" panose="020B0503020204020204" pitchFamily="34" charset="-122"/>
                <a:ea typeface="Microsoft YaHei" panose="020B0503020204020204" pitchFamily="34" charset="-122"/>
              </a:rPr>
              <a:t>6:5 </a:t>
            </a:r>
            <a:r>
              <a:rPr lang="zh-CN" altLang="en-US" sz="1700" b="1" dirty="0">
                <a:solidFill>
                  <a:srgbClr val="0070C0"/>
                </a:solidFill>
                <a:latin typeface="Microsoft YaHei" panose="020B0503020204020204" pitchFamily="34" charset="-122"/>
                <a:ea typeface="Microsoft YaHei" panose="020B0503020204020204" pitchFamily="34" charset="-122"/>
              </a:rPr>
              <a:t>我们若在他死的形状上与他联合，也要在他复活的形状上与他联合；</a:t>
            </a:r>
            <a:r>
              <a:rPr lang="en-US" altLang="zh-CN" sz="1700" b="1" dirty="0">
                <a:solidFill>
                  <a:srgbClr val="0070C0"/>
                </a:solidFill>
                <a:latin typeface="Microsoft YaHei" panose="020B0503020204020204" pitchFamily="34" charset="-122"/>
                <a:ea typeface="Microsoft YaHei" panose="020B0503020204020204" pitchFamily="34" charset="-122"/>
              </a:rPr>
              <a:t>6:6 </a:t>
            </a:r>
            <a:r>
              <a:rPr lang="zh-CN" altLang="en-US" sz="1700" b="1" dirty="0">
                <a:solidFill>
                  <a:srgbClr val="0070C0"/>
                </a:solidFill>
                <a:latin typeface="Microsoft YaHei" panose="020B0503020204020204" pitchFamily="34" charset="-122"/>
                <a:ea typeface="Microsoft YaHei" panose="020B0503020204020204" pitchFamily="34" charset="-122"/>
              </a:rPr>
              <a:t>因为知道</a:t>
            </a:r>
            <a:r>
              <a:rPr lang="zh-CN" altLang="en-US" sz="1700" b="1" u="sng" dirty="0">
                <a:solidFill>
                  <a:srgbClr val="0070C0"/>
                </a:solidFill>
                <a:latin typeface="Microsoft YaHei" panose="020B0503020204020204" pitchFamily="34" charset="-122"/>
                <a:ea typeface="Microsoft YaHei" panose="020B0503020204020204" pitchFamily="34" charset="-122"/>
              </a:rPr>
              <a:t>我们的旧人和他同钉十字架，使</a:t>
            </a:r>
            <a:r>
              <a:rPr lang="zh-CN" altLang="en-US" sz="1700" b="1" u="sng" dirty="0">
                <a:solidFill>
                  <a:srgbClr val="FF0000"/>
                </a:solidFill>
                <a:latin typeface="Microsoft YaHei" panose="020B0503020204020204" pitchFamily="34" charset="-122"/>
                <a:ea typeface="Microsoft YaHei" panose="020B0503020204020204" pitchFamily="34" charset="-122"/>
              </a:rPr>
              <a:t>罪身</a:t>
            </a:r>
            <a:r>
              <a:rPr lang="zh-CN" altLang="en-US" sz="1700" b="1" u="sng" dirty="0">
                <a:solidFill>
                  <a:srgbClr val="0070C0"/>
                </a:solidFill>
                <a:latin typeface="Microsoft YaHei" panose="020B0503020204020204" pitchFamily="34" charset="-122"/>
                <a:ea typeface="Microsoft YaHei" panose="020B0503020204020204" pitchFamily="34" charset="-122"/>
              </a:rPr>
              <a:t>灭绝，叫我们不再作罪的奴仆</a:t>
            </a:r>
            <a:r>
              <a:rPr lang="zh-CN" altLang="en-US" sz="1700" b="1" dirty="0">
                <a:solidFill>
                  <a:srgbClr val="0070C0"/>
                </a:solidFill>
                <a:latin typeface="Microsoft YaHei" panose="020B0503020204020204" pitchFamily="34" charset="-122"/>
                <a:ea typeface="Microsoft YaHei" panose="020B0503020204020204" pitchFamily="34" charset="-122"/>
              </a:rPr>
              <a:t>；</a:t>
            </a:r>
            <a:r>
              <a:rPr lang="en-US" altLang="zh-CN" sz="1700" b="1" dirty="0">
                <a:solidFill>
                  <a:srgbClr val="0070C0"/>
                </a:solidFill>
                <a:latin typeface="Microsoft YaHei" panose="020B0503020204020204" pitchFamily="34" charset="-122"/>
                <a:ea typeface="Microsoft YaHei" panose="020B0503020204020204" pitchFamily="34" charset="-122"/>
              </a:rPr>
              <a:t>6:7 </a:t>
            </a:r>
            <a:r>
              <a:rPr lang="zh-CN" altLang="en-US" sz="1700" b="1" dirty="0">
                <a:solidFill>
                  <a:srgbClr val="0070C0"/>
                </a:solidFill>
                <a:latin typeface="Microsoft YaHei" panose="020B0503020204020204" pitchFamily="34" charset="-122"/>
                <a:ea typeface="Microsoft YaHei" panose="020B0503020204020204" pitchFamily="34" charset="-122"/>
              </a:rPr>
              <a:t>因为</a:t>
            </a:r>
            <a:r>
              <a:rPr lang="zh-CN" altLang="en-US" sz="1700" b="1" u="sng" dirty="0">
                <a:solidFill>
                  <a:srgbClr val="0070C0"/>
                </a:solidFill>
                <a:latin typeface="Microsoft YaHei" panose="020B0503020204020204" pitchFamily="34" charset="-122"/>
                <a:ea typeface="Microsoft YaHei" panose="020B0503020204020204" pitchFamily="34" charset="-122"/>
              </a:rPr>
              <a:t>已死的人是脱离了罪</a:t>
            </a:r>
            <a:r>
              <a:rPr lang="zh-CN" altLang="en-US" sz="1700" b="1" dirty="0">
                <a:solidFill>
                  <a:srgbClr val="0070C0"/>
                </a:solidFill>
                <a:latin typeface="Microsoft YaHei" panose="020B0503020204020204" pitchFamily="34" charset="-122"/>
                <a:ea typeface="Microsoft YaHei" panose="020B0503020204020204" pitchFamily="34" charset="-122"/>
              </a:rPr>
              <a:t>。</a:t>
            </a:r>
            <a:endParaRPr lang="en-US" altLang="zh-CN" sz="1700" b="1" dirty="0">
              <a:solidFill>
                <a:srgbClr val="0070C0"/>
              </a:solidFill>
              <a:latin typeface="Microsoft YaHei" panose="020B0503020204020204" pitchFamily="34" charset="-122"/>
              <a:ea typeface="Microsoft YaHei" panose="020B0503020204020204" pitchFamily="34" charset="-122"/>
            </a:endParaRPr>
          </a:p>
          <a:p>
            <a:pPr lvl="0">
              <a:spcAft>
                <a:spcPts val="300"/>
              </a:spcAft>
            </a:pP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罗</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6:11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这样，你们向罪也当看自己是死的；向神在基督耶稣里，却当看自己是活的。</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6:12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所以，</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不要容罪在你们</a:t>
            </a:r>
            <a:r>
              <a:rPr lang="zh-CN" altLang="en-US" sz="1700" b="1" u="sng" dirty="0">
                <a:solidFill>
                  <a:srgbClr val="FF0000"/>
                </a:solidFill>
                <a:latin typeface="Microsoft YaHei" panose="020B0503020204020204" pitchFamily="34" charset="-122"/>
                <a:ea typeface="Microsoft YaHei" panose="020B0503020204020204" pitchFamily="34" charset="-122"/>
              </a:rPr>
              <a:t>必死的身</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上作王，使你们顺从身子的私慾</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6:13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也不要将你们的肢体献给罪作不义的器具；</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倒要象从死里复活的人，将自己献给神</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，并将肢体作义的器具献给神。</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6:14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罪必不能作你们的主，因你们不在律法之下，乃在恩典之下。</a:t>
            </a:r>
            <a:endParaRPr lang="en-US" altLang="zh-CN" sz="1700" b="1" dirty="0">
              <a:solidFill>
                <a:schemeClr val="accent4">
                  <a:lumMod val="75000"/>
                </a:schemeClr>
              </a:solidFill>
              <a:latin typeface="Microsoft YaHei" panose="020B0503020204020204" pitchFamily="34" charset="-122"/>
              <a:ea typeface="Microsoft YaHei" panose="020B0503020204020204" pitchFamily="34" charset="-122"/>
            </a:endParaRPr>
          </a:p>
          <a:p>
            <a:pPr lvl="0">
              <a:spcAft>
                <a:spcPts val="300"/>
              </a:spcAft>
            </a:pPr>
            <a:r>
              <a:rPr lang="zh-CN" altLang="en-US" sz="1700" b="1" dirty="0">
                <a:solidFill>
                  <a:srgbClr val="0070C0"/>
                </a:solidFill>
                <a:latin typeface="Microsoft YaHei" panose="020B0503020204020204" pitchFamily="34" charset="-122"/>
                <a:ea typeface="Microsoft YaHei" panose="020B0503020204020204" pitchFamily="34" charset="-122"/>
              </a:rPr>
              <a:t>罗</a:t>
            </a:r>
            <a:r>
              <a:rPr lang="en-US" altLang="zh-CN" sz="1700" b="1" dirty="0">
                <a:solidFill>
                  <a:srgbClr val="0070C0"/>
                </a:solidFill>
                <a:latin typeface="Microsoft YaHei" panose="020B0503020204020204" pitchFamily="34" charset="-122"/>
                <a:ea typeface="Microsoft YaHei" panose="020B0503020204020204" pitchFamily="34" charset="-122"/>
              </a:rPr>
              <a:t>7:4 </a:t>
            </a:r>
            <a:r>
              <a:rPr lang="zh-CN" altLang="en-US" sz="1700" b="1" dirty="0">
                <a:solidFill>
                  <a:srgbClr val="0070C0"/>
                </a:solidFill>
                <a:latin typeface="Microsoft YaHei" panose="020B0503020204020204" pitchFamily="34" charset="-122"/>
                <a:ea typeface="Microsoft YaHei" panose="020B0503020204020204" pitchFamily="34" charset="-122"/>
              </a:rPr>
              <a:t>我的弟兄们，这样说来，</a:t>
            </a:r>
            <a:r>
              <a:rPr lang="zh-CN" altLang="en-US" sz="1700" b="1" u="sng" dirty="0">
                <a:solidFill>
                  <a:srgbClr val="0070C0"/>
                </a:solidFill>
                <a:latin typeface="Microsoft YaHei" panose="020B0503020204020204" pitchFamily="34" charset="-122"/>
                <a:ea typeface="Microsoft YaHei" panose="020B0503020204020204" pitchFamily="34" charset="-122"/>
              </a:rPr>
              <a:t>你们藉着基督的身体，在律法上也是死了</a:t>
            </a:r>
            <a:r>
              <a:rPr lang="zh-CN" altLang="en-US" sz="1700" b="1" dirty="0">
                <a:solidFill>
                  <a:srgbClr val="0070C0"/>
                </a:solidFill>
                <a:latin typeface="Microsoft YaHei" panose="020B0503020204020204" pitchFamily="34" charset="-122"/>
                <a:ea typeface="Microsoft YaHei" panose="020B0503020204020204" pitchFamily="34" charset="-122"/>
              </a:rPr>
              <a:t>，叫你们归于别人，就是归于那从死里复活的，叫我们结果子给神。</a:t>
            </a:r>
            <a:r>
              <a:rPr lang="en-US" altLang="zh-CN" sz="1700" b="1" dirty="0">
                <a:solidFill>
                  <a:srgbClr val="0070C0"/>
                </a:solidFill>
                <a:latin typeface="Microsoft YaHei" panose="020B0503020204020204" pitchFamily="34" charset="-122"/>
                <a:ea typeface="Microsoft YaHei" panose="020B0503020204020204" pitchFamily="34" charset="-122"/>
              </a:rPr>
              <a:t>7:5 </a:t>
            </a:r>
            <a:r>
              <a:rPr lang="zh-CN" altLang="en-US" sz="1700" b="1" dirty="0">
                <a:solidFill>
                  <a:srgbClr val="0070C0"/>
                </a:solidFill>
                <a:latin typeface="Microsoft YaHei" panose="020B0503020204020204" pitchFamily="34" charset="-122"/>
                <a:ea typeface="Microsoft YaHei" panose="020B0503020204020204" pitchFamily="34" charset="-122"/>
              </a:rPr>
              <a:t>因为我们属肉体的时候，那因律法而生的恶慾就在我们肢体中发动，以致结成死亡的果子。</a:t>
            </a:r>
            <a:r>
              <a:rPr lang="en-US" altLang="zh-CN" sz="1700" b="1" dirty="0">
                <a:solidFill>
                  <a:srgbClr val="0070C0"/>
                </a:solidFill>
                <a:latin typeface="Microsoft YaHei" panose="020B0503020204020204" pitchFamily="34" charset="-122"/>
                <a:ea typeface="Microsoft YaHei" panose="020B0503020204020204" pitchFamily="34" charset="-122"/>
              </a:rPr>
              <a:t>7:6 </a:t>
            </a:r>
            <a:r>
              <a:rPr lang="zh-CN" altLang="en-US" sz="1700" b="1" dirty="0">
                <a:solidFill>
                  <a:srgbClr val="0070C0"/>
                </a:solidFill>
                <a:latin typeface="Microsoft YaHei" panose="020B0503020204020204" pitchFamily="34" charset="-122"/>
                <a:ea typeface="Microsoft YaHei" panose="020B0503020204020204" pitchFamily="34" charset="-122"/>
              </a:rPr>
              <a:t>但我们既然在捆我们的律法上死了，现今就脱离了律法，叫我们服事主，要按着心灵（心灵：或作圣灵）的新样，不按着仪文的旧样。</a:t>
            </a:r>
            <a:endParaRPr lang="en-US" altLang="zh-CN" sz="1700" b="1" dirty="0">
              <a:solidFill>
                <a:srgbClr val="0070C0"/>
              </a:solidFill>
              <a:latin typeface="Microsoft YaHei" panose="020B0503020204020204" pitchFamily="34" charset="-122"/>
              <a:ea typeface="Microsoft YaHei" panose="020B0503020204020204" pitchFamily="34" charset="-122"/>
            </a:endParaRPr>
          </a:p>
          <a:p>
            <a:pPr lvl="0">
              <a:spcAft>
                <a:spcPts val="300"/>
              </a:spcAft>
            </a:pP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罗</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8:9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如果神的灵住在你们心里，你们就不属肉体，乃属圣灵了。人若没有基督的灵，就不是属基督的。</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8:10 </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基督若在你们心里，身体就因罪而死，心灵却因义而活</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8:11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然而，叫耶稣从死里复活者的灵若住在你们心里，那叫基督耶稣从死里复活的，也</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必藉着住在你们心里的圣灵，使你们</a:t>
            </a:r>
            <a:r>
              <a:rPr lang="zh-CN" altLang="en-US" sz="1700" b="1" u="sng" dirty="0">
                <a:solidFill>
                  <a:srgbClr val="FF0000"/>
                </a:solidFill>
                <a:latin typeface="Microsoft YaHei" panose="020B0503020204020204" pitchFamily="34" charset="-122"/>
                <a:ea typeface="Microsoft YaHei" panose="020B0503020204020204" pitchFamily="34" charset="-122"/>
              </a:rPr>
              <a:t>必死的身体</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又活过来</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a:t>
            </a:r>
            <a:endParaRPr lang="en-US" altLang="zh-CN" sz="1700" b="1" dirty="0">
              <a:solidFill>
                <a:schemeClr val="accent4">
                  <a:lumMod val="75000"/>
                </a:schemeClr>
              </a:solidFill>
              <a:latin typeface="Microsoft YaHei" panose="020B0503020204020204" pitchFamily="34" charset="-122"/>
              <a:ea typeface="Microsoft YaHei" panose="020B0503020204020204" pitchFamily="34" charset="-122"/>
            </a:endParaRPr>
          </a:p>
        </p:txBody>
      </p:sp>
      <p:sp>
        <p:nvSpPr>
          <p:cNvPr id="8" name="TextBox 7"/>
          <p:cNvSpPr txBox="1"/>
          <p:nvPr/>
        </p:nvSpPr>
        <p:spPr>
          <a:xfrm>
            <a:off x="381000" y="65158"/>
            <a:ext cx="839204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a:t>
            </a:r>
            <a:r>
              <a:rPr kumimoji="0" lang="zh-CN" altLang="en-US"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书中一些观念的含义：旧人新人</a:t>
            </a:r>
            <a:endParaRPr kumimoji="0" lang="en-US"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342489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50408" y="876300"/>
            <a:ext cx="8985798"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spcAft>
                <a:spcPts val="600"/>
              </a:spcAft>
            </a:pPr>
            <a:r>
              <a:rPr lang="zh-CN" altLang="en-US" sz="2000" b="1" dirty="0">
                <a:solidFill>
                  <a:srgbClr val="C00000"/>
                </a:solidFill>
                <a:latin typeface="Microsoft YaHei" panose="020B0503020204020204" pitchFamily="34" charset="-122"/>
                <a:ea typeface="Microsoft YaHei" panose="020B0503020204020204" pitchFamily="34" charset="-122"/>
              </a:rPr>
              <a:t>接受灵的更新只需要明白灵魂体的基本概念，但体验和经历灵更新的好处却需要“属灵</a:t>
            </a:r>
            <a:r>
              <a:rPr lang="zh-CN" altLang="en-US" sz="2000" b="1" dirty="0" smtClean="0">
                <a:solidFill>
                  <a:srgbClr val="C00000"/>
                </a:solidFill>
                <a:latin typeface="Microsoft YaHei" panose="020B0503020204020204" pitchFamily="34" charset="-122"/>
                <a:ea typeface="Microsoft YaHei" panose="020B0503020204020204" pitchFamily="34" charset="-122"/>
              </a:rPr>
              <a:t>”，需要因着福音而渐渐脱离天然属</a:t>
            </a:r>
            <a:r>
              <a:rPr lang="zh-CN" altLang="en-US" sz="2000" b="1" smtClean="0">
                <a:solidFill>
                  <a:srgbClr val="C00000"/>
                </a:solidFill>
                <a:latin typeface="Microsoft YaHei" panose="020B0503020204020204" pitchFamily="34" charset="-122"/>
                <a:ea typeface="Microsoft YaHei" panose="020B0503020204020204" pitchFamily="34" charset="-122"/>
              </a:rPr>
              <a:t>肉体观念的影响。</a:t>
            </a:r>
            <a:endParaRPr lang="en-US" altLang="zh-CN" sz="1400" b="1" dirty="0">
              <a:solidFill>
                <a:srgbClr val="0070C0"/>
              </a:solidFill>
              <a:latin typeface="Microsoft YaHei" panose="020B0503020204020204" pitchFamily="34" charset="-122"/>
              <a:ea typeface="Microsoft YaHei" panose="020B0503020204020204" pitchFamily="34" charset="-122"/>
            </a:endParaRPr>
          </a:p>
        </p:txBody>
      </p:sp>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0" y="1869433"/>
            <a:ext cx="9036205" cy="3870290"/>
          </a:xfrm>
          <a:prstGeom prst="rect">
            <a:avLst/>
          </a:prstGeom>
        </p:spPr>
        <p:txBody>
          <a:bodyPr wrap="square">
            <a:spAutoFit/>
          </a:bodyPr>
          <a:lstStyle/>
          <a:p>
            <a:pPr lvl="0">
              <a:spcAft>
                <a:spcPts val="300"/>
              </a:spcAft>
            </a:pPr>
            <a:r>
              <a:rPr lang="zh-CN" altLang="en-US" sz="1700" b="1" dirty="0">
                <a:solidFill>
                  <a:srgbClr val="0070C0"/>
                </a:solidFill>
                <a:latin typeface="Microsoft YaHei" panose="020B0503020204020204" pitchFamily="34" charset="-122"/>
                <a:ea typeface="Microsoft YaHei" panose="020B0503020204020204" pitchFamily="34" charset="-122"/>
              </a:rPr>
              <a:t>罗</a:t>
            </a:r>
            <a:r>
              <a:rPr lang="en-US" altLang="zh-CN" sz="1700" b="1" dirty="0">
                <a:solidFill>
                  <a:srgbClr val="0070C0"/>
                </a:solidFill>
                <a:latin typeface="Microsoft YaHei" panose="020B0503020204020204" pitchFamily="34" charset="-122"/>
                <a:ea typeface="Microsoft YaHei" panose="020B0503020204020204" pitchFamily="34" charset="-122"/>
              </a:rPr>
              <a:t>6:5 </a:t>
            </a:r>
            <a:r>
              <a:rPr lang="zh-CN" altLang="en-US" sz="1700" b="1" dirty="0">
                <a:solidFill>
                  <a:srgbClr val="0070C0"/>
                </a:solidFill>
                <a:latin typeface="Microsoft YaHei" panose="020B0503020204020204" pitchFamily="34" charset="-122"/>
                <a:ea typeface="Microsoft YaHei" panose="020B0503020204020204" pitchFamily="34" charset="-122"/>
              </a:rPr>
              <a:t>我们若在他死的形状上与他联合，也要在他复活的形状上与他联合；</a:t>
            </a:r>
            <a:r>
              <a:rPr lang="en-US" altLang="zh-CN" sz="1700" b="1" dirty="0">
                <a:solidFill>
                  <a:srgbClr val="0070C0"/>
                </a:solidFill>
                <a:latin typeface="Microsoft YaHei" panose="020B0503020204020204" pitchFamily="34" charset="-122"/>
                <a:ea typeface="Microsoft YaHei" panose="020B0503020204020204" pitchFamily="34" charset="-122"/>
              </a:rPr>
              <a:t>6:6 </a:t>
            </a:r>
            <a:r>
              <a:rPr lang="zh-CN" altLang="en-US" sz="1700" b="1" dirty="0">
                <a:solidFill>
                  <a:srgbClr val="0070C0"/>
                </a:solidFill>
                <a:latin typeface="Microsoft YaHei" panose="020B0503020204020204" pitchFamily="34" charset="-122"/>
                <a:ea typeface="Microsoft YaHei" panose="020B0503020204020204" pitchFamily="34" charset="-122"/>
              </a:rPr>
              <a:t>因为知道</a:t>
            </a:r>
            <a:r>
              <a:rPr lang="zh-CN" altLang="en-US" sz="1700" b="1" u="sng" dirty="0">
                <a:solidFill>
                  <a:srgbClr val="0070C0"/>
                </a:solidFill>
                <a:latin typeface="Microsoft YaHei" panose="020B0503020204020204" pitchFamily="34" charset="-122"/>
                <a:ea typeface="Microsoft YaHei" panose="020B0503020204020204" pitchFamily="34" charset="-122"/>
              </a:rPr>
              <a:t>我们的旧人和他同钉十字架，使</a:t>
            </a:r>
            <a:r>
              <a:rPr lang="zh-CN" altLang="en-US" sz="1700" b="1" u="sng" dirty="0">
                <a:solidFill>
                  <a:srgbClr val="FF0000"/>
                </a:solidFill>
                <a:latin typeface="Microsoft YaHei" panose="020B0503020204020204" pitchFamily="34" charset="-122"/>
                <a:ea typeface="Microsoft YaHei" panose="020B0503020204020204" pitchFamily="34" charset="-122"/>
              </a:rPr>
              <a:t>罪身</a:t>
            </a:r>
            <a:r>
              <a:rPr lang="zh-CN" altLang="en-US" sz="1700" b="1" u="sng" dirty="0">
                <a:solidFill>
                  <a:srgbClr val="0070C0"/>
                </a:solidFill>
                <a:latin typeface="Microsoft YaHei" panose="020B0503020204020204" pitchFamily="34" charset="-122"/>
                <a:ea typeface="Microsoft YaHei" panose="020B0503020204020204" pitchFamily="34" charset="-122"/>
              </a:rPr>
              <a:t>灭绝，叫我们不再作罪的奴仆</a:t>
            </a:r>
            <a:r>
              <a:rPr lang="zh-CN" altLang="en-US" sz="1700" b="1" dirty="0">
                <a:solidFill>
                  <a:srgbClr val="0070C0"/>
                </a:solidFill>
                <a:latin typeface="Microsoft YaHei" panose="020B0503020204020204" pitchFamily="34" charset="-122"/>
                <a:ea typeface="Microsoft YaHei" panose="020B0503020204020204" pitchFamily="34" charset="-122"/>
              </a:rPr>
              <a:t>；</a:t>
            </a:r>
            <a:r>
              <a:rPr lang="en-US" altLang="zh-CN" sz="1700" b="1" dirty="0">
                <a:solidFill>
                  <a:srgbClr val="0070C0"/>
                </a:solidFill>
                <a:latin typeface="Microsoft YaHei" panose="020B0503020204020204" pitchFamily="34" charset="-122"/>
                <a:ea typeface="Microsoft YaHei" panose="020B0503020204020204" pitchFamily="34" charset="-122"/>
              </a:rPr>
              <a:t>6:7 </a:t>
            </a:r>
            <a:r>
              <a:rPr lang="zh-CN" altLang="en-US" sz="1700" b="1" dirty="0">
                <a:solidFill>
                  <a:srgbClr val="0070C0"/>
                </a:solidFill>
                <a:latin typeface="Microsoft YaHei" panose="020B0503020204020204" pitchFamily="34" charset="-122"/>
                <a:ea typeface="Microsoft YaHei" panose="020B0503020204020204" pitchFamily="34" charset="-122"/>
              </a:rPr>
              <a:t>因为</a:t>
            </a:r>
            <a:r>
              <a:rPr lang="zh-CN" altLang="en-US" sz="1700" b="1" u="sng" dirty="0">
                <a:solidFill>
                  <a:srgbClr val="0070C0"/>
                </a:solidFill>
                <a:latin typeface="Microsoft YaHei" panose="020B0503020204020204" pitchFamily="34" charset="-122"/>
                <a:ea typeface="Microsoft YaHei" panose="020B0503020204020204" pitchFamily="34" charset="-122"/>
              </a:rPr>
              <a:t>已死的人是脱离了罪</a:t>
            </a:r>
            <a:r>
              <a:rPr lang="zh-CN" altLang="en-US" sz="1700" b="1" dirty="0">
                <a:solidFill>
                  <a:srgbClr val="0070C0"/>
                </a:solidFill>
                <a:latin typeface="Microsoft YaHei" panose="020B0503020204020204" pitchFamily="34" charset="-122"/>
                <a:ea typeface="Microsoft YaHei" panose="020B0503020204020204" pitchFamily="34" charset="-122"/>
              </a:rPr>
              <a:t>。</a:t>
            </a:r>
            <a:endParaRPr lang="en-US" altLang="zh-CN" sz="1700" b="1" dirty="0">
              <a:solidFill>
                <a:srgbClr val="0070C0"/>
              </a:solidFill>
              <a:latin typeface="Microsoft YaHei" panose="020B0503020204020204" pitchFamily="34" charset="-122"/>
              <a:ea typeface="Microsoft YaHei" panose="020B0503020204020204" pitchFamily="34" charset="-122"/>
            </a:endParaRPr>
          </a:p>
          <a:p>
            <a:pPr lvl="0">
              <a:spcAft>
                <a:spcPts val="300"/>
              </a:spcAft>
            </a:pP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罗</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6:11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这样，你们向罪也当看自己是死的；向神在基督耶稣里，却当看自己是活的。</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6:12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所以，</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不要容罪在你们</a:t>
            </a:r>
            <a:r>
              <a:rPr lang="zh-CN" altLang="en-US" sz="1700" b="1" u="sng" dirty="0">
                <a:solidFill>
                  <a:srgbClr val="FF0000"/>
                </a:solidFill>
                <a:latin typeface="Microsoft YaHei" panose="020B0503020204020204" pitchFamily="34" charset="-122"/>
                <a:ea typeface="Microsoft YaHei" panose="020B0503020204020204" pitchFamily="34" charset="-122"/>
              </a:rPr>
              <a:t>必死的身</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上作王，使你们顺从身子的私慾</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6:13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也不要将你们的肢体献给罪作不义的器具；</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倒要象从死里复活的人，将自己献给神</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，并将肢体作义的器具献给神。</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6:14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罪必不能作你们的主，因你们不在律法之下，乃在恩典之下。</a:t>
            </a:r>
            <a:endParaRPr lang="en-US" altLang="zh-CN" sz="1700" b="1" dirty="0">
              <a:solidFill>
                <a:schemeClr val="accent4">
                  <a:lumMod val="75000"/>
                </a:schemeClr>
              </a:solidFill>
              <a:latin typeface="Microsoft YaHei" panose="020B0503020204020204" pitchFamily="34" charset="-122"/>
              <a:ea typeface="Microsoft YaHei" panose="020B0503020204020204" pitchFamily="34" charset="-122"/>
            </a:endParaRPr>
          </a:p>
          <a:p>
            <a:pPr lvl="0">
              <a:spcAft>
                <a:spcPts val="300"/>
              </a:spcAft>
            </a:pPr>
            <a:r>
              <a:rPr lang="zh-CN" altLang="en-US" sz="1700" b="1" dirty="0">
                <a:solidFill>
                  <a:srgbClr val="0070C0"/>
                </a:solidFill>
                <a:latin typeface="Microsoft YaHei" panose="020B0503020204020204" pitchFamily="34" charset="-122"/>
                <a:ea typeface="Microsoft YaHei" panose="020B0503020204020204" pitchFamily="34" charset="-122"/>
              </a:rPr>
              <a:t>罗</a:t>
            </a:r>
            <a:r>
              <a:rPr lang="en-US" altLang="zh-CN" sz="1700" b="1" dirty="0">
                <a:solidFill>
                  <a:srgbClr val="0070C0"/>
                </a:solidFill>
                <a:latin typeface="Microsoft YaHei" panose="020B0503020204020204" pitchFamily="34" charset="-122"/>
                <a:ea typeface="Microsoft YaHei" panose="020B0503020204020204" pitchFamily="34" charset="-122"/>
              </a:rPr>
              <a:t>7:4 </a:t>
            </a:r>
            <a:r>
              <a:rPr lang="zh-CN" altLang="en-US" sz="1700" b="1" dirty="0">
                <a:solidFill>
                  <a:srgbClr val="0070C0"/>
                </a:solidFill>
                <a:latin typeface="Microsoft YaHei" panose="020B0503020204020204" pitchFamily="34" charset="-122"/>
                <a:ea typeface="Microsoft YaHei" panose="020B0503020204020204" pitchFamily="34" charset="-122"/>
              </a:rPr>
              <a:t>我的弟兄们，这样说来，</a:t>
            </a:r>
            <a:r>
              <a:rPr lang="zh-CN" altLang="en-US" sz="1700" b="1" u="sng" dirty="0">
                <a:solidFill>
                  <a:srgbClr val="0070C0"/>
                </a:solidFill>
                <a:latin typeface="Microsoft YaHei" panose="020B0503020204020204" pitchFamily="34" charset="-122"/>
                <a:ea typeface="Microsoft YaHei" panose="020B0503020204020204" pitchFamily="34" charset="-122"/>
              </a:rPr>
              <a:t>你们藉着基督的身体，在律法上也是死了</a:t>
            </a:r>
            <a:r>
              <a:rPr lang="zh-CN" altLang="en-US" sz="1700" b="1" dirty="0">
                <a:solidFill>
                  <a:srgbClr val="0070C0"/>
                </a:solidFill>
                <a:latin typeface="Microsoft YaHei" panose="020B0503020204020204" pitchFamily="34" charset="-122"/>
                <a:ea typeface="Microsoft YaHei" panose="020B0503020204020204" pitchFamily="34" charset="-122"/>
              </a:rPr>
              <a:t>，叫你们归于别人，就是归于那从死里复活的，叫我们结果子给神。</a:t>
            </a:r>
            <a:r>
              <a:rPr lang="en-US" altLang="zh-CN" sz="1700" b="1" dirty="0">
                <a:solidFill>
                  <a:srgbClr val="0070C0"/>
                </a:solidFill>
                <a:latin typeface="Microsoft YaHei" panose="020B0503020204020204" pitchFamily="34" charset="-122"/>
                <a:ea typeface="Microsoft YaHei" panose="020B0503020204020204" pitchFamily="34" charset="-122"/>
              </a:rPr>
              <a:t>7:5 </a:t>
            </a:r>
            <a:r>
              <a:rPr lang="zh-CN" altLang="en-US" sz="1700" b="1" dirty="0">
                <a:solidFill>
                  <a:srgbClr val="0070C0"/>
                </a:solidFill>
                <a:latin typeface="Microsoft YaHei" panose="020B0503020204020204" pitchFamily="34" charset="-122"/>
                <a:ea typeface="Microsoft YaHei" panose="020B0503020204020204" pitchFamily="34" charset="-122"/>
              </a:rPr>
              <a:t>因为我们属肉体的时候，那因律法而生的恶慾就在我们肢体中发动，以致结成死亡的果子。</a:t>
            </a:r>
            <a:r>
              <a:rPr lang="en-US" altLang="zh-CN" sz="1700" b="1" dirty="0">
                <a:solidFill>
                  <a:srgbClr val="0070C0"/>
                </a:solidFill>
                <a:latin typeface="Microsoft YaHei" panose="020B0503020204020204" pitchFamily="34" charset="-122"/>
                <a:ea typeface="Microsoft YaHei" panose="020B0503020204020204" pitchFamily="34" charset="-122"/>
              </a:rPr>
              <a:t>7:6 </a:t>
            </a:r>
            <a:r>
              <a:rPr lang="zh-CN" altLang="en-US" sz="1700" b="1" dirty="0">
                <a:solidFill>
                  <a:srgbClr val="0070C0"/>
                </a:solidFill>
                <a:latin typeface="Microsoft YaHei" panose="020B0503020204020204" pitchFamily="34" charset="-122"/>
                <a:ea typeface="Microsoft YaHei" panose="020B0503020204020204" pitchFamily="34" charset="-122"/>
              </a:rPr>
              <a:t>但我们既然在捆我们的律法上死了，现今就脱离了律法，叫我们服事主，要按着心灵（心灵：或作圣灵）的新样，不按着仪文的旧样。</a:t>
            </a:r>
            <a:endParaRPr lang="en-US" altLang="zh-CN" sz="1700" b="1" dirty="0">
              <a:solidFill>
                <a:srgbClr val="0070C0"/>
              </a:solidFill>
              <a:latin typeface="Microsoft YaHei" panose="020B0503020204020204" pitchFamily="34" charset="-122"/>
              <a:ea typeface="Microsoft YaHei" panose="020B0503020204020204" pitchFamily="34" charset="-122"/>
            </a:endParaRPr>
          </a:p>
          <a:p>
            <a:pPr lvl="0">
              <a:spcAft>
                <a:spcPts val="300"/>
              </a:spcAft>
            </a:pP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罗</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8:9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如果神的灵住在你们心里，你们就不属肉体，乃属圣灵了。人若没有基督的灵，就不是属基督的。</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8:10 </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基督若在你们心里，身体就因罪而死，心灵却因义而活</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8:11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然而，叫耶稣从死里复活者的灵若住在你们心里，那叫基督耶稣从死里复活的，也</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必藉着住在你们心里的圣灵，使你们</a:t>
            </a:r>
            <a:r>
              <a:rPr lang="zh-CN" altLang="en-US" sz="1700" b="1" u="sng" dirty="0">
                <a:solidFill>
                  <a:srgbClr val="FF0000"/>
                </a:solidFill>
                <a:latin typeface="Microsoft YaHei" panose="020B0503020204020204" pitchFamily="34" charset="-122"/>
                <a:ea typeface="Microsoft YaHei" panose="020B0503020204020204" pitchFamily="34" charset="-122"/>
              </a:rPr>
              <a:t>必死的身体</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又活过来</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a:t>
            </a:r>
            <a:endParaRPr lang="en-US" altLang="zh-CN" sz="1700" b="1" dirty="0">
              <a:solidFill>
                <a:schemeClr val="accent4">
                  <a:lumMod val="75000"/>
                </a:schemeClr>
              </a:solidFill>
              <a:latin typeface="Microsoft YaHei" panose="020B0503020204020204" pitchFamily="34" charset="-122"/>
              <a:ea typeface="Microsoft YaHei" panose="020B0503020204020204" pitchFamily="34" charset="-122"/>
            </a:endParaRPr>
          </a:p>
        </p:txBody>
      </p:sp>
      <p:sp>
        <p:nvSpPr>
          <p:cNvPr id="8" name="TextBox 7"/>
          <p:cNvSpPr txBox="1"/>
          <p:nvPr/>
        </p:nvSpPr>
        <p:spPr>
          <a:xfrm>
            <a:off x="381000" y="65158"/>
            <a:ext cx="839204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a:t>
            </a:r>
            <a:r>
              <a:rPr kumimoji="0" lang="zh-CN" altLang="en-US"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书中一些观念的含义：旧人新人</a:t>
            </a:r>
            <a:endParaRPr kumimoji="0" lang="en-US"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817575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50408" y="820460"/>
            <a:ext cx="8985798" cy="104644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spcAft>
                <a:spcPts val="600"/>
              </a:spcAft>
            </a:pPr>
            <a:r>
              <a:rPr lang="zh-CN" altLang="en-US" sz="2000" b="1" dirty="0">
                <a:solidFill>
                  <a:srgbClr val="C00000"/>
                </a:solidFill>
                <a:latin typeface="Microsoft YaHei" panose="020B0503020204020204" pitchFamily="34" charset="-122"/>
                <a:ea typeface="Microsoft YaHei" panose="020B0503020204020204" pitchFamily="34" charset="-122"/>
              </a:rPr>
              <a:t>魂的更新就是从“属肉体”到“属灵”的转变，就是成圣的过程。</a:t>
            </a:r>
            <a:r>
              <a:rPr lang="zh-CN" altLang="en-US" sz="1400" b="1" dirty="0">
                <a:solidFill>
                  <a:schemeClr val="accent4">
                    <a:lumMod val="75000"/>
                  </a:schemeClr>
                </a:solidFill>
                <a:latin typeface="Microsoft YaHei" panose="020B0503020204020204" pitchFamily="34" charset="-122"/>
                <a:ea typeface="Microsoft YaHei" panose="020B0503020204020204" pitchFamily="34" charset="-122"/>
              </a:rPr>
              <a:t>（ 林前</a:t>
            </a:r>
            <a:r>
              <a:rPr lang="en-US" altLang="zh-CN" sz="1400" b="1" dirty="0">
                <a:solidFill>
                  <a:schemeClr val="accent4">
                    <a:lumMod val="75000"/>
                  </a:schemeClr>
                </a:solidFill>
                <a:latin typeface="Microsoft YaHei" panose="020B0503020204020204" pitchFamily="34" charset="-122"/>
                <a:ea typeface="Microsoft YaHei" panose="020B0503020204020204" pitchFamily="34" charset="-122"/>
              </a:rPr>
              <a:t>3:1 </a:t>
            </a:r>
            <a:r>
              <a:rPr lang="zh-CN" altLang="en-US" sz="1400" b="1" dirty="0">
                <a:solidFill>
                  <a:schemeClr val="accent4">
                    <a:lumMod val="75000"/>
                  </a:schemeClr>
                </a:solidFill>
                <a:latin typeface="Microsoft YaHei" panose="020B0503020204020204" pitchFamily="34" charset="-122"/>
                <a:ea typeface="Microsoft YaHei" panose="020B0503020204020204" pitchFamily="34" charset="-122"/>
              </a:rPr>
              <a:t>弟兄们，我从前对你们说话，不能把你们当作属灵的，只得把你们当作属肉体，在基督里为婴孩的。</a:t>
            </a:r>
            <a:r>
              <a:rPr lang="en-US" altLang="zh-CN" sz="1400" b="1" dirty="0">
                <a:solidFill>
                  <a:schemeClr val="accent4">
                    <a:lumMod val="75000"/>
                  </a:schemeClr>
                </a:solidFill>
                <a:latin typeface="Microsoft YaHei" panose="020B0503020204020204" pitchFamily="34" charset="-122"/>
                <a:ea typeface="Microsoft YaHei" panose="020B0503020204020204" pitchFamily="34" charset="-122"/>
              </a:rPr>
              <a:t>3:2 </a:t>
            </a:r>
            <a:r>
              <a:rPr lang="zh-CN" altLang="en-US" sz="1400" b="1" dirty="0">
                <a:solidFill>
                  <a:schemeClr val="accent4">
                    <a:lumMod val="75000"/>
                  </a:schemeClr>
                </a:solidFill>
                <a:latin typeface="Microsoft YaHei" panose="020B0503020204020204" pitchFamily="34" charset="-122"/>
                <a:ea typeface="Microsoft YaHei" panose="020B0503020204020204" pitchFamily="34" charset="-122"/>
              </a:rPr>
              <a:t>我是用奶餵你们，没有用饭餵你们。那时你们不能吃，就是如今还是不能。</a:t>
            </a:r>
            <a:r>
              <a:rPr lang="en-US" altLang="zh-CN" sz="1400" b="1" dirty="0">
                <a:solidFill>
                  <a:schemeClr val="accent4">
                    <a:lumMod val="75000"/>
                  </a:schemeClr>
                </a:solidFill>
                <a:latin typeface="Microsoft YaHei" panose="020B0503020204020204" pitchFamily="34" charset="-122"/>
                <a:ea typeface="Microsoft YaHei" panose="020B0503020204020204" pitchFamily="34" charset="-122"/>
              </a:rPr>
              <a:t>3:3 </a:t>
            </a:r>
            <a:r>
              <a:rPr lang="zh-CN" altLang="en-US" sz="1400" b="1" dirty="0">
                <a:solidFill>
                  <a:schemeClr val="accent4">
                    <a:lumMod val="75000"/>
                  </a:schemeClr>
                </a:solidFill>
                <a:latin typeface="Microsoft YaHei" panose="020B0503020204020204" pitchFamily="34" charset="-122"/>
                <a:ea typeface="Microsoft YaHei" panose="020B0503020204020204" pitchFamily="34" charset="-122"/>
              </a:rPr>
              <a:t>你们仍是属肉体的，因为在你们中间有嫉妒、纷争，这岂不是属乎肉体、照着世人的样子行么？ ）</a:t>
            </a:r>
            <a:endParaRPr lang="en-US" altLang="zh-CN" sz="1400" b="1" dirty="0">
              <a:solidFill>
                <a:schemeClr val="accent4">
                  <a:lumMod val="75000"/>
                </a:schemeClr>
              </a:solidFill>
              <a:latin typeface="Microsoft YaHei" panose="020B0503020204020204" pitchFamily="34" charset="-122"/>
              <a:ea typeface="Microsoft YaHei" panose="020B0503020204020204" pitchFamily="34" charset="-122"/>
            </a:endParaRPr>
          </a:p>
        </p:txBody>
      </p:sp>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0" y="1869433"/>
            <a:ext cx="9036205" cy="3870290"/>
          </a:xfrm>
          <a:prstGeom prst="rect">
            <a:avLst/>
          </a:prstGeom>
        </p:spPr>
        <p:txBody>
          <a:bodyPr wrap="square">
            <a:spAutoFit/>
          </a:bodyPr>
          <a:lstStyle/>
          <a:p>
            <a:pPr lvl="0">
              <a:spcAft>
                <a:spcPts val="300"/>
              </a:spcAft>
            </a:pPr>
            <a:r>
              <a:rPr lang="zh-CN" altLang="en-US" sz="1700" b="1" dirty="0">
                <a:solidFill>
                  <a:srgbClr val="0070C0"/>
                </a:solidFill>
                <a:latin typeface="Microsoft YaHei" panose="020B0503020204020204" pitchFamily="34" charset="-122"/>
                <a:ea typeface="Microsoft YaHei" panose="020B0503020204020204" pitchFamily="34" charset="-122"/>
              </a:rPr>
              <a:t>罗</a:t>
            </a:r>
            <a:r>
              <a:rPr lang="en-US" altLang="zh-CN" sz="1700" b="1" dirty="0">
                <a:solidFill>
                  <a:srgbClr val="0070C0"/>
                </a:solidFill>
                <a:latin typeface="Microsoft YaHei" panose="020B0503020204020204" pitchFamily="34" charset="-122"/>
                <a:ea typeface="Microsoft YaHei" panose="020B0503020204020204" pitchFamily="34" charset="-122"/>
              </a:rPr>
              <a:t>6:5 </a:t>
            </a:r>
            <a:r>
              <a:rPr lang="zh-CN" altLang="en-US" sz="1700" b="1" dirty="0">
                <a:solidFill>
                  <a:srgbClr val="0070C0"/>
                </a:solidFill>
                <a:latin typeface="Microsoft YaHei" panose="020B0503020204020204" pitchFamily="34" charset="-122"/>
                <a:ea typeface="Microsoft YaHei" panose="020B0503020204020204" pitchFamily="34" charset="-122"/>
              </a:rPr>
              <a:t>我们若在他死的形状上与他联合，也要在他复活的形状上与他联合；</a:t>
            </a:r>
            <a:r>
              <a:rPr lang="en-US" altLang="zh-CN" sz="1700" b="1" dirty="0">
                <a:solidFill>
                  <a:srgbClr val="0070C0"/>
                </a:solidFill>
                <a:latin typeface="Microsoft YaHei" panose="020B0503020204020204" pitchFamily="34" charset="-122"/>
                <a:ea typeface="Microsoft YaHei" panose="020B0503020204020204" pitchFamily="34" charset="-122"/>
              </a:rPr>
              <a:t>6:6 </a:t>
            </a:r>
            <a:r>
              <a:rPr lang="zh-CN" altLang="en-US" sz="1700" b="1" dirty="0">
                <a:solidFill>
                  <a:srgbClr val="0070C0"/>
                </a:solidFill>
                <a:latin typeface="Microsoft YaHei" panose="020B0503020204020204" pitchFamily="34" charset="-122"/>
                <a:ea typeface="Microsoft YaHei" panose="020B0503020204020204" pitchFamily="34" charset="-122"/>
              </a:rPr>
              <a:t>因为知道</a:t>
            </a:r>
            <a:r>
              <a:rPr lang="zh-CN" altLang="en-US" sz="1700" b="1" u="sng" dirty="0">
                <a:solidFill>
                  <a:srgbClr val="0070C0"/>
                </a:solidFill>
                <a:latin typeface="Microsoft YaHei" panose="020B0503020204020204" pitchFamily="34" charset="-122"/>
                <a:ea typeface="Microsoft YaHei" panose="020B0503020204020204" pitchFamily="34" charset="-122"/>
              </a:rPr>
              <a:t>我们的旧人和他同钉十字架，使</a:t>
            </a:r>
            <a:r>
              <a:rPr lang="zh-CN" altLang="en-US" sz="1700" b="1" u="sng" dirty="0">
                <a:solidFill>
                  <a:srgbClr val="FF0000"/>
                </a:solidFill>
                <a:latin typeface="Microsoft YaHei" panose="020B0503020204020204" pitchFamily="34" charset="-122"/>
                <a:ea typeface="Microsoft YaHei" panose="020B0503020204020204" pitchFamily="34" charset="-122"/>
              </a:rPr>
              <a:t>罪身</a:t>
            </a:r>
            <a:r>
              <a:rPr lang="zh-CN" altLang="en-US" sz="1700" b="1" u="sng" dirty="0">
                <a:solidFill>
                  <a:srgbClr val="0070C0"/>
                </a:solidFill>
                <a:latin typeface="Microsoft YaHei" panose="020B0503020204020204" pitchFamily="34" charset="-122"/>
                <a:ea typeface="Microsoft YaHei" panose="020B0503020204020204" pitchFamily="34" charset="-122"/>
              </a:rPr>
              <a:t>灭绝，叫我们不再作罪的奴仆</a:t>
            </a:r>
            <a:r>
              <a:rPr lang="zh-CN" altLang="en-US" sz="1700" b="1" dirty="0">
                <a:solidFill>
                  <a:srgbClr val="0070C0"/>
                </a:solidFill>
                <a:latin typeface="Microsoft YaHei" panose="020B0503020204020204" pitchFamily="34" charset="-122"/>
                <a:ea typeface="Microsoft YaHei" panose="020B0503020204020204" pitchFamily="34" charset="-122"/>
              </a:rPr>
              <a:t>；</a:t>
            </a:r>
            <a:r>
              <a:rPr lang="en-US" altLang="zh-CN" sz="1700" b="1" dirty="0">
                <a:solidFill>
                  <a:srgbClr val="0070C0"/>
                </a:solidFill>
                <a:latin typeface="Microsoft YaHei" panose="020B0503020204020204" pitchFamily="34" charset="-122"/>
                <a:ea typeface="Microsoft YaHei" panose="020B0503020204020204" pitchFamily="34" charset="-122"/>
              </a:rPr>
              <a:t>6:7 </a:t>
            </a:r>
            <a:r>
              <a:rPr lang="zh-CN" altLang="en-US" sz="1700" b="1" dirty="0">
                <a:solidFill>
                  <a:srgbClr val="0070C0"/>
                </a:solidFill>
                <a:latin typeface="Microsoft YaHei" panose="020B0503020204020204" pitchFamily="34" charset="-122"/>
                <a:ea typeface="Microsoft YaHei" panose="020B0503020204020204" pitchFamily="34" charset="-122"/>
              </a:rPr>
              <a:t>因为</a:t>
            </a:r>
            <a:r>
              <a:rPr lang="zh-CN" altLang="en-US" sz="1700" b="1" u="sng" dirty="0">
                <a:solidFill>
                  <a:srgbClr val="0070C0"/>
                </a:solidFill>
                <a:latin typeface="Microsoft YaHei" panose="020B0503020204020204" pitchFamily="34" charset="-122"/>
                <a:ea typeface="Microsoft YaHei" panose="020B0503020204020204" pitchFamily="34" charset="-122"/>
              </a:rPr>
              <a:t>已死的人是脱离了罪</a:t>
            </a:r>
            <a:r>
              <a:rPr lang="zh-CN" altLang="en-US" sz="1700" b="1" dirty="0">
                <a:solidFill>
                  <a:srgbClr val="0070C0"/>
                </a:solidFill>
                <a:latin typeface="Microsoft YaHei" panose="020B0503020204020204" pitchFamily="34" charset="-122"/>
                <a:ea typeface="Microsoft YaHei" panose="020B0503020204020204" pitchFamily="34" charset="-122"/>
              </a:rPr>
              <a:t>。</a:t>
            </a:r>
            <a:endParaRPr lang="en-US" altLang="zh-CN" sz="1700" b="1" dirty="0">
              <a:solidFill>
                <a:srgbClr val="0070C0"/>
              </a:solidFill>
              <a:latin typeface="Microsoft YaHei" panose="020B0503020204020204" pitchFamily="34" charset="-122"/>
              <a:ea typeface="Microsoft YaHei" panose="020B0503020204020204" pitchFamily="34" charset="-122"/>
            </a:endParaRPr>
          </a:p>
          <a:p>
            <a:pPr lvl="0">
              <a:spcAft>
                <a:spcPts val="300"/>
              </a:spcAft>
            </a:pP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罗</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6:11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这样，你们向罪也当看自己是死的；向神在基督耶稣里，却当看自己是活的。</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6:12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所以，</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不要容罪在你们</a:t>
            </a:r>
            <a:r>
              <a:rPr lang="zh-CN" altLang="en-US" sz="1700" b="1" u="sng" dirty="0">
                <a:solidFill>
                  <a:srgbClr val="FF0000"/>
                </a:solidFill>
                <a:latin typeface="Microsoft YaHei" panose="020B0503020204020204" pitchFamily="34" charset="-122"/>
                <a:ea typeface="Microsoft YaHei" panose="020B0503020204020204" pitchFamily="34" charset="-122"/>
              </a:rPr>
              <a:t>必死的身</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上作王，使你们顺从身子的私慾</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6:13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也不要将你们的肢体献给罪作不义的器具；</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倒要象从死里复活的人，将自己献给神</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，并将肢体作义的器具献给神。</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6:14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罪必不能作你们的主，因你们不在律法之下，乃在恩典之下。</a:t>
            </a:r>
            <a:endParaRPr lang="en-US" altLang="zh-CN" sz="1700" b="1" dirty="0">
              <a:solidFill>
                <a:schemeClr val="accent4">
                  <a:lumMod val="75000"/>
                </a:schemeClr>
              </a:solidFill>
              <a:latin typeface="Microsoft YaHei" panose="020B0503020204020204" pitchFamily="34" charset="-122"/>
              <a:ea typeface="Microsoft YaHei" panose="020B0503020204020204" pitchFamily="34" charset="-122"/>
            </a:endParaRPr>
          </a:p>
          <a:p>
            <a:pPr lvl="0">
              <a:spcAft>
                <a:spcPts val="300"/>
              </a:spcAft>
            </a:pPr>
            <a:r>
              <a:rPr lang="zh-CN" altLang="en-US" sz="1700" b="1" dirty="0">
                <a:solidFill>
                  <a:srgbClr val="0070C0"/>
                </a:solidFill>
                <a:latin typeface="Microsoft YaHei" panose="020B0503020204020204" pitchFamily="34" charset="-122"/>
                <a:ea typeface="Microsoft YaHei" panose="020B0503020204020204" pitchFamily="34" charset="-122"/>
              </a:rPr>
              <a:t>罗</a:t>
            </a:r>
            <a:r>
              <a:rPr lang="en-US" altLang="zh-CN" sz="1700" b="1" dirty="0">
                <a:solidFill>
                  <a:srgbClr val="0070C0"/>
                </a:solidFill>
                <a:latin typeface="Microsoft YaHei" panose="020B0503020204020204" pitchFamily="34" charset="-122"/>
                <a:ea typeface="Microsoft YaHei" panose="020B0503020204020204" pitchFamily="34" charset="-122"/>
              </a:rPr>
              <a:t>7:4 </a:t>
            </a:r>
            <a:r>
              <a:rPr lang="zh-CN" altLang="en-US" sz="1700" b="1" dirty="0">
                <a:solidFill>
                  <a:srgbClr val="0070C0"/>
                </a:solidFill>
                <a:latin typeface="Microsoft YaHei" panose="020B0503020204020204" pitchFamily="34" charset="-122"/>
                <a:ea typeface="Microsoft YaHei" panose="020B0503020204020204" pitchFamily="34" charset="-122"/>
              </a:rPr>
              <a:t>我的弟兄们，这样说来，</a:t>
            </a:r>
            <a:r>
              <a:rPr lang="zh-CN" altLang="en-US" sz="1700" b="1" u="sng" dirty="0">
                <a:solidFill>
                  <a:srgbClr val="0070C0"/>
                </a:solidFill>
                <a:latin typeface="Microsoft YaHei" panose="020B0503020204020204" pitchFamily="34" charset="-122"/>
                <a:ea typeface="Microsoft YaHei" panose="020B0503020204020204" pitchFamily="34" charset="-122"/>
              </a:rPr>
              <a:t>你们藉着基督的身体，在律法上也是死了</a:t>
            </a:r>
            <a:r>
              <a:rPr lang="zh-CN" altLang="en-US" sz="1700" b="1" dirty="0">
                <a:solidFill>
                  <a:srgbClr val="0070C0"/>
                </a:solidFill>
                <a:latin typeface="Microsoft YaHei" panose="020B0503020204020204" pitchFamily="34" charset="-122"/>
                <a:ea typeface="Microsoft YaHei" panose="020B0503020204020204" pitchFamily="34" charset="-122"/>
              </a:rPr>
              <a:t>，叫你们归于别人，就是归于那从死里复活的，叫我们结果子给神。</a:t>
            </a:r>
            <a:r>
              <a:rPr lang="en-US" altLang="zh-CN" sz="1700" b="1" dirty="0">
                <a:solidFill>
                  <a:srgbClr val="0070C0"/>
                </a:solidFill>
                <a:latin typeface="Microsoft YaHei" panose="020B0503020204020204" pitchFamily="34" charset="-122"/>
                <a:ea typeface="Microsoft YaHei" panose="020B0503020204020204" pitchFamily="34" charset="-122"/>
              </a:rPr>
              <a:t>7:5 </a:t>
            </a:r>
            <a:r>
              <a:rPr lang="zh-CN" altLang="en-US" sz="1700" b="1" dirty="0">
                <a:solidFill>
                  <a:srgbClr val="0070C0"/>
                </a:solidFill>
                <a:latin typeface="Microsoft YaHei" panose="020B0503020204020204" pitchFamily="34" charset="-122"/>
                <a:ea typeface="Microsoft YaHei" panose="020B0503020204020204" pitchFamily="34" charset="-122"/>
              </a:rPr>
              <a:t>因为我们属肉体的时候，那因律法而生的恶慾就在我们肢体中发动，以致结成死亡的果子。</a:t>
            </a:r>
            <a:r>
              <a:rPr lang="en-US" altLang="zh-CN" sz="1700" b="1" dirty="0">
                <a:solidFill>
                  <a:srgbClr val="0070C0"/>
                </a:solidFill>
                <a:latin typeface="Microsoft YaHei" panose="020B0503020204020204" pitchFamily="34" charset="-122"/>
                <a:ea typeface="Microsoft YaHei" panose="020B0503020204020204" pitchFamily="34" charset="-122"/>
              </a:rPr>
              <a:t>7:6 </a:t>
            </a:r>
            <a:r>
              <a:rPr lang="zh-CN" altLang="en-US" sz="1700" b="1" dirty="0">
                <a:solidFill>
                  <a:srgbClr val="0070C0"/>
                </a:solidFill>
                <a:latin typeface="Microsoft YaHei" panose="020B0503020204020204" pitchFamily="34" charset="-122"/>
                <a:ea typeface="Microsoft YaHei" panose="020B0503020204020204" pitchFamily="34" charset="-122"/>
              </a:rPr>
              <a:t>但我们既然在捆我们的律法上死了，现今就脱离了律法，叫我们服事主，要按着心灵（心灵：或作圣灵）的新样，不按着仪文的旧样。</a:t>
            </a:r>
            <a:endParaRPr lang="en-US" altLang="zh-CN" sz="1700" b="1" dirty="0">
              <a:solidFill>
                <a:srgbClr val="0070C0"/>
              </a:solidFill>
              <a:latin typeface="Microsoft YaHei" panose="020B0503020204020204" pitchFamily="34" charset="-122"/>
              <a:ea typeface="Microsoft YaHei" panose="020B0503020204020204" pitchFamily="34" charset="-122"/>
            </a:endParaRPr>
          </a:p>
          <a:p>
            <a:pPr lvl="0">
              <a:spcAft>
                <a:spcPts val="300"/>
              </a:spcAft>
            </a:pP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罗</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8:9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如果神的灵住在你们心里，你们就不属肉体，乃属圣灵了。人若没有基督的灵，就不是属基督的。</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8:10 </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基督若在你们心里，身体就因罪而死，心灵却因义而活</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8:11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然而，叫耶稣从死里复活者的灵若住在你们心里，那叫基督耶稣从死里复活的，也</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必藉着住在你们心里的圣灵，使你们</a:t>
            </a:r>
            <a:r>
              <a:rPr lang="zh-CN" altLang="en-US" sz="1700" b="1" u="sng" dirty="0">
                <a:solidFill>
                  <a:srgbClr val="FF0000"/>
                </a:solidFill>
                <a:latin typeface="Microsoft YaHei" panose="020B0503020204020204" pitchFamily="34" charset="-122"/>
                <a:ea typeface="Microsoft YaHei" panose="020B0503020204020204" pitchFamily="34" charset="-122"/>
              </a:rPr>
              <a:t>必死的身体</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又活过来</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a:t>
            </a:r>
            <a:endParaRPr lang="en-US" altLang="zh-CN" sz="1700" b="1" dirty="0">
              <a:solidFill>
                <a:schemeClr val="accent4">
                  <a:lumMod val="75000"/>
                </a:schemeClr>
              </a:solidFill>
              <a:latin typeface="Microsoft YaHei" panose="020B0503020204020204" pitchFamily="34" charset="-122"/>
              <a:ea typeface="Microsoft YaHei" panose="020B0503020204020204" pitchFamily="34" charset="-122"/>
            </a:endParaRPr>
          </a:p>
        </p:txBody>
      </p:sp>
      <p:sp>
        <p:nvSpPr>
          <p:cNvPr id="8" name="TextBox 7"/>
          <p:cNvSpPr txBox="1"/>
          <p:nvPr/>
        </p:nvSpPr>
        <p:spPr>
          <a:xfrm>
            <a:off x="381000" y="65158"/>
            <a:ext cx="839204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a:t>
            </a:r>
            <a:r>
              <a:rPr kumimoji="0" lang="zh-CN" altLang="en-US"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书中一些观念的含义：旧人新人</a:t>
            </a:r>
            <a:endParaRPr kumimoji="0" lang="en-US"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432607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50408" y="820460"/>
            <a:ext cx="8985798" cy="830997"/>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spcAft>
                <a:spcPts val="600"/>
              </a:spcAft>
            </a:pPr>
            <a:r>
              <a:rPr lang="zh-CN" altLang="en-US" sz="2000" b="1" dirty="0" smtClean="0">
                <a:solidFill>
                  <a:srgbClr val="C00000"/>
                </a:solidFill>
                <a:latin typeface="Microsoft YaHei" panose="020B0503020204020204" pitchFamily="34" charset="-122"/>
                <a:ea typeface="Microsoft YaHei" panose="020B0503020204020204" pitchFamily="34" charset="-122"/>
              </a:rPr>
              <a:t>与</a:t>
            </a:r>
            <a:r>
              <a:rPr lang="zh-CN" altLang="en-US" sz="2000" b="1" dirty="0">
                <a:solidFill>
                  <a:srgbClr val="C00000"/>
                </a:solidFill>
                <a:latin typeface="Microsoft YaHei" panose="020B0503020204020204" pitchFamily="34" charset="-122"/>
                <a:ea typeface="Microsoft YaHei" panose="020B0503020204020204" pitchFamily="34" charset="-122"/>
              </a:rPr>
              <a:t>基</a:t>
            </a:r>
            <a:r>
              <a:rPr lang="zh-CN" altLang="en-US" sz="2000" b="1" dirty="0" smtClean="0">
                <a:solidFill>
                  <a:srgbClr val="C00000"/>
                </a:solidFill>
                <a:latin typeface="Microsoft YaHei" panose="020B0503020204020204" pitchFamily="34" charset="-122"/>
                <a:ea typeface="Microsoft YaHei" panose="020B0503020204020204" pitchFamily="34" charset="-122"/>
              </a:rPr>
              <a:t>督在灵魂体任何一个层面的认同就是在那个层面的得胜。</a:t>
            </a:r>
            <a:r>
              <a:rPr lang="zh-CN" altLang="en-US" sz="1400" b="1" dirty="0" smtClean="0">
                <a:solidFill>
                  <a:schemeClr val="accent4">
                    <a:lumMod val="75000"/>
                  </a:schemeClr>
                </a:solidFill>
                <a:latin typeface="Microsoft YaHei" panose="020B0503020204020204" pitchFamily="34" charset="-122"/>
                <a:ea typeface="Microsoft YaHei" panose="020B0503020204020204" pitchFamily="34" charset="-122"/>
              </a:rPr>
              <a:t>（林</a:t>
            </a:r>
            <a:r>
              <a:rPr lang="zh-CN" altLang="en-US" sz="1400" b="1" dirty="0">
                <a:solidFill>
                  <a:schemeClr val="accent4">
                    <a:lumMod val="75000"/>
                  </a:schemeClr>
                </a:solidFill>
                <a:latin typeface="Microsoft YaHei" panose="020B0503020204020204" pitchFamily="34" charset="-122"/>
                <a:ea typeface="Microsoft YaHei" panose="020B0503020204020204" pitchFamily="34" charset="-122"/>
              </a:rPr>
              <a:t>后</a:t>
            </a:r>
            <a:r>
              <a:rPr lang="en-US" altLang="zh-CN" sz="1400" b="1" dirty="0">
                <a:solidFill>
                  <a:schemeClr val="accent4">
                    <a:lumMod val="75000"/>
                  </a:schemeClr>
                </a:solidFill>
                <a:latin typeface="Microsoft YaHei" panose="020B0503020204020204" pitchFamily="34" charset="-122"/>
                <a:ea typeface="Microsoft YaHei" panose="020B0503020204020204" pitchFamily="34" charset="-122"/>
              </a:rPr>
              <a:t>5:17 </a:t>
            </a:r>
            <a:r>
              <a:rPr lang="zh-CN" altLang="en-US" sz="1400" b="1" dirty="0">
                <a:solidFill>
                  <a:schemeClr val="accent4">
                    <a:lumMod val="75000"/>
                  </a:schemeClr>
                </a:solidFill>
                <a:latin typeface="Microsoft YaHei" panose="020B0503020204020204" pitchFamily="34" charset="-122"/>
                <a:ea typeface="Microsoft YaHei" panose="020B0503020204020204" pitchFamily="34" charset="-122"/>
              </a:rPr>
              <a:t>若有人在基督里，他就是新造的人，旧事已过，都变成新的了罗</a:t>
            </a:r>
            <a:r>
              <a:rPr lang="en-US" altLang="zh-CN" sz="1400" b="1" dirty="0">
                <a:solidFill>
                  <a:schemeClr val="accent4">
                    <a:lumMod val="75000"/>
                  </a:schemeClr>
                </a:solidFill>
                <a:latin typeface="Microsoft YaHei" panose="020B0503020204020204" pitchFamily="34" charset="-122"/>
                <a:ea typeface="Microsoft YaHei" panose="020B0503020204020204" pitchFamily="34" charset="-122"/>
              </a:rPr>
              <a:t>12:1 </a:t>
            </a:r>
            <a:r>
              <a:rPr lang="zh-CN" altLang="en-US" sz="1400" b="1" dirty="0">
                <a:solidFill>
                  <a:schemeClr val="accent4">
                    <a:lumMod val="75000"/>
                  </a:schemeClr>
                </a:solidFill>
                <a:latin typeface="Microsoft YaHei" panose="020B0503020204020204" pitchFamily="34" charset="-122"/>
                <a:ea typeface="Microsoft YaHei" panose="020B0503020204020204" pitchFamily="34" charset="-122"/>
              </a:rPr>
              <a:t>所以弟兄们，我以神的慈悲劝你们，将身体献上，当作活祭，是圣洁的，是神所喜悦的；你们如此事奉乃是理所当然</a:t>
            </a:r>
            <a:r>
              <a:rPr lang="zh-CN" altLang="en-US" sz="1400" b="1" dirty="0" smtClean="0">
                <a:solidFill>
                  <a:schemeClr val="accent4">
                    <a:lumMod val="75000"/>
                  </a:schemeClr>
                </a:solidFill>
                <a:latin typeface="Microsoft YaHei" panose="020B0503020204020204" pitchFamily="34" charset="-122"/>
                <a:ea typeface="Microsoft YaHei" panose="020B0503020204020204" pitchFamily="34" charset="-122"/>
              </a:rPr>
              <a:t>的 ）</a:t>
            </a:r>
            <a:endParaRPr lang="en-US" altLang="zh-CN" sz="1400" b="1" dirty="0">
              <a:solidFill>
                <a:schemeClr val="accent4">
                  <a:lumMod val="75000"/>
                </a:schemeClr>
              </a:solidFill>
              <a:latin typeface="Microsoft YaHei" panose="020B0503020204020204" pitchFamily="34" charset="-122"/>
              <a:ea typeface="Microsoft YaHei" panose="020B0503020204020204" pitchFamily="34" charset="-122"/>
            </a:endParaRPr>
          </a:p>
        </p:txBody>
      </p:sp>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6" name="Rectangle 5"/>
          <p:cNvSpPr/>
          <p:nvPr/>
        </p:nvSpPr>
        <p:spPr>
          <a:xfrm>
            <a:off x="0" y="1869433"/>
            <a:ext cx="9036205" cy="3870290"/>
          </a:xfrm>
          <a:prstGeom prst="rect">
            <a:avLst/>
          </a:prstGeom>
        </p:spPr>
        <p:txBody>
          <a:bodyPr wrap="square">
            <a:spAutoFit/>
          </a:bodyPr>
          <a:lstStyle/>
          <a:p>
            <a:pPr lvl="0">
              <a:spcAft>
                <a:spcPts val="300"/>
              </a:spcAft>
            </a:pPr>
            <a:r>
              <a:rPr lang="zh-CN" altLang="en-US" sz="1700" b="1" dirty="0">
                <a:solidFill>
                  <a:srgbClr val="0070C0"/>
                </a:solidFill>
                <a:latin typeface="Microsoft YaHei" panose="020B0503020204020204" pitchFamily="34" charset="-122"/>
                <a:ea typeface="Microsoft YaHei" panose="020B0503020204020204" pitchFamily="34" charset="-122"/>
              </a:rPr>
              <a:t>罗</a:t>
            </a:r>
            <a:r>
              <a:rPr lang="en-US" altLang="zh-CN" sz="1700" b="1" dirty="0">
                <a:solidFill>
                  <a:srgbClr val="0070C0"/>
                </a:solidFill>
                <a:latin typeface="Microsoft YaHei" panose="020B0503020204020204" pitchFamily="34" charset="-122"/>
                <a:ea typeface="Microsoft YaHei" panose="020B0503020204020204" pitchFamily="34" charset="-122"/>
              </a:rPr>
              <a:t>6:5 </a:t>
            </a:r>
            <a:r>
              <a:rPr lang="zh-CN" altLang="en-US" sz="1700" b="1" dirty="0">
                <a:solidFill>
                  <a:srgbClr val="0070C0"/>
                </a:solidFill>
                <a:latin typeface="Microsoft YaHei" panose="020B0503020204020204" pitchFamily="34" charset="-122"/>
                <a:ea typeface="Microsoft YaHei" panose="020B0503020204020204" pitchFamily="34" charset="-122"/>
              </a:rPr>
              <a:t>我们若在他死的形状上与他联合，也要在他复活的形状上与他联合；</a:t>
            </a:r>
            <a:r>
              <a:rPr lang="en-US" altLang="zh-CN" sz="1700" b="1" dirty="0">
                <a:solidFill>
                  <a:srgbClr val="0070C0"/>
                </a:solidFill>
                <a:latin typeface="Microsoft YaHei" panose="020B0503020204020204" pitchFamily="34" charset="-122"/>
                <a:ea typeface="Microsoft YaHei" panose="020B0503020204020204" pitchFamily="34" charset="-122"/>
              </a:rPr>
              <a:t>6:6 </a:t>
            </a:r>
            <a:r>
              <a:rPr lang="zh-CN" altLang="en-US" sz="1700" b="1" dirty="0">
                <a:solidFill>
                  <a:srgbClr val="0070C0"/>
                </a:solidFill>
                <a:latin typeface="Microsoft YaHei" panose="020B0503020204020204" pitchFamily="34" charset="-122"/>
                <a:ea typeface="Microsoft YaHei" panose="020B0503020204020204" pitchFamily="34" charset="-122"/>
              </a:rPr>
              <a:t>因为知道</a:t>
            </a:r>
            <a:r>
              <a:rPr lang="zh-CN" altLang="en-US" sz="1700" b="1" u="sng" dirty="0">
                <a:solidFill>
                  <a:srgbClr val="0070C0"/>
                </a:solidFill>
                <a:latin typeface="Microsoft YaHei" panose="020B0503020204020204" pitchFamily="34" charset="-122"/>
                <a:ea typeface="Microsoft YaHei" panose="020B0503020204020204" pitchFamily="34" charset="-122"/>
              </a:rPr>
              <a:t>我们的旧人和他同钉十字架，使</a:t>
            </a:r>
            <a:r>
              <a:rPr lang="zh-CN" altLang="en-US" sz="1700" b="1" u="sng" dirty="0">
                <a:solidFill>
                  <a:srgbClr val="FF0000"/>
                </a:solidFill>
                <a:latin typeface="Microsoft YaHei" panose="020B0503020204020204" pitchFamily="34" charset="-122"/>
                <a:ea typeface="Microsoft YaHei" panose="020B0503020204020204" pitchFamily="34" charset="-122"/>
              </a:rPr>
              <a:t>罪身</a:t>
            </a:r>
            <a:r>
              <a:rPr lang="zh-CN" altLang="en-US" sz="1700" b="1" u="sng" dirty="0">
                <a:solidFill>
                  <a:srgbClr val="0070C0"/>
                </a:solidFill>
                <a:latin typeface="Microsoft YaHei" panose="020B0503020204020204" pitchFamily="34" charset="-122"/>
                <a:ea typeface="Microsoft YaHei" panose="020B0503020204020204" pitchFamily="34" charset="-122"/>
              </a:rPr>
              <a:t>灭绝，叫我们不再作罪的奴仆</a:t>
            </a:r>
            <a:r>
              <a:rPr lang="zh-CN" altLang="en-US" sz="1700" b="1" dirty="0">
                <a:solidFill>
                  <a:srgbClr val="0070C0"/>
                </a:solidFill>
                <a:latin typeface="Microsoft YaHei" panose="020B0503020204020204" pitchFamily="34" charset="-122"/>
                <a:ea typeface="Microsoft YaHei" panose="020B0503020204020204" pitchFamily="34" charset="-122"/>
              </a:rPr>
              <a:t>；</a:t>
            </a:r>
            <a:r>
              <a:rPr lang="en-US" altLang="zh-CN" sz="1700" b="1" dirty="0">
                <a:solidFill>
                  <a:srgbClr val="0070C0"/>
                </a:solidFill>
                <a:latin typeface="Microsoft YaHei" panose="020B0503020204020204" pitchFamily="34" charset="-122"/>
                <a:ea typeface="Microsoft YaHei" panose="020B0503020204020204" pitchFamily="34" charset="-122"/>
              </a:rPr>
              <a:t>6:7 </a:t>
            </a:r>
            <a:r>
              <a:rPr lang="zh-CN" altLang="en-US" sz="1700" b="1" dirty="0">
                <a:solidFill>
                  <a:srgbClr val="0070C0"/>
                </a:solidFill>
                <a:latin typeface="Microsoft YaHei" panose="020B0503020204020204" pitchFamily="34" charset="-122"/>
                <a:ea typeface="Microsoft YaHei" panose="020B0503020204020204" pitchFamily="34" charset="-122"/>
              </a:rPr>
              <a:t>因为</a:t>
            </a:r>
            <a:r>
              <a:rPr lang="zh-CN" altLang="en-US" sz="1700" b="1" u="sng" dirty="0">
                <a:solidFill>
                  <a:srgbClr val="0070C0"/>
                </a:solidFill>
                <a:latin typeface="Microsoft YaHei" panose="020B0503020204020204" pitchFamily="34" charset="-122"/>
                <a:ea typeface="Microsoft YaHei" panose="020B0503020204020204" pitchFamily="34" charset="-122"/>
              </a:rPr>
              <a:t>已死的人是脱离了罪</a:t>
            </a:r>
            <a:r>
              <a:rPr lang="zh-CN" altLang="en-US" sz="1700" b="1" dirty="0">
                <a:solidFill>
                  <a:srgbClr val="0070C0"/>
                </a:solidFill>
                <a:latin typeface="Microsoft YaHei" panose="020B0503020204020204" pitchFamily="34" charset="-122"/>
                <a:ea typeface="Microsoft YaHei" panose="020B0503020204020204" pitchFamily="34" charset="-122"/>
              </a:rPr>
              <a:t>。</a:t>
            </a:r>
            <a:endParaRPr lang="en-US" altLang="zh-CN" sz="1700" b="1" dirty="0">
              <a:solidFill>
                <a:srgbClr val="0070C0"/>
              </a:solidFill>
              <a:latin typeface="Microsoft YaHei" panose="020B0503020204020204" pitchFamily="34" charset="-122"/>
              <a:ea typeface="Microsoft YaHei" panose="020B0503020204020204" pitchFamily="34" charset="-122"/>
            </a:endParaRPr>
          </a:p>
          <a:p>
            <a:pPr lvl="0">
              <a:spcAft>
                <a:spcPts val="300"/>
              </a:spcAft>
            </a:pP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罗</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6:11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这样，你们向罪也当看自己是死的；向神在基督耶稣里，却当看自己是活的。</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6:12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所以，</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不要容罪在你们</a:t>
            </a:r>
            <a:r>
              <a:rPr lang="zh-CN" altLang="en-US" sz="1700" b="1" u="sng" dirty="0">
                <a:solidFill>
                  <a:srgbClr val="FF0000"/>
                </a:solidFill>
                <a:latin typeface="Microsoft YaHei" panose="020B0503020204020204" pitchFamily="34" charset="-122"/>
                <a:ea typeface="Microsoft YaHei" panose="020B0503020204020204" pitchFamily="34" charset="-122"/>
              </a:rPr>
              <a:t>必死的身</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上作王，使你们顺从身子的私慾</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6:13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也不要将你们的肢体献给罪作不义的器具；</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倒要象从死里复活的人，将自己献给神</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，并将肢体作义的器具献给神。</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6:14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罪必不能作你们的主，因你们不在律法之下，乃在恩典之下。</a:t>
            </a:r>
            <a:endParaRPr lang="en-US" altLang="zh-CN" sz="1700" b="1" dirty="0">
              <a:solidFill>
                <a:schemeClr val="accent4">
                  <a:lumMod val="75000"/>
                </a:schemeClr>
              </a:solidFill>
              <a:latin typeface="Microsoft YaHei" panose="020B0503020204020204" pitchFamily="34" charset="-122"/>
              <a:ea typeface="Microsoft YaHei" panose="020B0503020204020204" pitchFamily="34" charset="-122"/>
            </a:endParaRPr>
          </a:p>
          <a:p>
            <a:pPr lvl="0">
              <a:spcAft>
                <a:spcPts val="300"/>
              </a:spcAft>
            </a:pPr>
            <a:r>
              <a:rPr lang="zh-CN" altLang="en-US" sz="1700" b="1" dirty="0">
                <a:solidFill>
                  <a:srgbClr val="0070C0"/>
                </a:solidFill>
                <a:latin typeface="Microsoft YaHei" panose="020B0503020204020204" pitchFamily="34" charset="-122"/>
                <a:ea typeface="Microsoft YaHei" panose="020B0503020204020204" pitchFamily="34" charset="-122"/>
              </a:rPr>
              <a:t>罗</a:t>
            </a:r>
            <a:r>
              <a:rPr lang="en-US" altLang="zh-CN" sz="1700" b="1" dirty="0">
                <a:solidFill>
                  <a:srgbClr val="0070C0"/>
                </a:solidFill>
                <a:latin typeface="Microsoft YaHei" panose="020B0503020204020204" pitchFamily="34" charset="-122"/>
                <a:ea typeface="Microsoft YaHei" panose="020B0503020204020204" pitchFamily="34" charset="-122"/>
              </a:rPr>
              <a:t>7:4 </a:t>
            </a:r>
            <a:r>
              <a:rPr lang="zh-CN" altLang="en-US" sz="1700" b="1" dirty="0">
                <a:solidFill>
                  <a:srgbClr val="0070C0"/>
                </a:solidFill>
                <a:latin typeface="Microsoft YaHei" panose="020B0503020204020204" pitchFamily="34" charset="-122"/>
                <a:ea typeface="Microsoft YaHei" panose="020B0503020204020204" pitchFamily="34" charset="-122"/>
              </a:rPr>
              <a:t>我的弟兄们，这样说来，</a:t>
            </a:r>
            <a:r>
              <a:rPr lang="zh-CN" altLang="en-US" sz="1700" b="1" u="sng" dirty="0">
                <a:solidFill>
                  <a:srgbClr val="0070C0"/>
                </a:solidFill>
                <a:latin typeface="Microsoft YaHei" panose="020B0503020204020204" pitchFamily="34" charset="-122"/>
                <a:ea typeface="Microsoft YaHei" panose="020B0503020204020204" pitchFamily="34" charset="-122"/>
              </a:rPr>
              <a:t>你们藉着基督的身体，在律法上也是死了</a:t>
            </a:r>
            <a:r>
              <a:rPr lang="zh-CN" altLang="en-US" sz="1700" b="1" dirty="0">
                <a:solidFill>
                  <a:srgbClr val="0070C0"/>
                </a:solidFill>
                <a:latin typeface="Microsoft YaHei" panose="020B0503020204020204" pitchFamily="34" charset="-122"/>
                <a:ea typeface="Microsoft YaHei" panose="020B0503020204020204" pitchFamily="34" charset="-122"/>
              </a:rPr>
              <a:t>，叫你们归于别人，就是归于那从死里复活的，叫我们结果子给神。</a:t>
            </a:r>
            <a:r>
              <a:rPr lang="en-US" altLang="zh-CN" sz="1700" b="1" dirty="0">
                <a:solidFill>
                  <a:srgbClr val="0070C0"/>
                </a:solidFill>
                <a:latin typeface="Microsoft YaHei" panose="020B0503020204020204" pitchFamily="34" charset="-122"/>
                <a:ea typeface="Microsoft YaHei" panose="020B0503020204020204" pitchFamily="34" charset="-122"/>
              </a:rPr>
              <a:t>7:5 </a:t>
            </a:r>
            <a:r>
              <a:rPr lang="zh-CN" altLang="en-US" sz="1700" b="1" dirty="0">
                <a:solidFill>
                  <a:srgbClr val="0070C0"/>
                </a:solidFill>
                <a:latin typeface="Microsoft YaHei" panose="020B0503020204020204" pitchFamily="34" charset="-122"/>
                <a:ea typeface="Microsoft YaHei" panose="020B0503020204020204" pitchFamily="34" charset="-122"/>
              </a:rPr>
              <a:t>因为我们属肉体的时候，那因律法而生的恶慾就在我们肢体中发动，以致结成死亡的果子。</a:t>
            </a:r>
            <a:r>
              <a:rPr lang="en-US" altLang="zh-CN" sz="1700" b="1" dirty="0">
                <a:solidFill>
                  <a:srgbClr val="0070C0"/>
                </a:solidFill>
                <a:latin typeface="Microsoft YaHei" panose="020B0503020204020204" pitchFamily="34" charset="-122"/>
                <a:ea typeface="Microsoft YaHei" panose="020B0503020204020204" pitchFamily="34" charset="-122"/>
              </a:rPr>
              <a:t>7:6 </a:t>
            </a:r>
            <a:r>
              <a:rPr lang="zh-CN" altLang="en-US" sz="1700" b="1" dirty="0">
                <a:solidFill>
                  <a:srgbClr val="0070C0"/>
                </a:solidFill>
                <a:latin typeface="Microsoft YaHei" panose="020B0503020204020204" pitchFamily="34" charset="-122"/>
                <a:ea typeface="Microsoft YaHei" panose="020B0503020204020204" pitchFamily="34" charset="-122"/>
              </a:rPr>
              <a:t>但我们既然在捆我们的律法上死了，现今就脱离了律法，叫我们服事主，要按着心灵（心灵：或作圣灵）的新样，不按着仪文的旧样。</a:t>
            </a:r>
            <a:endParaRPr lang="en-US" altLang="zh-CN" sz="1700" b="1" dirty="0">
              <a:solidFill>
                <a:srgbClr val="0070C0"/>
              </a:solidFill>
              <a:latin typeface="Microsoft YaHei" panose="020B0503020204020204" pitchFamily="34" charset="-122"/>
              <a:ea typeface="Microsoft YaHei" panose="020B0503020204020204" pitchFamily="34" charset="-122"/>
            </a:endParaRPr>
          </a:p>
          <a:p>
            <a:pPr lvl="0">
              <a:spcAft>
                <a:spcPts val="300"/>
              </a:spcAft>
            </a:pP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罗</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8:9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如果神的灵住在你们心里，你们就不属肉体，乃属圣灵了。人若没有基督的灵，就不是属基督的。</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8:10 </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基督若在你们心里，身体就因罪而死，心灵却因义而活</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a:t>
            </a:r>
            <a:r>
              <a:rPr lang="en-US" altLang="zh-CN" sz="1700" b="1" dirty="0">
                <a:solidFill>
                  <a:schemeClr val="accent4">
                    <a:lumMod val="75000"/>
                  </a:schemeClr>
                </a:solidFill>
                <a:latin typeface="Microsoft YaHei" panose="020B0503020204020204" pitchFamily="34" charset="-122"/>
                <a:ea typeface="Microsoft YaHei" panose="020B0503020204020204" pitchFamily="34" charset="-122"/>
              </a:rPr>
              <a:t>8:11 </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然而，叫耶稣从死里复活者的灵若住在你们心里，那叫基督耶稣从死里复活的，也</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必藉着住在你们心里的圣灵，使你们</a:t>
            </a:r>
            <a:r>
              <a:rPr lang="zh-CN" altLang="en-US" sz="1700" b="1" u="sng" dirty="0">
                <a:solidFill>
                  <a:srgbClr val="FF0000"/>
                </a:solidFill>
                <a:latin typeface="Microsoft YaHei" panose="020B0503020204020204" pitchFamily="34" charset="-122"/>
                <a:ea typeface="Microsoft YaHei" panose="020B0503020204020204" pitchFamily="34" charset="-122"/>
              </a:rPr>
              <a:t>必死的身体</a:t>
            </a:r>
            <a:r>
              <a:rPr lang="zh-CN" altLang="en-US" sz="1700" b="1" u="sng" dirty="0">
                <a:solidFill>
                  <a:schemeClr val="accent4">
                    <a:lumMod val="75000"/>
                  </a:schemeClr>
                </a:solidFill>
                <a:latin typeface="Microsoft YaHei" panose="020B0503020204020204" pitchFamily="34" charset="-122"/>
                <a:ea typeface="Microsoft YaHei" panose="020B0503020204020204" pitchFamily="34" charset="-122"/>
              </a:rPr>
              <a:t>又活过来</a:t>
            </a:r>
            <a:r>
              <a:rPr lang="zh-CN" altLang="en-US" sz="1700" b="1" dirty="0">
                <a:solidFill>
                  <a:schemeClr val="accent4">
                    <a:lumMod val="75000"/>
                  </a:schemeClr>
                </a:solidFill>
                <a:latin typeface="Microsoft YaHei" panose="020B0503020204020204" pitchFamily="34" charset="-122"/>
                <a:ea typeface="Microsoft YaHei" panose="020B0503020204020204" pitchFamily="34" charset="-122"/>
              </a:rPr>
              <a:t>。</a:t>
            </a:r>
            <a:endParaRPr lang="en-US" altLang="zh-CN" sz="1700" b="1" dirty="0">
              <a:solidFill>
                <a:schemeClr val="accent4">
                  <a:lumMod val="75000"/>
                </a:schemeClr>
              </a:solidFill>
              <a:latin typeface="Microsoft YaHei" panose="020B0503020204020204" pitchFamily="34" charset="-122"/>
              <a:ea typeface="Microsoft YaHei" panose="020B0503020204020204" pitchFamily="34" charset="-122"/>
            </a:endParaRPr>
          </a:p>
        </p:txBody>
      </p:sp>
      <p:sp>
        <p:nvSpPr>
          <p:cNvPr id="8" name="TextBox 7"/>
          <p:cNvSpPr txBox="1"/>
          <p:nvPr/>
        </p:nvSpPr>
        <p:spPr>
          <a:xfrm>
            <a:off x="381000" y="65158"/>
            <a:ext cx="839204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罗马</a:t>
            </a:r>
            <a:r>
              <a:rPr kumimoji="0" lang="zh-CN" altLang="en-US" sz="4000" b="1" i="0" u="none" strike="noStrike" kern="1200" cap="none" spc="0" normalizeH="0" baseline="0" noProof="0" dirty="0" smtClean="0">
                <a:ln>
                  <a:noFill/>
                </a:ln>
                <a:solidFill>
                  <a:srgbClr val="00B050"/>
                </a:solidFill>
                <a:effectLst/>
                <a:uLnTx/>
                <a:uFillTx/>
                <a:latin typeface="微软雅黑" panose="020B0503020204020204" pitchFamily="34" charset="-122"/>
                <a:ea typeface="微软雅黑" panose="020B0503020204020204" pitchFamily="34" charset="-122"/>
                <a:cs typeface="+mn-cs"/>
              </a:rPr>
              <a:t>书中一些观念的含义：旧人新人</a:t>
            </a:r>
            <a:endParaRPr kumimoji="0" lang="en-US" sz="4000" b="1" i="0" u="none" strike="noStrike" kern="1200" cap="none" spc="0" normalizeH="0" baseline="0" noProof="0" dirty="0">
              <a:ln>
                <a:noFill/>
              </a:ln>
              <a:solidFill>
                <a:srgbClr val="00B050"/>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2569175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192CEE-5900-482E-BE20-28652FF1739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B81EEF0-C477-4DE5-A8BD-E3E11713BD23}">
  <ds:schemaRefs>
    <ds:schemaRef ds:uri="http://schemas.microsoft.com/sharepoint/v3/contenttype/forms"/>
  </ds:schemaRefs>
</ds:datastoreItem>
</file>

<file path=customXml/itemProps3.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Metro</Template>
  <TotalTime>3512</TotalTime>
  <Words>4971</Words>
  <Application>Microsoft Office PowerPoint</Application>
  <PresentationFormat>On-screen Show (16:10)</PresentationFormat>
  <Paragraphs>62</Paragraphs>
  <Slides>9</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Microsoft YaHei</vt:lpstr>
      <vt:lpstr>Microsoft YaHei</vt:lpstr>
      <vt:lpstr>楷体</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232</cp:revision>
  <dcterms:created xsi:type="dcterms:W3CDTF">2011-09-04T18:01:24Z</dcterms:created>
  <dcterms:modified xsi:type="dcterms:W3CDTF">2017-07-09T13:23:50Z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