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4"/>
  </p:notesMasterIdLst>
  <p:sldIdLst>
    <p:sldId id="335" r:id="rId7"/>
    <p:sldId id="416" r:id="rId8"/>
    <p:sldId id="417" r:id="rId9"/>
    <p:sldId id="410" r:id="rId10"/>
    <p:sldId id="414" r:id="rId11"/>
    <p:sldId id="415" r:id="rId12"/>
    <p:sldId id="413" r:id="rId13"/>
    <p:sldId id="407" r:id="rId14"/>
    <p:sldId id="408" r:id="rId15"/>
    <p:sldId id="409" r:id="rId16"/>
    <p:sldId id="395" r:id="rId17"/>
    <p:sldId id="400" r:id="rId18"/>
    <p:sldId id="401" r:id="rId19"/>
    <p:sldId id="396" r:id="rId20"/>
    <p:sldId id="402" r:id="rId21"/>
    <p:sldId id="403" r:id="rId22"/>
    <p:sldId id="404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8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9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4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6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2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1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9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7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1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6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4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67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2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63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(4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19200" y="11811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00"/>
                  </a:solidFill>
                  <a:effectLst>
                    <a:glow rad="127000">
                      <a:prstClr val="white">
                        <a:lumMod val="75000"/>
                      </a:prstClr>
                    </a:glo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体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127000">
                    <a:prstClr val="white">
                      <a:lumMod val="75000"/>
                    </a:prst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  <a:effectLst>
              <a:glow rad="139700">
                <a:srgbClr val="3366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>
                    <a:glow rad="127000">
                      <a:prstClr val="white">
                        <a:lumMod val="65000"/>
                      </a:prstClr>
                    </a:glo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魂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glow rad="127000">
                    <a:prstClr val="white">
                      <a:lumMod val="65000"/>
                    </a:prst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5635" y="2857500"/>
            <a:ext cx="43697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</a:t>
            </a:r>
            <a:endParaRPr kumimoji="0" lang="en-US" altLang="zh-CN" sz="55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的话语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635" y="453390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的话语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心意更新</a:t>
            </a:r>
            <a:endParaRPr kumimoji="0" lang="en-US" altLang="zh-CN" sz="4800" b="1" i="0" u="none" strike="noStrike" kern="1200" cap="none" spc="50" normalizeH="0" baseline="0" noProof="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这样，怎么说呢？我们可以仍在罪中、叫恩典显多么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 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断乎不可！我们在罪上死了的人岂可仍在罪中活着呢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岂不知我们这受洗归入基督耶稣的人是受洗归入他的死么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所以，我们藉着洗礼归入死，和他一同埋葬，原是叫我们一举一动有新生的样式，象基督藉着父的荣耀从死里复活一样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shall we say then? Are we to continue in sin so that grace may increase?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it never be! How shall we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died to sin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still live in it?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been baptized into His death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Therefore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have been buried with Him through baptism into death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so that as Christ was raised from the dead through the glory of the Father, so we too might walk in newness of life.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我们若在他死的形状上与他联合，也要在他复活的形状上与他联合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因为知道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我们的旧人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和他同钉十字架，使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罪身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灭绝，叫我们不再作罪的奴仆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因为已死的人是脱离了罪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我们若是与基督同死，就信必与他同活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if we have become united with </a:t>
            </a:r>
            <a:r>
              <a:rPr kumimoji="0" lang="x-none" sz="16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likeness of His death, certainly we shall also be </a:t>
            </a:r>
            <a:r>
              <a:rPr kumimoji="0" lang="x-none" sz="16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likeness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His resurrection, </a:t>
            </a:r>
            <a:r>
              <a:rPr kumimoji="0" lang="x-non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knowing this, that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old self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crucified with </a:t>
            </a:r>
            <a:r>
              <a:rPr kumimoji="0" lang="x-none" sz="16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Him,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order that our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of sin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might be done away with, so that we would no longer be slaves to sin; </a:t>
            </a:r>
            <a:r>
              <a:rPr kumimoji="0" lang="x-non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he who has died is freed from 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(YLT: for he who hath died hath been set free from the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sin)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x-non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Now if we have died with Christ, we believe that we shall also live with Him,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923899"/>
            <a:ext cx="37416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问题已经解决了！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71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因为知道基督既从死里复活，就不再死，死也不再作他的主了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他死是向罪死了，只有一次；他活是向神活着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这样，你们向罪也当看自己是死的；向神在基督耶稣里，却当看自己是活的。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knowing that Christ, having been raised from the dead, is never to die again; death no longer is master over Him. </a:t>
            </a:r>
            <a:r>
              <a:rPr kumimoji="0" lang="x-none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x-non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the death that He died, He died to sin once for all; but the life that He lives, He lives to God.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Even so consider yourselves to be dead to sin, but alive to God in Christ Jesus.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01" y="4229100"/>
            <a:ext cx="435919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这才是真正意义上的认基督为主！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7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不要容罪在你们必死的身上作王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，使你们顺从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身子的私慾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也不要将你们的肢体献给罪作不义的器具；倒要象从死里复活的人，将自己献给神，并将肢体作义的器具献给神。</a:t>
            </a:r>
          </a:p>
          <a:p>
            <a:pPr>
              <a:spcAft>
                <a:spcPts val="1200"/>
              </a:spcAft>
            </a:pP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罪必不能作你们的主，因你们不在律法之下，乃在恩典之下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do not let sin reign in your mortal body so that you obey its lusts,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 not go on presenting the members of your body to sin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instruments of unrighteousness; but present yourselves to God as those alive from the dead, and your members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instruments of righteousness to God.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sin shall not be master over you, for you are not under law but under grace. </a:t>
            </a: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986578"/>
            <a:ext cx="464195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这个问题该怎么解决？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56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这却怎么样呢？我们在恩典之下，不在律法之下，就可以犯罪么？断乎不可！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岂不晓得你们献上自己作奴仆，顺从谁，就作谁的奴仆么？或作罪的奴仆，以至于死；或作顺命的奴仆，以至成义。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感谢神！因为你们从前虽然作罪的奴仆，现今却从心里顺服了所传给你们道理的模范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then? Shall we sin because we are not under law but under grace? May it never be!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you not know that when you present yourselves to someone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slaves for obedience, you are slaves of the one whom you obey, either of sin resulting in death, or of obedience resulting in righteous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ness?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thanks be to God that though you were slaves of sin, you became obedient from the heart to that form of teaching to which you were committed,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你们既从罪里得了释放，就作了义的奴仆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19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我因你们肉体的软弱，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就照人的常话对你们说。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你们从前怎样将肢体献给不洁不法作奴仆，以至于不法；现今也要照样将肢体献给义作奴仆，以至于成圣。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因为你们作罪之奴仆的时候，就不被义约束了。</a:t>
            </a:r>
          </a:p>
          <a:p>
            <a:pPr>
              <a:spcAft>
                <a:spcPts val="1200"/>
              </a:spcAft>
            </a:pPr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having been freed from sin, you became slaves of righteousness. 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am speaking in human terms because of the weakness of your flesh. For just as you presented your members as slaves to impurity and to lawlessness, resulting in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lawlessness, so now present your members as slaves to righteousness, resulting in sanctification.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when you were slaves of sin, you were free in regard to righteousness. </a:t>
            </a: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Rectangle 15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91100"/>
            <a:ext cx="525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这不是</a:t>
            </a:r>
            <a:r>
              <a:rPr lang="en-US" altLang="zh-CN" sz="3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common sense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9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罗马书第六章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你们现今所看为羞耻的事，当日有甚么果子呢？那些事的结局就是死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但现今，你们既从罪里得了释放，作了神的奴仆，就有成圣的果子，那结局就是永生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因为罪的工价乃是死；唯有神的恩赐，在我们的主基督耶稣里，乃是永生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1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what benefit were you then deriving from the things of which you are now ashamed? For the outcome of those things is death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baseline="30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now having been freed from sin and enslaved to God, you derive your benefit, resulting in sanctification, and the outcome, eternal life. </a:t>
            </a:r>
            <a:endParaRPr lang="en-US" sz="1600" b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wages of sin is death, but the free gift of God is eternal life in Christ Jesus our Lord.</a:t>
            </a: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dirty="0"/>
              <a:t> </a:t>
            </a:r>
            <a:endParaRPr lang="en-US" sz="1600" dirty="0"/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45" t="20165" r="4529" b="6983"/>
          <a:stretch/>
        </p:blipFill>
        <p:spPr>
          <a:xfrm>
            <a:off x="5922700" y="3423704"/>
            <a:ext cx="2905805" cy="216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99" y="1475356"/>
            <a:ext cx="2905805" cy="18699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/>
          <p:cNvSpPr/>
          <p:nvPr/>
        </p:nvSpPr>
        <p:spPr>
          <a:xfrm>
            <a:off x="5562600" y="9437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重生基督徒最大的难处？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91100"/>
            <a:ext cx="525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这不是</a:t>
            </a:r>
            <a:r>
              <a:rPr lang="en-US" altLang="zh-CN" sz="3600" b="1" dirty="0" smtClean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common sense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帖前 </a:t>
            </a:r>
            <a:r>
              <a:rPr lang="en-US" altLang="zh-CN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5:23</a:t>
            </a:r>
            <a:r>
              <a:rPr lang="zh-CN" altLang="en-US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愿赐平安的神亲自使你们全然成圣！又愿你们的</a:t>
            </a:r>
            <a:r>
              <a:rPr lang="zh-CN" altLang="en-US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灵与魂与身子</a:t>
            </a:r>
            <a:r>
              <a:rPr lang="zh-CN" altLang="en-US" sz="3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得蒙保守，在我主耶稣基督降临的时候，完全无可指摘！ </a:t>
            </a:r>
            <a:endParaRPr lang="en-US" altLang="zh-CN" sz="35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 The 5:23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Now may the God of peace Himself sanctify you entirely; and may 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your spirit and soul and body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 preserved complete, without blame at the coming of our Lord Jesus Christ.</a:t>
            </a:r>
            <a:endParaRPr lang="zh-TW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7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4:12 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的道是活泼的，是有功效的，比一切两刃的剑更快，甚至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魂与灵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，骨节与骨髓，都能刺入、剖开，连心中的思念和主意都能辨明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Heb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4:12 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For the word of God is living and active and sharper than any two-edged sword, and piercing as far as 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division of soul and spirit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of both joints and marrow, and able to judge the thoughts and intentions of the heart.</a:t>
            </a:r>
            <a:endParaRPr lang="zh-TW" altLang="en-US" sz="32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3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endParaRPr lang="en-US" altLang="zh-CN" sz="55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endParaRPr lang="en-US" sz="5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lang="en-US" sz="5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物质界</a:t>
              </a:r>
              <a:endParaRPr 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8134" y="283160"/>
            <a:ext cx="4005970" cy="2777099"/>
            <a:chOff x="374436" y="248881"/>
            <a:chExt cx="4807164" cy="3332519"/>
          </a:xfrm>
        </p:grpSpPr>
        <p:grpSp>
          <p:nvGrpSpPr>
            <p:cNvPr id="32" name="Group 31"/>
            <p:cNvGrpSpPr/>
            <p:nvPr/>
          </p:nvGrpSpPr>
          <p:grpSpPr>
            <a:xfrm>
              <a:off x="501893" y="248881"/>
              <a:ext cx="4679707" cy="3332519"/>
              <a:chOff x="273293" y="1468081"/>
              <a:chExt cx="4679707" cy="33325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3293" y="1468081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zh-CN" altLang="en-US" sz="60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灵界</a:t>
                </a:r>
                <a:endParaRPr lang="en-US" sz="60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4436" y="1516911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12202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985" y="2011568"/>
            <a:ext cx="5791200" cy="35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8313" y="114300"/>
            <a:ext cx="8991600" cy="2169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11:16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所献的新麵若是圣洁，全团也就圣洁了；</a:t>
            </a:r>
            <a:r>
              <a:rPr lang="zh-CN" altLang="en-US" sz="2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树根若是圣洁，树枝也就圣洁了。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11:17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若有几根枝子被折下来，你这野橄榄得接在其中，一同得着橄榄根的肥汁，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11:18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你就不可向旧枝子夸口；若是夸口，当知道不是你托着根，乃是根托着你。</a:t>
            </a:r>
            <a:endParaRPr lang="en-US" sz="2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13" y="2315181"/>
            <a:ext cx="2452487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但与主联合的，便是</a:t>
            </a:r>
            <a:r>
              <a:rPr lang="zh-CN" altLang="en-US" sz="2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与主成为一灵</a:t>
            </a:r>
            <a:r>
              <a:rPr lang="zh-CN" altLang="en-US" sz="2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he that is joined unto the Lord is </a:t>
            </a:r>
            <a:r>
              <a:rPr lang="en-US" altLang="zh-CN" sz="2600" b="1" dirty="0">
                <a:solidFill>
                  <a:srgbClr val="00B05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one spirit</a:t>
            </a:r>
            <a:r>
              <a:rPr lang="en-US" altLang="zh-CN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13" y="114300"/>
            <a:ext cx="8991600" cy="2169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11:16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所献的新麵若是圣洁，全团也就圣洁了；</a:t>
            </a:r>
            <a:r>
              <a:rPr lang="zh-CN" altLang="en-US" sz="2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树根若是圣洁，树枝也就圣洁了。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11:17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若有几根枝子被折下来，你这野橄榄得接在其中，一同得着橄榄根的肥汁，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11:18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你就不可向旧枝子夸口；若是夸口，当知道不是你托着根，乃是根托着你。</a:t>
            </a:r>
            <a:endParaRPr lang="en-US" sz="2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95500"/>
            <a:ext cx="5181600" cy="3338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13" y="2315181"/>
            <a:ext cx="2452487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zh-CN" altLang="en-US" sz="2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但与主联合的，便是</a:t>
            </a:r>
            <a:r>
              <a:rPr lang="zh-CN" altLang="en-US" sz="26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与主成为一灵</a:t>
            </a:r>
            <a:r>
              <a:rPr lang="zh-CN" altLang="en-US" sz="2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he that is joined unto the Lord is </a:t>
            </a:r>
            <a:r>
              <a:rPr lang="en-US" altLang="zh-CN" sz="2600" b="1" dirty="0">
                <a:solidFill>
                  <a:srgbClr val="00B05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one spirit</a:t>
            </a:r>
            <a:r>
              <a:rPr lang="en-US" altLang="zh-CN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1000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n w="50800">
                    <a:noFill/>
                  </a:ln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ln w="50800">
                  <a:noFill/>
                </a:ln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n w="50800">
                    <a:noFill/>
                  </a:ln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n w="50800">
                  <a:noFill/>
                </a:ln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圣经里心的概念</a:t>
            </a:r>
            <a:endParaRPr lang="en-US" altLang="zh-CN" sz="48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438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014824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rot="5400000">
            <a:off x="3533656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 rot="7979851">
            <a:off x="4323967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9685" y="1262330"/>
            <a:ext cx="114381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50800">
                  <a:solidFill>
                    <a:srgbClr val="00B050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>
              <a:ln w="50800">
                <a:solidFill>
                  <a:srgbClr val="00B050"/>
                </a:solidFill>
              </a:ln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8377" y="1204005"/>
            <a:ext cx="1076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50800">
                  <a:solidFill>
                    <a:srgbClr val="00B050"/>
                  </a:solidFill>
                </a:ln>
                <a:latin typeface="微软雅黑" pitchFamily="34" charset="-122"/>
                <a:ea typeface="微软雅黑" pitchFamily="34" charset="-122"/>
              </a:rPr>
              <a:t>体</a:t>
            </a:r>
            <a:endParaRPr lang="en-US" sz="8000" b="1" dirty="0">
              <a:ln w="50800">
                <a:solidFill>
                  <a:srgbClr val="00B050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38" y="3350383"/>
            <a:ext cx="4369745" cy="707886"/>
          </a:xfrm>
          <a:prstGeom prst="rect">
            <a:avLst/>
          </a:prstGeom>
          <a:noFill/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1019056" y="2732181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 rot="5400000">
            <a:off x="3537888" y="2706850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7979851">
            <a:off x="4328199" y="2640203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729216" y="2931712"/>
            <a:ext cx="3244847" cy="1457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28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28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28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28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8377" y="2899015"/>
            <a:ext cx="320982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 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12:30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你要尽心（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heart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）、尽性 （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soul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）、尽意（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mind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）、尽力（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might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）爱主你的神。  </a:t>
            </a:r>
          </a:p>
        </p:txBody>
      </p:sp>
    </p:spTree>
    <p:extLst>
      <p:ext uri="{BB962C8B-B14F-4D97-AF65-F5344CB8AC3E}">
        <p14:creationId xmlns:p14="http://schemas.microsoft.com/office/powerpoint/2010/main" val="14057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2" grpId="0" animBg="1"/>
      <p:bldP spid="56" grpId="0" animBg="1"/>
      <p:bldP spid="57" grpId="0" animBg="1"/>
      <p:bldP spid="17" grpId="0"/>
      <p:bldP spid="19" grpId="0"/>
      <p:bldP spid="20" grpId="0"/>
      <p:bldP spid="21" grpId="0" animBg="1"/>
      <p:bldP spid="22" grpId="0" animBg="1"/>
      <p:bldP spid="2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19200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体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魂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-7620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仇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敌如何影响我们的人生</a:t>
            </a:r>
            <a:endParaRPr kumimoji="0" lang="en-US" altLang="zh-CN" sz="48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0423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5638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心相信的话语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853024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Left-Right Arrow 55"/>
          <p:cNvSpPr/>
          <p:nvPr/>
        </p:nvSpPr>
        <p:spPr>
          <a:xfrm rot="5400000">
            <a:off x="4371856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eft-Right Arrow 56"/>
          <p:cNvSpPr/>
          <p:nvPr/>
        </p:nvSpPr>
        <p:spPr>
          <a:xfrm rot="7979851">
            <a:off x="5162167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27452" y="2785727"/>
            <a:ext cx="691616" cy="592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5000" y="2810622"/>
            <a:ext cx="691616" cy="592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37" y="3930090"/>
            <a:ext cx="1690379" cy="16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528 L -0.04132 -0.14945 L -0.0651 -0.00528 L -0.08993 -0.14945 L -0.11493 -0.00528 L -0.13837 -0.14945 L -0.16319 -0.00528 L -0.1868 -0.14945 L -0.2118 -0.00528 L -0.23663 -0.14945 L -0.26024 -0.00528 L -0.28507 -0.14945 L -0.3085 -0.00528 L -0.3335 -0.14945 L -0.35833 -0.00528 L -0.38212 -0.14945 L -0.40729 -0.00528 " pathEditMode="relative" rAng="10800000" ptsTypes="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7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6258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19200" y="11811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灵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00"/>
                  </a:solidFill>
                  <a:effectLst>
                    <a:glow rad="127000">
                      <a:prstClr val="black"/>
                    </a:glo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体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00"/>
                  </a:solidFill>
                  <a:effectLst>
                    <a:glow rad="127000">
                      <a:prstClr val="black"/>
                    </a:glo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魂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5635" y="2933700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心相信的话语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635" y="3543300"/>
            <a:ext cx="4369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的话语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心意更新</a:t>
            </a:r>
            <a:endParaRPr kumimoji="0" lang="en-US" altLang="zh-CN" sz="4800" b="1" i="0" u="none" strike="noStrike" kern="1200" cap="none" spc="50" normalizeH="0" baseline="0" noProof="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3017</TotalTime>
  <Words>2174</Words>
  <Application>Microsoft Office PowerPoint</Application>
  <PresentationFormat>On-screen Show (16:10)</PresentationFormat>
  <Paragraphs>98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Microsoft YaHei</vt:lpstr>
      <vt:lpstr>Microsoft YaHei</vt:lpstr>
      <vt:lpstr>楷体</vt:lpstr>
      <vt:lpstr>Arial</vt:lpstr>
      <vt:lpstr>Calibri</vt:lpstr>
      <vt:lpstr>Office Theme</vt:lpstr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165</cp:revision>
  <dcterms:created xsi:type="dcterms:W3CDTF">2011-09-04T18:01:24Z</dcterms:created>
  <dcterms:modified xsi:type="dcterms:W3CDTF">2017-06-04T14:15:56Z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