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5"/>
  </p:notesMasterIdLst>
  <p:sldIdLst>
    <p:sldId id="335" r:id="rId6"/>
    <p:sldId id="334" r:id="rId7"/>
    <p:sldId id="366" r:id="rId8"/>
    <p:sldId id="339" r:id="rId9"/>
    <p:sldId id="367" r:id="rId10"/>
    <p:sldId id="372" r:id="rId11"/>
    <p:sldId id="362" r:id="rId12"/>
    <p:sldId id="392" r:id="rId13"/>
    <p:sldId id="370" r:id="rId14"/>
    <p:sldId id="371" r:id="rId15"/>
    <p:sldId id="377" r:id="rId16"/>
    <p:sldId id="380" r:id="rId17"/>
    <p:sldId id="374" r:id="rId18"/>
    <p:sldId id="389" r:id="rId19"/>
    <p:sldId id="390" r:id="rId20"/>
    <p:sldId id="384" r:id="rId21"/>
    <p:sldId id="393" r:id="rId22"/>
    <p:sldId id="388" r:id="rId23"/>
    <p:sldId id="391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6" y="53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47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890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848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54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1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39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16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264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659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248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266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78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4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99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2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40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2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8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66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8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02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5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44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0" r="-1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563" y="1104900"/>
            <a:ext cx="86036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死里复活</a:t>
            </a:r>
            <a:r>
              <a:rPr lang="en-US" altLang="zh-CN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(3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800" b="1" dirty="0" smtClean="0">
              <a:solidFill>
                <a:srgbClr val="FFFF0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5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Resurrection from the dead</a:t>
            </a:r>
          </a:p>
          <a:p>
            <a:pPr algn="ctr"/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（罗马书</a:t>
            </a:r>
            <a:r>
              <a:rPr lang="en-US" altLang="zh-CN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5-8</a:t>
            </a:r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6000" b="1" dirty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9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罗马书第六章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6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因为知道基督既从死里复活，就不再死，死也不再作他的主了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他死是向罪死了，只有一次；他活是向神活着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en-US" altLang="zh-CN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这样，你们向罪也当看自己是死的；向神在基督耶稣里，却当看自己是活的。</a:t>
            </a:r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1600" b="1" baseline="300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knowing that Christ, having been raised from the dead, is never to die again; death no longer is master over Him. </a:t>
            </a:r>
            <a:r>
              <a:rPr lang="x-none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death that He died, He died to sin once for all; but the life that He lives, He lives to God.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 so consider yourselves to be dead to sin, but alive to God in Christ Jesus. </a:t>
            </a:r>
            <a:endParaRPr lang="en-US" sz="1600" b="1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1600" b="1" dirty="0">
              <a:solidFill>
                <a:srgbClr val="00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7124" y="1028700"/>
            <a:ext cx="3316957" cy="27084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5:24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凡属基督耶稣的人，是已经把肉体连肉体的邪情私慾同钉在十字架上了。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5:25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我们若是靠圣灵得生，就当靠圣灵行事</a:t>
            </a:r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Gal 5:24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Now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those who belong to Christ Jesus have crucified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the flesh with its passions and desires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. 5:25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If we live by the Spirit, let us also walk by the Spirit.</a:t>
            </a:r>
            <a:endParaRPr lang="en-US" altLang="zh-CN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374" y="3851433"/>
            <a:ext cx="324645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新约的信心</a:t>
            </a:r>
            <a:r>
              <a:rPr lang="zh-CN" altLang="en-US" sz="2600" b="1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persuasion</a:t>
            </a:r>
            <a:r>
              <a:rPr lang="zh-CN" altLang="en-US" sz="2600" b="1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）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最主要的是指被说服通过基督已经发生的事情</a:t>
            </a:r>
            <a:endParaRPr lang="en-US" altLang="zh-CN" sz="2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24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998" y="65158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怎么可能所有人的肉体生命已经死了？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091" y="814030"/>
            <a:ext cx="4016709" cy="449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5:19 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</a:t>
            </a: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慾</a:t>
            </a:r>
            <a:r>
              <a:rPr lang="en-US" altLang="zh-CN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(flesh)</a:t>
            </a: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事都是显而易见的，就如姦淫、污秽、邪蕩、</a:t>
            </a:r>
            <a:r>
              <a:rPr lang="en-US" altLang="zh-CN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5:20 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拜偶象、邪术、仇恨、争竞、忌恨、恼怒、结党、纷争、异端、</a:t>
            </a:r>
            <a:r>
              <a:rPr lang="en-US" altLang="zh-CN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5:21 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嫉妒（有古卷在此有：凶杀二字）、醉酒、荒宴等类。我从前告诉你们，现在又告诉你们，行这样事的人必不能承受神的国。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1" y="952500"/>
            <a:ext cx="4800600" cy="41395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</a:t>
            </a:r>
            <a:r>
              <a:rPr lang="zh-CN" altLang="en-US" sz="28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经里肉体的概念</a:t>
            </a:r>
            <a:endParaRPr lang="en-US" altLang="zh-CN" sz="2800" b="1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堕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落的亚当里生出来的天然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人，重生以后指旧人留下来未被圣灵更新的魂与体，与重生的灵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对。</a:t>
            </a:r>
            <a:endParaRPr lang="en-US" altLang="zh-CN" sz="20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灵里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神断绝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，“活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” 在死里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。习惯用身体及从世界接受来的思想定义自我。特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点是为自己、靠自己、荣耀自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己。</a:t>
            </a:r>
            <a:endParaRPr lang="en-US" altLang="zh-CN" sz="20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生活的目的是用魂与体范畴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人、属世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界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的东西试图填满内心的缺乏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(lust)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里面沒有良善，沒有信心，也无法明白神圣灵的事，思想及行为都與神的原则相反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90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69647" y="651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肉</a:t>
            </a:r>
            <a:r>
              <a:rPr lang="zh-CN" altLang="en-US" sz="4000" b="1" noProof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体是怎么来的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02855"/>
            <a:ext cx="498301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  <a:defRPr/>
            </a:pP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1:26 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6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2:7 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　神用地上的尘土造人，将生气吹在他鼻孔里，他就成了有灵的活</a:t>
            </a: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 </a:t>
            </a:r>
            <a:r>
              <a:rPr lang="en-US" altLang="zh-CN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 living soul)</a:t>
            </a: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名叫亚当。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r="3261"/>
          <a:stretch/>
        </p:blipFill>
        <p:spPr>
          <a:xfrm>
            <a:off x="5257799" y="1333500"/>
            <a:ext cx="3592689" cy="1990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/>
          <a:stretch/>
        </p:blipFill>
        <p:spPr>
          <a:xfrm>
            <a:off x="5257799" y="3748318"/>
            <a:ext cx="3592689" cy="177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902855"/>
            <a:ext cx="498301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3:4 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蛇对女人说：你们不一定死；</a:t>
            </a:r>
            <a:r>
              <a:rPr lang="en-US" altLang="zh-CN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3:5 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　神知道，你们吃的日子眼睛就明亮了，你们便如神能知道善恶。</a:t>
            </a:r>
            <a:r>
              <a:rPr lang="en-US" altLang="zh-CN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3:6 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于是女人见那棵树的果子好作食物，也悦人的眼目，且是可喜爱的，能使人有智慧，就摘下果子来吃了，又给他丈夫，他丈夫也吃了。</a:t>
            </a:r>
            <a:r>
              <a:rPr lang="en-US" altLang="zh-CN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3:7 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他们二人的眼睛就明亮了</a:t>
            </a: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，才知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道自己是赤身露体，便拿无花果树的叶子为自己编作裙子。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9647" y="651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肉</a:t>
            </a:r>
            <a:r>
              <a:rPr lang="zh-CN" altLang="en-US" sz="4000" b="1" noProof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体是怎么来的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Image result for eve temp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04" y="952499"/>
            <a:ext cx="3585983" cy="269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/>
          <a:stretch/>
        </p:blipFill>
        <p:spPr>
          <a:xfrm>
            <a:off x="5257799" y="3748318"/>
            <a:ext cx="3592689" cy="1776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92665" y="1177178"/>
            <a:ext cx="365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  <a:defRPr/>
            </a:pPr>
            <a:r>
              <a:rPr lang="zh-CN" altLang="en-US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6:3 </a:t>
            </a:r>
            <a:r>
              <a:rPr lang="zh-CN" altLang="en-US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耶和华说：人既属乎血气，我的灵就不永远住在他里</a:t>
            </a:r>
            <a:r>
              <a:rPr lang="zh-CN" altLang="en-US" sz="2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面</a:t>
            </a: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(YLT: My </a:t>
            </a:r>
            <a:r>
              <a:rPr lang="en-US" altLang="zh-CN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Spirit doth not strive in man--to the age; in their erring they </a:t>
            </a:r>
            <a:r>
              <a:rPr lang="en-US" altLang="zh-CN" sz="2000" b="1" i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are</a:t>
            </a:r>
            <a:r>
              <a:rPr lang="en-US" altLang="zh-CN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flesh)</a:t>
            </a:r>
            <a:r>
              <a:rPr lang="zh-CN" altLang="en-US" sz="2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CN" altLang="en-US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然而他的日子还可到一百二十年。</a:t>
            </a:r>
            <a:endParaRPr lang="en-US" altLang="zh-CN" sz="20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8800" y="4282466"/>
            <a:ext cx="1122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69647" y="651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肉</a:t>
            </a:r>
            <a:r>
              <a:rPr lang="zh-CN" altLang="en-US" sz="4000" b="1" noProof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体是怎么来的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Image result for eve temp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04" y="952499"/>
            <a:ext cx="3585983" cy="269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/>
          <a:stretch/>
        </p:blipFill>
        <p:spPr>
          <a:xfrm>
            <a:off x="5257799" y="3748318"/>
            <a:ext cx="3592689" cy="17761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902855"/>
            <a:ext cx="498301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诗</a:t>
            </a:r>
            <a:r>
              <a:rPr 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142:3 </a:t>
            </a: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我的灵在我里面发昏的时候（</a:t>
            </a:r>
            <a:r>
              <a:rPr lang="x-none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my spirit was overwhelmed within me</a:t>
            </a: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），你知道我的道路。在我行的路上，敌人为我暗设网罗。诗</a:t>
            </a:r>
            <a:r>
              <a:rPr 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143:4 </a:t>
            </a: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所以，我的灵在我里面发昏；我的心在我里面悽惨。诗</a:t>
            </a:r>
            <a:r>
              <a:rPr 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143:7 </a:t>
            </a: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耶和华啊，求你速速应允我！我心神耗尽！不要向我掩面，免得我象那些下坑的人一样。</a:t>
            </a:r>
            <a:endParaRPr lang="en-US" altLang="zh-CN" b="1" dirty="0">
              <a:solidFill>
                <a:schemeClr val="bg1"/>
              </a:solidFill>
              <a:latin typeface="+mj-lt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b="1" dirty="0" smtClean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诗</a:t>
            </a:r>
            <a:r>
              <a:rPr 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106:32 </a:t>
            </a: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他们在米利巴水又叫耶和华发怒，甚至摩西也受了亏损，</a:t>
            </a:r>
            <a:r>
              <a:rPr 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106:33 </a:t>
            </a: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是因他们惹动他的灵，摩西（原文是他）用嘴说了急躁的话。</a:t>
            </a:r>
            <a:endParaRPr lang="en-US" b="1" dirty="0">
              <a:solidFill>
                <a:schemeClr val="bg1"/>
              </a:solidFill>
              <a:latin typeface="+mj-lt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b="1" dirty="0" smtClean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诗</a:t>
            </a:r>
            <a:r>
              <a:rPr 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78:8 </a:t>
            </a: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不要象他们的祖宗，是顽梗悖逆、居心不正之辈，向着神，心不诚实。</a:t>
            </a:r>
            <a:r>
              <a:rPr 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And may not be like their fathers, A stubborn and rebellious generation, A generation </a:t>
            </a:r>
            <a:r>
              <a:rPr lang="en-US" b="1" i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that </a:t>
            </a:r>
            <a:r>
              <a:rPr 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did not set its heart aright, And </a:t>
            </a:r>
            <a:r>
              <a:rPr lang="en-US" b="1" u="sng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whose spirit was not faithful to God</a:t>
            </a:r>
            <a:r>
              <a:rPr 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.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+mj-lt"/>
              <a:ea typeface="Microsoft YaHei" panose="020B0503020204020204" pitchFamily="34" charset="-122"/>
            </a:endParaRPr>
          </a:p>
          <a:p>
            <a:endParaRPr lang="en-US" b="1" dirty="0">
              <a:solidFill>
                <a:schemeClr val="bg1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2665" y="1177178"/>
            <a:ext cx="365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  <a:defRPr/>
            </a:pPr>
            <a:r>
              <a:rPr lang="zh-CN" altLang="en-US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6:3 </a:t>
            </a:r>
            <a:r>
              <a:rPr lang="zh-CN" altLang="en-US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耶和华说：人既属乎血气，我的灵就不永远住在他里</a:t>
            </a:r>
            <a:r>
              <a:rPr lang="zh-CN" altLang="en-US" sz="2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面</a:t>
            </a: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(YLT: My </a:t>
            </a:r>
            <a:r>
              <a:rPr lang="en-US" altLang="zh-CN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Spirit doth not strive in man--to the age; in their erring they </a:t>
            </a:r>
            <a:r>
              <a:rPr lang="en-US" altLang="zh-CN" sz="2000" b="1" i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are</a:t>
            </a:r>
            <a:r>
              <a:rPr lang="en-US" altLang="zh-CN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flesh)</a:t>
            </a:r>
            <a:r>
              <a:rPr lang="zh-CN" altLang="en-US" sz="2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CN" altLang="en-US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然而他的日子还可到一百二十年。</a:t>
            </a:r>
            <a:endParaRPr lang="en-US" altLang="zh-CN" sz="20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4282466"/>
            <a:ext cx="1122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69647" y="651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肉</a:t>
            </a:r>
            <a:r>
              <a:rPr lang="zh-CN" altLang="en-US" sz="4000" b="1" noProof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体是怎么来的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Image result for eve temp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04" y="952499"/>
            <a:ext cx="3585983" cy="269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/>
          <a:stretch/>
        </p:blipFill>
        <p:spPr>
          <a:xfrm>
            <a:off x="5257799" y="3748318"/>
            <a:ext cx="3592689" cy="17761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902855"/>
            <a:ext cx="49830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箴</a:t>
            </a:r>
            <a:r>
              <a:rPr lang="x-none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15:4 </a:t>
            </a: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温良的舌是生命树；乖谬的嘴使人心碎。</a:t>
            </a:r>
            <a:r>
              <a:rPr lang="x-none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A wholesome tongue </a:t>
            </a:r>
            <a:r>
              <a:rPr lang="x-none" b="1" i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is</a:t>
            </a:r>
            <a:r>
              <a:rPr lang="x-none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 a tree of life, But perverseness in it breaks the spirit. </a:t>
            </a:r>
            <a:endParaRPr lang="en-US" b="1" dirty="0">
              <a:solidFill>
                <a:schemeClr val="bg1"/>
              </a:solidFill>
              <a:latin typeface="+mj-lt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箴</a:t>
            </a:r>
            <a:r>
              <a:rPr lang="x-none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15:13 </a:t>
            </a: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心中喜乐，面带笑容；心里忧愁，灵被损伤。</a:t>
            </a:r>
            <a:r>
              <a:rPr lang="x-none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 A merry heart makes a cheerful countenance, But by sorrow of the heart the spirit is broken.</a:t>
            </a:r>
            <a:endParaRPr lang="en-US" b="1" dirty="0">
              <a:solidFill>
                <a:schemeClr val="bg1"/>
              </a:solidFill>
              <a:latin typeface="+mj-lt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箴</a:t>
            </a:r>
            <a:r>
              <a:rPr lang="x-none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17:22 </a:t>
            </a: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喜乐的心乃是良葯；忧伤的灵使骨枯乾。</a:t>
            </a:r>
            <a:r>
              <a:rPr lang="x-none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A merry heart does good, </a:t>
            </a:r>
            <a:r>
              <a:rPr lang="x-none" b="1" i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 like</a:t>
            </a:r>
            <a:r>
              <a:rPr lang="x-none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 medicine, But a broken spirit dries the bones.</a:t>
            </a:r>
            <a:endParaRPr lang="en-US" b="1" dirty="0">
              <a:solidFill>
                <a:schemeClr val="bg1"/>
              </a:solidFill>
              <a:latin typeface="+mj-lt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箴</a:t>
            </a:r>
            <a:r>
              <a:rPr 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18:14</a:t>
            </a:r>
            <a:r>
              <a:rPr lang="zh-CN" alt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人有疾病，心能忍耐；心灵忧伤，谁能承当呢？</a:t>
            </a:r>
            <a:r>
              <a:rPr lang="en-US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The spirit of a man will sustain him in sickness, But who can bear a broken spirit?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2665" y="1177178"/>
            <a:ext cx="365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  <a:defRPr/>
            </a:pPr>
            <a:r>
              <a:rPr lang="zh-CN" altLang="en-US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6:3 </a:t>
            </a:r>
            <a:r>
              <a:rPr lang="zh-CN" altLang="en-US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耶和华说：人既属乎血气，我的灵就不永远住在他里</a:t>
            </a:r>
            <a:r>
              <a:rPr lang="zh-CN" altLang="en-US" sz="2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面</a:t>
            </a: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(YLT: My </a:t>
            </a:r>
            <a:r>
              <a:rPr lang="en-US" altLang="zh-CN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Spirit doth not strive in man--to the age; in their erring they </a:t>
            </a:r>
            <a:r>
              <a:rPr lang="en-US" altLang="zh-CN" sz="2000" b="1" i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are</a:t>
            </a:r>
            <a:r>
              <a:rPr lang="en-US" altLang="zh-CN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flesh)</a:t>
            </a:r>
            <a:r>
              <a:rPr lang="zh-CN" altLang="en-US" sz="2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CN" altLang="en-US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然而他的日子还可到一百二十年。</a:t>
            </a:r>
            <a:endParaRPr lang="en-US" altLang="zh-CN" sz="20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4282466"/>
            <a:ext cx="1122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462" y="974963"/>
            <a:ext cx="8960003" cy="470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徒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2:16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这正是先知约珥所说的：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2:17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神说：在末后的日子，我要将我的灵浇灌凡有血气的。你们的儿女要说预言；你们的少年人要见异象；老年人要做异梦</a:t>
            </a:r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4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spcAft>
                <a:spcPts val="180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36:26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我也要赐给你们一个新心，将新灵放在你们里面，又从你们的肉体中除掉石心，赐给你们肉心。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36:27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我必将我的灵放在你们里面，使你们顺从我的律例，谨守遵行我的典章。</a:t>
            </a:r>
          </a:p>
          <a:p>
            <a:pPr algn="just">
              <a:spcAft>
                <a:spcPts val="180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18:31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你们要将所犯的一切罪过尽行抛弃，自做一个新心和新灵。以色列家啊，你们何必死亡呢？</a:t>
            </a:r>
          </a:p>
          <a:p>
            <a:pPr algn="just">
              <a:spcAft>
                <a:spcPts val="1800"/>
              </a:spcAft>
            </a:pPr>
            <a:endParaRPr lang="en-US" altLang="zh-CN" sz="24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spcAft>
                <a:spcPts val="1800"/>
              </a:spcAft>
            </a:pPr>
            <a:endParaRPr lang="en-US" altLang="zh-CN" sz="24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5158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那新旧约时代的肉体都是一样吗？</a:t>
            </a:r>
          </a:p>
        </p:txBody>
      </p:sp>
    </p:spTree>
    <p:extLst>
      <p:ext uri="{BB962C8B-B14F-4D97-AF65-F5344CB8AC3E}">
        <p14:creationId xmlns:p14="http://schemas.microsoft.com/office/powerpoint/2010/main" val="17214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881" y="876300"/>
            <a:ext cx="8991600" cy="5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6:63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叫人活着的乃是灵，肉体是无益的。我对你们所说的话就是灵，就是生命</a:t>
            </a:r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It is the Spirit who gives life; the flesh profits nothing. The words that I speak to you are spirit, and </a:t>
            </a:r>
            <a:r>
              <a:rPr lang="en-US" sz="2400" b="1" i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they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 are life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.</a:t>
            </a:r>
            <a:endParaRPr lang="en-US" altLang="zh-CN" sz="2400" b="1" dirty="0" smtClean="0">
              <a:solidFill>
                <a:schemeClr val="bg1"/>
              </a:solidFill>
              <a:latin typeface="+mj-lt"/>
              <a:ea typeface="Microsoft YaHei" panose="020B0503020204020204" pitchFamily="34" charset="-122"/>
            </a:endParaRPr>
          </a:p>
          <a:p>
            <a:pPr algn="just">
              <a:spcAft>
                <a:spcPts val="600"/>
              </a:spcAft>
            </a:pPr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15:45 </a:t>
            </a:r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经上也是这样记着说：首先的人亚当成了有灵（灵：或作血气）的活人；末后的亚当成了叫人活的灵。</a:t>
            </a:r>
            <a:r>
              <a:rPr lang="en-US" sz="2400" b="1" dirty="0"/>
              <a:t>So also it is written, “The first MAN, Adam, BECAME A LIVING SOUL.” The last Adam </a:t>
            </a:r>
            <a:r>
              <a:rPr lang="en-US" sz="2400" b="1" i="1" dirty="0"/>
              <a:t>became</a:t>
            </a:r>
            <a:r>
              <a:rPr lang="en-US" sz="2400" b="1" dirty="0"/>
              <a:t> a life-giving spirit</a:t>
            </a:r>
            <a:r>
              <a:rPr lang="en-US" sz="2400" b="1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他是神荣耀所发的光辉，是神本体的真象，常用他权能的命令托住万有。他洗净了人的罪，就坐在高天至大者的右边。</a:t>
            </a:r>
            <a:endParaRPr lang="zh-CN" altLang="en-US" sz="24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spcAft>
                <a:spcPts val="60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2:14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然而，属血气的</a:t>
            </a:r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 </a:t>
            </a:r>
            <a:r>
              <a:rPr lang="en-US" altLang="zh-CN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(the natural or soulish man) </a:t>
            </a:r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领会神圣灵的事，反倒以为愚拙，并且不能知道，因为这些事唯有属灵的</a:t>
            </a:r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人才能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看透</a:t>
            </a:r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spcAft>
                <a:spcPts val="600"/>
              </a:spcAft>
            </a:pPr>
            <a:endParaRPr lang="en-US" altLang="zh-CN" sz="24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spcAft>
                <a:spcPts val="600"/>
              </a:spcAft>
            </a:pPr>
            <a:endParaRPr lang="en-US" altLang="zh-CN" sz="24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5158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那新旧约时代的肉体都是一样吗？</a:t>
            </a:r>
          </a:p>
        </p:txBody>
      </p:sp>
    </p:spTree>
    <p:extLst>
      <p:ext uri="{BB962C8B-B14F-4D97-AF65-F5344CB8AC3E}">
        <p14:creationId xmlns:p14="http://schemas.microsoft.com/office/powerpoint/2010/main" val="23935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902855"/>
            <a:ext cx="49830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  <a:defRPr/>
            </a:pP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6:3 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耶和华说：人既属乎血气，我的灵就不永远住在他里面；然而他的日子还可到一百二十年</a:t>
            </a: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6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spcAft>
                <a:spcPts val="1800"/>
              </a:spcAft>
            </a:pP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犹</a:t>
            </a:r>
            <a:r>
              <a:rPr lang="en-US" altLang="zh-CN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1:18 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</a:t>
            </a: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们（使徒们）曾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对你们说过，末世必有好讥诮的人随从自己不敬虔的私慾而行。</a:t>
            </a:r>
            <a:r>
              <a:rPr lang="en-US" altLang="zh-CN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1:19 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这就是那些引人结党、属乎血气、没有圣灵的人。 </a:t>
            </a:r>
            <a:r>
              <a:rPr lang="en-US" altLang="zh-CN" sz="240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Jude 1:19 These </a:t>
            </a:r>
            <a:r>
              <a:rPr lang="en-US" altLang="zh-CN" sz="24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are sensual (i.e., </a:t>
            </a:r>
            <a:r>
              <a:rPr lang="en-US" altLang="zh-CN" sz="2400" b="1" dirty="0" err="1">
                <a:solidFill>
                  <a:srgbClr val="0070C0"/>
                </a:solidFill>
                <a:ea typeface="Microsoft YaHei" panose="020B0503020204020204" pitchFamily="34" charset="-122"/>
              </a:rPr>
              <a:t>psuchikos</a:t>
            </a:r>
            <a:r>
              <a:rPr lang="en-US" altLang="zh-CN" sz="24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, or soulish) persons, who cause divisions, not having the Spirit (NKJV).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r="3261"/>
          <a:stretch/>
        </p:blipFill>
        <p:spPr>
          <a:xfrm>
            <a:off x="5257799" y="1333500"/>
            <a:ext cx="3592689" cy="1990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/>
          <a:stretch/>
        </p:blipFill>
        <p:spPr>
          <a:xfrm>
            <a:off x="5257799" y="3748318"/>
            <a:ext cx="3592689" cy="1776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65158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那新旧约时代的肉体都是一样吗？</a:t>
            </a:r>
          </a:p>
        </p:txBody>
      </p:sp>
    </p:spTree>
    <p:extLst>
      <p:ext uri="{BB962C8B-B14F-4D97-AF65-F5344CB8AC3E}">
        <p14:creationId xmlns:p14="http://schemas.microsoft.com/office/powerpoint/2010/main" val="22004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8091" y="814030"/>
            <a:ext cx="3788109" cy="4893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加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5:19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情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慾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(flesh)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事都是显而易见的，就如姦淫、污秽、邪蕩、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5:20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拜偶象、邪术、仇恨、争竞、忌恨、恼怒、结党、纷争、异端、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5:21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嫉妒（有古卷在此有：凶杀二字）、醉酒、荒宴等类。我从前告诉你们，现在又告诉你们，行这样事的人必不能承受神的国。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844808"/>
            <a:ext cx="4953001" cy="48320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圣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经里肉体的概念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旧约时代是指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堕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落的亚当里生出来的天然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，重生以后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（新约时代）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指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旧人留下来未被圣灵更新的魂与体，与重生的灵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相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对。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“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生命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”与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神断绝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，“活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” 在死里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。习惯用身体及从世界接受来的思想定义自我。特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点是为自己、靠自己、荣耀自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己。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182880" lvl="0" indent="-18288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虽然靠灵而生却不以为此，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活的目的是用魂与体范畴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人、属世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界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的东西试图填满内心的缺乏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(lust)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里面沒有良善，沒有信心，也无法明白神圣灵的事，思想及行为都與神的原则相反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是建立在撒但谎言上的“生命”状态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847" y="651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肉体到底是什么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4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698" y="168414"/>
            <a:ext cx="6391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Paradigm Shift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式转移</a:t>
            </a:r>
            <a:r>
              <a:rPr lang="en-US" altLang="zh-CN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8698" y="1261020"/>
            <a:ext cx="4572000" cy="36471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 </a:t>
            </a:r>
            <a:r>
              <a:rPr lang="en-US" sz="3300" b="1" dirty="0">
                <a:solidFill>
                  <a:srgbClr val="FFFF00"/>
                </a:solidFill>
                <a:latin typeface="arial" panose="020B0604020202020204" pitchFamily="34" charset="0"/>
              </a:rPr>
              <a:t>fundamental change in approach or underlying </a:t>
            </a:r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assumptions</a:t>
            </a:r>
          </a:p>
          <a:p>
            <a:endParaRPr lang="en-US" sz="3300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zh-CN" altLang="en-US" sz="33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一个在方法或基本假设方面根本的变化</a:t>
            </a:r>
            <a:endParaRPr lang="en-US" sz="33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2" name="Picture 4" descr="Image result for god breathing life into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15183"/>
            <a:ext cx="3460929" cy="22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1"/>
          <a:stretch/>
        </p:blipFill>
        <p:spPr bwMode="auto">
          <a:xfrm>
            <a:off x="5252910" y="1000308"/>
            <a:ext cx="3470708" cy="22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698" y="168414"/>
            <a:ext cx="6391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Paradigm Shift 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范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式转移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2400" y="902855"/>
            <a:ext cx="498301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路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24:44 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耶稣对他们说：这就是我从前与你们同在之时所告诉你们的话说：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摩西的律法、先知的书，和诗篇上所记的，凡指着我的话都必须应验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西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3:11 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唯有基督是包括一切，又住在各人之内。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but 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Christ 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is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all 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and in all. 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292" name="Picture 4" descr="Image result for god breathing life into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15183"/>
            <a:ext cx="3460929" cy="22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1"/>
          <a:stretch/>
        </p:blipFill>
        <p:spPr bwMode="auto">
          <a:xfrm>
            <a:off x="5252910" y="1000308"/>
            <a:ext cx="3470708" cy="22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God sees me as being in Adam or in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24" y="1104900"/>
            <a:ext cx="3316957" cy="24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1" y="876300"/>
            <a:ext cx="55625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只是过犯不如恩赐，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若因一人的过犯，众人都死了，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何况神的恩典，与那因耶稣基督一人恩典中的赏赐，岂不更加倍的临到众人么？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因一人犯罪就定罪，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原来审判是由一人而定罪，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恩赐乃是由许多过犯而称义。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若因一人的过犯，死就因这一人作了王，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何况那些受洪恩又蒙所赐之义的，岂不更要因耶稣基督一人在生命中作王么？</a:t>
            </a:r>
          </a:p>
          <a:p>
            <a:pPr>
              <a:spcAft>
                <a:spcPts val="1200"/>
              </a:spcAft>
            </a:pPr>
            <a:r>
              <a:rPr lang="en-US" altLang="zh-CN" sz="22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如此说来，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因一次的过犯，众人都被定罪；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因一次的义行，众人也就被称义得生命了。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因一人的悖逆，众人成为罪人；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照样，因一人的顺从，众人也成为义了。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0991" y="4095571"/>
            <a:ext cx="254580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神只看到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41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只是过犯不如恩赐，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若因一人的过犯，众人都死了，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何况神的恩典，与那因耶稣基督一人恩典中的赏赐，岂不更加倍的临到众人么？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因一人犯罪就定罪，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原来审判是由一人而定罪，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恩赐乃是由许多过犯而称义。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若因一人的过犯，死就因这一人作了王，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何况那些受洪恩又蒙所赐之义的，岂不更要因耶稣基督一人在生命中作王么？</a:t>
            </a:r>
          </a:p>
          <a:p>
            <a:pPr>
              <a:spcAft>
                <a:spcPts val="1200"/>
              </a:spcAft>
            </a:pPr>
            <a:r>
              <a:rPr lang="en-US" altLang="zh-CN" sz="22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如此说来，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因一次的过犯，众人都被定罪；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因一次的义行，众人也就被称义得生命了。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因一人的悖逆，众人成为罪人；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照样，因一人的顺从，众人也成为义了。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3619500"/>
            <a:ext cx="3200399" cy="16619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福</a:t>
            </a:r>
            <a:r>
              <a:rPr lang="zh-CN" altLang="en-US" sz="3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音（好消息）讲的是已经发生</a:t>
            </a:r>
            <a:r>
              <a:rPr lang="zh-CN" altLang="en-US" sz="3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</a:t>
            </a:r>
            <a:r>
              <a:rPr lang="zh-CN" altLang="en-US" sz="3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的事情</a:t>
            </a:r>
            <a:endParaRPr lang="en-US" altLang="zh-CN" sz="34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 descr="https://abidanshahdotcom.files.wordpress.com/2012/10/adam-and-jes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77436"/>
            <a:ext cx="3211389" cy="21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792489"/>
            <a:ext cx="91162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因为世人都犯了罪，亏缺了神的荣耀；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如今却蒙神的恩典，因基督耶稣的救赎，就白白的称义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5:18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如此说来，因一次的过犯，众人都被定罪；照样，因一次的义行，众人也就被称义得生命了。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5:19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因一人的悖逆，众人成为罪人；照样，因一人的顺从，众人也成为义了。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5:20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律法本是外添的，叫过犯显多；只是罪在那里显多，恩典就更显多了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林后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5:14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原来基督的爱激励我们；因我们想，一人既替众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 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(all) 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死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，众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(all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 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都死了；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5:15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并且他替众人死，是叫那些活着的人不再为自己活，乃为替他们死而复活的主活。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所以，我们从今以后，不凭着外貌（原文是肉体；本节同）认人了。虽然凭着外貌认过基督，如今却不再这样认他了。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若有人在基督里，他就是新造的人，旧事已过，都变成新的了。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5:18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一切都是出于神；他藉着基督使我们与他和好，又将劝人与他和好的职分赐给我们。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5:19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这就是神在基督里，叫世人与自己和好，不将他们的过犯归到他们身上，并且将这和好的道理託付了我们。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提前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4:10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我们劳苦努力，正是为此，因我们的指望在乎永生的神；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他是万人的救主，更是信徒的救主 （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who is the Savior of all men, especially of believers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60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那不信主的人光景如何呢？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5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罗马书第六章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6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这样，怎么说呢？我们可以仍在罪中、叫恩典显多么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 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断乎不可！我们在罪上死了的人岂可仍在罪中活着呢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岂不知我们这受洗归入基督耶稣的人是受洗归入他的死么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所以，我们藉着洗礼归入死，和他一同埋葬，原是叫我们一举一动有新生的样式，象基督藉着父的荣耀从死里复活一样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shall we say then? Are we to continue in sin so that grace may increase? </a:t>
            </a:r>
            <a:r>
              <a:rPr lang="en-US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it never be! How shall we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died to sin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live in it? </a:t>
            </a:r>
            <a:r>
              <a:rPr lang="en-US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 you not know that all of us who have been baptized into Christ Jesus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baptized into His death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been buried with Him through baptism into death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that as Christ was raised from the dead through the glory of the Father, so we too might walk in newness of life.</a:t>
            </a:r>
            <a:endParaRPr lang="zh-CN" altLang="en-US" sz="1600" b="1" dirty="0">
              <a:solidFill>
                <a:srgbClr val="00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7124" y="1028700"/>
            <a:ext cx="3316957" cy="27084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5:24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凡属基督耶稣的人，是已经把肉体连肉体的邪情私慾同钉在十字架上了。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5:25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我们若是靠圣灵得生，就当靠圣灵行事</a:t>
            </a:r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Gal 5:24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Now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those who belong to Christ Jesus have crucified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the flesh with its passions and desires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. 5:25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If we live by the Spirit, let us also walk by the Spirit.</a:t>
            </a:r>
            <a:endParaRPr lang="en-US" altLang="zh-CN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7544" y="4076700"/>
            <a:ext cx="300300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我的肉体生命已经死吗？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43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罗马书第六章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6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这样，怎么说呢？我们可以仍在罪中、叫恩典显多么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 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断乎不可！我们在罪上死了的人岂可仍在罪中活着呢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岂不知我们这受洗归入基督耶稣的人是受洗归入他的死么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所以，我们藉着洗礼归入死，和他一同埋葬，原是叫我们一举一动有新生的样式，象基督藉着父的荣耀从死里复活一样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shall we say then? Are we to continue in sin so that grace may increase? </a:t>
            </a:r>
            <a:r>
              <a:rPr lang="en-US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it never be! How shall we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died to sin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live in it? </a:t>
            </a:r>
            <a:r>
              <a:rPr lang="en-US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 you not know that all of us who have been baptized into Christ Jesus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baptized into His death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been buried with Him through baptism into death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that as Christ was raised from the dead through the glory of the Father, so we too might walk in newness of life.</a:t>
            </a:r>
            <a:endParaRPr lang="zh-CN" altLang="en-US" sz="1600" b="1" dirty="0">
              <a:solidFill>
                <a:srgbClr val="00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7124" y="1028700"/>
            <a:ext cx="3316957" cy="27084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5:24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凡属基督耶稣的人，是已经把肉体连肉体的邪情私慾同钉在十字架上了。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5:25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我们若是靠圣灵得生，就当靠圣灵行事</a:t>
            </a:r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Gal 5:24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Now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those who belong to Christ Jesus have crucified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the flesh with its passions and desires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. 5:25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If we live by the Spirit, let us also walk by the Spirit.</a:t>
            </a:r>
            <a:endParaRPr lang="en-US" altLang="zh-CN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374" y="3851433"/>
            <a:ext cx="324645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新约的信心</a:t>
            </a:r>
            <a:r>
              <a:rPr lang="zh-CN" altLang="en-US" sz="2600" b="1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persuasion</a:t>
            </a:r>
            <a:r>
              <a:rPr lang="zh-CN" altLang="en-US" sz="2600" b="1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）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最主要的是指被说服通过基督已经发生的事情</a:t>
            </a:r>
            <a:endParaRPr lang="en-US" altLang="zh-CN" sz="2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罗马书第六章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6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我们若在他死的形状上与他联合，也要在他复活的形状上与他联合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因为知道我们的旧人和他同钉十字架，使罪身灭绝，叫我们不再作罪的奴仆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因为已死的人是脱离了罪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我们若是与基督同死，就信必与他同活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1600" b="1" baseline="300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if we have become united with </a:t>
            </a:r>
            <a:r>
              <a:rPr lang="x-none" sz="16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likeness of His death, certainly we shall also be </a:t>
            </a:r>
            <a:r>
              <a:rPr lang="x-none" sz="16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likeness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His resurrection, </a:t>
            </a:r>
            <a:r>
              <a:rPr lang="x-none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knowing this, that our old self was crucified with </a:t>
            </a:r>
            <a:r>
              <a:rPr lang="x-none" sz="16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Him,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order that our body of sin might be done away with, so that we would no longer be slaves to sin; </a:t>
            </a:r>
            <a:r>
              <a:rPr lang="x-none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who has died is freed from 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(YLT: for he who hath died hath been set free from the 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sin)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x-none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 if we have died with Christ, we believe that we shall also live with Him, </a:t>
            </a:r>
            <a:endParaRPr lang="zh-CN" altLang="en-US" sz="1600" b="1" dirty="0">
              <a:solidFill>
                <a:srgbClr val="00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374" y="3851433"/>
            <a:ext cx="324645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新约的信心</a:t>
            </a:r>
            <a:r>
              <a:rPr lang="zh-CN" altLang="en-US" sz="2600" b="1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persuasion</a:t>
            </a:r>
            <a:r>
              <a:rPr lang="zh-CN" altLang="en-US" sz="2600" b="1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）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最主要的是指被说服通过基督已经发生的事情</a:t>
            </a:r>
            <a:endParaRPr lang="en-US" altLang="zh-CN" sz="2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7124" y="1028700"/>
            <a:ext cx="3316957" cy="27084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5:24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凡属基督耶稣的人，是已经把肉体连肉体的邪情私慾同钉在十字架上了。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5:25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我们若是靠圣灵得生，就当靠圣灵行事</a:t>
            </a:r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Gal 5:24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Now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those who belong to Christ Jesus have crucified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the flesh with its passions and desires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. 5:25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If we live by the Spirit, let us also walk by the Spirit.</a:t>
            </a:r>
            <a:endParaRPr lang="en-US" altLang="zh-CN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1851</TotalTime>
  <Words>4387</Words>
  <Application>Microsoft Office PowerPoint</Application>
  <PresentationFormat>On-screen Show (16:10)</PresentationFormat>
  <Paragraphs>110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Microsoft YaHei</vt:lpstr>
      <vt:lpstr>Microsoft YaHei</vt:lpstr>
      <vt:lpstr>楷体</vt:lpstr>
      <vt:lpstr>Arial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146</cp:revision>
  <dcterms:created xsi:type="dcterms:W3CDTF">2011-09-04T18:01:24Z</dcterms:created>
  <dcterms:modified xsi:type="dcterms:W3CDTF">2017-05-28T12:30:35Z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