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6" r:id="rId6"/>
  </p:sldMasterIdLst>
  <p:notesMasterIdLst>
    <p:notesMasterId r:id="rId24"/>
  </p:notesMasterIdLst>
  <p:sldIdLst>
    <p:sldId id="335" r:id="rId7"/>
    <p:sldId id="334" r:id="rId8"/>
    <p:sldId id="366" r:id="rId9"/>
    <p:sldId id="339" r:id="rId10"/>
    <p:sldId id="355" r:id="rId11"/>
    <p:sldId id="369" r:id="rId12"/>
    <p:sldId id="356" r:id="rId13"/>
    <p:sldId id="367" r:id="rId14"/>
    <p:sldId id="365" r:id="rId15"/>
    <p:sldId id="358" r:id="rId16"/>
    <p:sldId id="359" r:id="rId17"/>
    <p:sldId id="360" r:id="rId18"/>
    <p:sldId id="362" r:id="rId19"/>
    <p:sldId id="363" r:id="rId20"/>
    <p:sldId id="364" r:id="rId21"/>
    <p:sldId id="370" r:id="rId22"/>
    <p:sldId id="368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68" y="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4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918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83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4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41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99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22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40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26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8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66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8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71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02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56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3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27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53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10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64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43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9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68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14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4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8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44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6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0" r="-10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565" y="1104900"/>
            <a:ext cx="860363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死里复活</a:t>
            </a:r>
            <a:r>
              <a:rPr lang="en-US" altLang="zh-CN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(2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8800" b="1" dirty="0" smtClean="0">
              <a:solidFill>
                <a:srgbClr val="FFFF0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5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Resurrection from the dead</a:t>
            </a:r>
          </a:p>
          <a:p>
            <a:pPr algn="ctr"/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（罗马书</a:t>
            </a:r>
            <a:r>
              <a:rPr lang="en-US" altLang="zh-CN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5-8</a:t>
            </a:r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6000" b="1" dirty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99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罗马书第六章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6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7124" y="1028700"/>
            <a:ext cx="3316957" cy="44935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彼前</a:t>
            </a:r>
            <a:r>
              <a:rPr lang="en-US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1:3 </a:t>
            </a:r>
            <a:r>
              <a:rPr lang="zh-CN" altLang="en-US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愿颂赞归与我们主耶稣基督的父神！他曾照自己的大怜悯，藉耶稣基督从死里复活，重生了我们，叫我们有活泼的盼望，</a:t>
            </a:r>
            <a:r>
              <a:rPr lang="en-US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1:4 </a:t>
            </a:r>
            <a:r>
              <a:rPr lang="zh-CN" altLang="en-US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可以得着不能朽坏、不能玷污、不能衰残、为你们存留在天上的基业。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1Pet 1:3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Blessed be the God and Father of our Lord Jesus Christ, who according to His great mercy 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has caused us to be born again to a living hope through the resurrection of Jesus Christ from the dead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,1:4 to </a:t>
            </a:r>
            <a:r>
              <a:rPr lang="en-US" altLang="zh-CN" sz="1400" b="1" i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obtain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an inheritance </a:t>
            </a:r>
            <a:r>
              <a:rPr lang="en-US" altLang="zh-CN" sz="1400" b="1" i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which is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imperishable and undefiled and will not fade away, reserved in heaven for 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you.</a:t>
            </a:r>
            <a:endParaRPr lang="en-US" altLang="zh-CN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1" y="876300"/>
            <a:ext cx="5562599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这样，怎么说呢？我们可以仍在罪中、叫恩典显多么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 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断乎不可！我们在罪上死了的人岂可仍在罪中活着呢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岂不知我们这受洗归入基督耶稣的人是受洗归入他的死么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所以，我们藉着洗礼归入死，和他一同埋葬，原是叫我们一举一动有新生的样式，象基督藉着父的荣耀从死里复活一样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1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shall we say then? Are we to continue in sin so that grace may increase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it never be! How shall we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died to sin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live in 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it? </a:t>
            </a:r>
            <a:r>
              <a:rPr lang="en-US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 you not know that all of us who have been baptized into Christ Jesus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baptized into His death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been buried with (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sunthapto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bury together) Him through baptism into death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that as Christ was raised from the dead through the glory of the Father, so we too might walk in newness of life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00" b="1" dirty="0">
              <a:solidFill>
                <a:srgbClr val="00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罗马书第六章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6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7124" y="1028700"/>
            <a:ext cx="3316957" cy="4185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弗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2:4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然而，神既有丰富的怜悯，因他爱我们的大爱，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2:5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当我们死在过犯中的时候，便叫我们与基督一同活过来。你们得救是本乎恩。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2:6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他又叫我们与基督耶稣一同复活，一同坐在天上</a:t>
            </a:r>
            <a:r>
              <a:rPr lang="zh-CN" altLang="en-US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1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Eph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2:4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But God, being rich in mercy, because of His great love with which He loved us,2:5 even 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when we were dead in our transgressions, made us alive together with Christ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(by grace you have been saved),2:6 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and raised us up with Him, and seated us with Him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in the heavenly </a:t>
            </a:r>
            <a:r>
              <a:rPr lang="en-US" altLang="zh-CN" sz="1400" b="1" i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places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in Christ Jesus,</a:t>
            </a:r>
            <a:endParaRPr lang="en-US" altLang="zh-CN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1" y="876300"/>
            <a:ext cx="5562599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这样，怎么说呢？我们可以仍在罪中、叫恩典显多么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 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断乎不可！我们在罪上死了的人岂可仍在罪中活着呢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岂不知我们这受洗归入基督耶稣的人是受洗归入他的死么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所以，我们藉着洗礼归入死，和他一同埋葬，原是叫我们一举一动有新生的样式，象基督藉着父的荣耀从死里复活一样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1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shall we say then? Are we to continue in sin so that grace may increase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it never be! How shall we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died to sin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live in 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it? </a:t>
            </a:r>
            <a:r>
              <a:rPr lang="en-US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 you not know that all of us who have been baptized into Christ Jesus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baptized into His death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been buried with (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sunthapto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bury together) Him through baptism into death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that as Christ was raised from the dead through the glory of the Father, so we too might walk in newness of life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00" b="1" dirty="0">
              <a:solidFill>
                <a:srgbClr val="00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罗马书第六章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6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7124" y="1028700"/>
            <a:ext cx="3316957" cy="46474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3:3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因为你们已经死了，你们的生命与基督一同藏在神里面。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3:4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基督是我们的生命，他显现的时候，你们也要与他一同显现在荣耀里。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3:5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所以，要治死你们在地上的肢体，就如淫乱、污秽、邪情、恶慾，和贪婪。贪婪就与拜偶象一样。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3:6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因这些事，神的忿怒必临到那悖</a:t>
            </a:r>
            <a:r>
              <a:rPr lang="zh-CN" altLang="en-US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逆</a:t>
            </a:r>
            <a:r>
              <a:rPr lang="zh-CN" altLang="en-US" sz="1600" b="1" dirty="0">
                <a:solidFill>
                  <a:schemeClr val="bg1"/>
                </a:solidFill>
                <a:latin typeface="+mj-lt"/>
                <a:ea typeface="楷体" panose="02010609060101010101" pitchFamily="49" charset="-122"/>
              </a:rPr>
              <a:t>（</a:t>
            </a:r>
            <a:r>
              <a:rPr lang="en-US" altLang="zh-CN" sz="1600" b="1" dirty="0" err="1">
                <a:solidFill>
                  <a:schemeClr val="bg1"/>
                </a:solidFill>
                <a:latin typeface="+mj-lt"/>
                <a:ea typeface="楷体" panose="02010609060101010101" pitchFamily="49" charset="-122"/>
              </a:rPr>
              <a:t>apeithes</a:t>
            </a:r>
            <a:r>
              <a:rPr lang="zh-CN" altLang="en-US" sz="1600" b="1" dirty="0">
                <a:solidFill>
                  <a:schemeClr val="bg1"/>
                </a:solidFill>
                <a:latin typeface="+mj-lt"/>
                <a:ea typeface="楷体" panose="02010609060101010101" pitchFamily="49" charset="-122"/>
              </a:rPr>
              <a:t>：</a:t>
            </a:r>
            <a:r>
              <a:rPr lang="en-US" sz="1600" b="1" dirty="0">
                <a:latin typeface="+mj-lt"/>
              </a:rPr>
              <a:t>1. unpersuadable, 2. </a:t>
            </a:r>
            <a:r>
              <a:rPr lang="en-US" sz="1600" i="1" dirty="0">
                <a:latin typeface="+mj-lt"/>
              </a:rPr>
              <a:t>(by direct extension)</a:t>
            </a:r>
            <a:r>
              <a:rPr lang="en-US" sz="1600" b="1" dirty="0">
                <a:latin typeface="+mj-lt"/>
              </a:rPr>
              <a:t> willfully and obstinately disobedient</a:t>
            </a:r>
            <a:r>
              <a:rPr lang="zh-CN" altLang="en-US" sz="1600" b="1" dirty="0">
                <a:solidFill>
                  <a:schemeClr val="bg1"/>
                </a:solidFill>
                <a:latin typeface="+mj-lt"/>
                <a:ea typeface="楷体" panose="02010609060101010101" pitchFamily="49" charset="-122"/>
              </a:rPr>
              <a:t>）</a:t>
            </a:r>
            <a:r>
              <a:rPr lang="zh-CN" altLang="en-US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之子。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3:7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当你们在这些事中活着的时候，也曾这样行过。</a:t>
            </a:r>
            <a:endParaRPr lang="en-US" altLang="zh-CN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1" y="876300"/>
            <a:ext cx="5562599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这样，怎么说呢？我们可以仍在罪中、叫恩典显多么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 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断乎不可！我们在罪上死了的人岂可仍在罪中活着呢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岂不知我们这受洗归入基督耶稣的人是受洗归入他的死么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所以，我们藉着洗礼归入死，和他一同埋葬，原是叫我们一举一动有新生的样式，象基督藉着父的荣耀从死里复活一样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1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shall we say then? Are we to continue in sin so that grace may increase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it never be! How shall we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died to sin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live in 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it? </a:t>
            </a:r>
            <a:r>
              <a:rPr lang="en-US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 you not know that all of us who have been baptized into Christ Jesus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baptized into His death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been buried with (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sunthapto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bury together) Him through baptism into death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that as Christ was raised from the dead through the glory of the Father, so we too might walk in newness of life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00" b="1" dirty="0">
              <a:solidFill>
                <a:srgbClr val="00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罗马书第六章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6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7124" y="1028700"/>
            <a:ext cx="3316957" cy="27084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5:24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凡属基督耶稣的人，是已经把肉体连肉体的邪情私慾同钉在十字架上了。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5:25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我们若是靠圣灵得生，就当靠圣灵行事</a:t>
            </a:r>
            <a:r>
              <a:rPr lang="zh-CN" altLang="en-US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Gal 5:24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Now those who belong to Christ Jesus have crucified the flesh with its passions and desires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. 5:25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If we live by the Spirit, let us also walk by the Spirit.</a:t>
            </a:r>
            <a:endParaRPr lang="en-US" altLang="zh-CN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1" y="876300"/>
            <a:ext cx="5562599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这样，怎么说呢？我们可以仍在罪中、叫恩典显多么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 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断乎不可！我们在罪上死了的人岂可仍在罪中活着呢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岂不知我们这受洗归入基督耶稣的人是受洗归入他的死么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所以，我们藉着洗礼归入死，和他一同埋葬，原是叫我们一举一动有新生的样式，象基督藉着父的荣耀从死里复活一样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1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shall we say then? Are we to continue in sin so that grace may increase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it never be! How shall we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died to sin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live in 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it? </a:t>
            </a:r>
            <a:r>
              <a:rPr lang="en-US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 you not know that all of us who have been baptized into Christ Jesus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baptized into His death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been buried with (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sunthapto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bury together) Him through baptism into death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that as Christ was raised from the dead through the glory of the Father, so we too might walk in newness of life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00" b="1" dirty="0">
              <a:solidFill>
                <a:srgbClr val="00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7544" y="4076700"/>
            <a:ext cx="300300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我的肉体生命已经死吗？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43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罗马书第六章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6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562599" cy="408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我们若在他死的形状上与他联合，也要在他复活的形状上与他联合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因为知道我们的旧人和他同钉十字架，使罪身灭绝，叫我们不再作罪的奴仆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因为已死的人是脱离了罪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我们若是与基督同死，就信必与他同活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1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sz="1600" b="1" baseline="300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x-none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if we have become united with </a:t>
            </a:r>
            <a:r>
              <a:rPr lang="x-none" sz="1600" b="1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likeness of His death, certainly we shall also be </a:t>
            </a:r>
            <a:r>
              <a:rPr lang="x-none" sz="1600" b="1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likeness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His resurrection, </a:t>
            </a:r>
            <a:r>
              <a:rPr lang="x-none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knowing this, that our old self was crucified with </a:t>
            </a:r>
            <a:r>
              <a:rPr lang="x-none" sz="1600" b="1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Him,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order that our body of sin might be done away with, so that we would no longer be slaves to sin; </a:t>
            </a:r>
            <a:r>
              <a:rPr lang="x-none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 who has died is freed from </a:t>
            </a:r>
            <a:r>
              <a:rPr lang="x-none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(YLT: for he who hath died hath been set free from the 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sin)</a:t>
            </a:r>
            <a:r>
              <a:rPr lang="x-none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x-none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Now if we have died with Christ, we believe that we shall also live with Him, </a:t>
            </a:r>
            <a:endParaRPr lang="zh-CN" altLang="en-US" sz="1600" b="1" dirty="0">
              <a:solidFill>
                <a:srgbClr val="00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7124" y="1028700"/>
            <a:ext cx="3316957" cy="27084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5:24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凡属基督耶稣的人，是已经把肉体连肉体的邪情私慾同钉在十字架上了。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5:25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我们若是靠圣灵得生，就当靠圣灵行事</a:t>
            </a:r>
            <a:r>
              <a:rPr lang="zh-CN" altLang="en-US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Gal 5:24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Now those who belong to Christ Jesus have crucified the flesh with its passions and desires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. 5:25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If we live by the Spirit, let us also walk by the Spirit.</a:t>
            </a:r>
            <a:endParaRPr lang="en-US" altLang="zh-CN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7544" y="4076700"/>
            <a:ext cx="300300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我的肉体生命已经死吗？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88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罗马书第六章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6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562599" cy="408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因为知道基督既从死里复活，就不再死，死也不再作他的主了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他死是向罪死了，只有一次；他活是向神活着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1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en-US" altLang="zh-CN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这样，你们向罪也当看自己是死的；向神在基督耶稣里，却当看自己是活的。</a:t>
            </a:r>
            <a:endParaRPr lang="en-US" altLang="zh-CN" sz="21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sz="1600" b="1" baseline="3000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x-none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knowing that Christ, having been raised from the dead, is never to die again; death no longer is master over Him. </a:t>
            </a:r>
            <a:r>
              <a:rPr lang="x-none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x-none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death that He died, He died to sin once for all; but the life that He lives, He lives to God.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 so consider yourselves to be dead to sin, but alive to God in Christ Jesus. </a:t>
            </a:r>
            <a:endParaRPr lang="en-US" sz="1600" b="1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1600" b="1" dirty="0">
              <a:solidFill>
                <a:srgbClr val="00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7124" y="1028700"/>
            <a:ext cx="3316957" cy="27084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5:24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凡属基督耶稣的人，是已经把肉体连肉体的邪情私慾同钉在十字架上了。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5:25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我们若是靠圣灵得生，就当靠圣灵行事</a:t>
            </a:r>
            <a:r>
              <a:rPr lang="zh-CN" altLang="en-US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Gal 5:24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Now those who belong to Christ Jesus have crucified the flesh with its passions and desires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. 5:25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If we live by the Spirit, let us also walk by the Spirit.</a:t>
            </a:r>
            <a:endParaRPr lang="en-US" altLang="zh-CN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7544" y="4076700"/>
            <a:ext cx="300300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我的肉体生命已经死吗？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22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3781416"/>
            <a:ext cx="2162382" cy="1895484"/>
            <a:chOff x="228600" y="3781416"/>
            <a:chExt cx="2162382" cy="1895484"/>
          </a:xfrm>
        </p:grpSpPr>
        <p:pic>
          <p:nvPicPr>
            <p:cNvPr id="3078" name="Picture 6" descr="Image result for car in ditch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8" r="15881" b="17011"/>
            <a:stretch/>
          </p:blipFill>
          <p:spPr bwMode="auto">
            <a:xfrm>
              <a:off x="228600" y="3781416"/>
              <a:ext cx="2162382" cy="1895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485172" y="3890076"/>
              <a:ext cx="1600200" cy="16509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Tx/>
                <a:buNone/>
                <a:tabLst/>
                <a:defRPr/>
              </a:pPr>
              <a:r>
                <a:rPr kumimoji="0" lang="zh-CN" altLang="en-US" sz="5400" b="1" i="0" u="none" strike="noStrike" kern="0" cap="none" spc="0" normalizeH="0" baseline="0" noProof="0" dirty="0" smtClean="0">
                  <a:ln>
                    <a:solidFill>
                      <a:prstClr val="white"/>
                    </a:solidFill>
                  </a:ln>
                  <a:solidFill>
                    <a:srgbClr val="C0504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无法主义</a:t>
              </a:r>
              <a:endParaRPr kumimoji="0" lang="zh-CN" altLang="en-US" sz="5400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12687" y="3782640"/>
            <a:ext cx="2174113" cy="1905767"/>
            <a:chOff x="6512687" y="3782640"/>
            <a:chExt cx="2174113" cy="1905767"/>
          </a:xfrm>
        </p:grpSpPr>
        <p:pic>
          <p:nvPicPr>
            <p:cNvPr id="34" name="Picture 6" descr="Image result for car in ditch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8" r="15881" b="17011"/>
            <a:stretch/>
          </p:blipFill>
          <p:spPr bwMode="auto">
            <a:xfrm flipH="1">
              <a:off x="6512687" y="3782640"/>
              <a:ext cx="2174113" cy="1905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6781800" y="3890076"/>
              <a:ext cx="1600200" cy="16509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Tx/>
                <a:buNone/>
                <a:tabLst/>
                <a:defRPr/>
              </a:pPr>
              <a:r>
                <a:rPr kumimoji="0" lang="zh-CN" altLang="en-US" sz="5400" b="1" i="0" u="none" strike="noStrike" kern="0" cap="none" spc="0" normalizeH="0" baseline="0" noProof="0" dirty="0" smtClean="0">
                  <a:ln>
                    <a:solidFill>
                      <a:prstClr val="white"/>
                    </a:solidFill>
                  </a:ln>
                  <a:solidFill>
                    <a:srgbClr val="C0504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律法主义</a:t>
              </a:r>
              <a:endParaRPr kumimoji="0" lang="zh-CN" altLang="en-US" sz="5400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-27821"/>
            <a:ext cx="6395380" cy="3755518"/>
          </a:xfrm>
          <a:prstGeom prst="rect">
            <a:avLst/>
          </a:prstGeom>
        </p:spPr>
      </p:pic>
      <p:pic>
        <p:nvPicPr>
          <p:cNvPr id="18" name="Picture 2" descr="Image result for jesus sav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0" y="299131"/>
            <a:ext cx="258507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132988" y="1070139"/>
            <a:ext cx="2971800" cy="146173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  <a:scene3d>
            <a:camera prst="perspectiveContrastingLef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基督在我里面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活着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9852" y="2543446"/>
            <a:ext cx="3481649" cy="110799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约14:6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耶稣说我就是道路、真理、生命；若不藉着我，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CC33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没有人能到父那里去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0538" y="4597241"/>
            <a:ext cx="2851072" cy="6001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</a:t>
            </a:r>
            <a:r>
              <a:rPr kumimoji="0" lang="en-US" altLang="zh-CN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/</a:t>
            </a: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肉体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435296" y="3591319"/>
            <a:ext cx="3670784" cy="2223793"/>
            <a:chOff x="2435296" y="3591319"/>
            <a:chExt cx="3670784" cy="2223793"/>
          </a:xfrm>
        </p:grpSpPr>
        <p:grpSp>
          <p:nvGrpSpPr>
            <p:cNvPr id="25" name="Group 24"/>
            <p:cNvGrpSpPr/>
            <p:nvPr/>
          </p:nvGrpSpPr>
          <p:grpSpPr>
            <a:xfrm>
              <a:off x="2435296" y="3591319"/>
              <a:ext cx="3670784" cy="2223793"/>
              <a:chOff x="2435296" y="3591319"/>
              <a:chExt cx="3670784" cy="2223793"/>
            </a:xfrm>
          </p:grpSpPr>
          <p:sp>
            <p:nvSpPr>
              <p:cNvPr id="29" name="Freeform 28"/>
              <p:cNvSpPr/>
              <p:nvPr/>
            </p:nvSpPr>
            <p:spPr>
              <a:xfrm rot="21391669">
                <a:off x="2435296" y="3687366"/>
                <a:ext cx="498528" cy="1976252"/>
              </a:xfrm>
              <a:custGeom>
                <a:avLst/>
                <a:gdLst>
                  <a:gd name="connsiteX0" fmla="*/ 445324 w 445324"/>
                  <a:gd name="connsiteY0" fmla="*/ 0 h 1787236"/>
                  <a:gd name="connsiteX1" fmla="*/ 118753 w 445324"/>
                  <a:gd name="connsiteY1" fmla="*/ 902524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71793 w 445324"/>
                  <a:gd name="connsiteY1" fmla="*/ 91863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324" h="1787236">
                    <a:moveTo>
                      <a:pt x="445324" y="0"/>
                    </a:moveTo>
                    <a:cubicBezTo>
                      <a:pt x="319149" y="302325"/>
                      <a:pt x="187670" y="497255"/>
                      <a:pt x="102841" y="913263"/>
                    </a:cubicBezTo>
                    <a:cubicBezTo>
                      <a:pt x="18012" y="1329271"/>
                      <a:pt x="22266" y="1493816"/>
                      <a:pt x="0" y="1787236"/>
                    </a:cubicBezTo>
                  </a:path>
                </a:pathLst>
              </a:custGeom>
              <a:noFill/>
              <a:ln w="1016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9117996">
                <a:off x="5632286" y="3591319"/>
                <a:ext cx="473794" cy="2223793"/>
              </a:xfrm>
              <a:custGeom>
                <a:avLst/>
                <a:gdLst>
                  <a:gd name="connsiteX0" fmla="*/ 445324 w 445324"/>
                  <a:gd name="connsiteY0" fmla="*/ 0 h 1787236"/>
                  <a:gd name="connsiteX1" fmla="*/ 118753 w 445324"/>
                  <a:gd name="connsiteY1" fmla="*/ 902524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71793 w 445324"/>
                  <a:gd name="connsiteY1" fmla="*/ 91863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324" h="1787236">
                    <a:moveTo>
                      <a:pt x="445324" y="0"/>
                    </a:moveTo>
                    <a:cubicBezTo>
                      <a:pt x="319149" y="302325"/>
                      <a:pt x="187670" y="497255"/>
                      <a:pt x="102841" y="913263"/>
                    </a:cubicBezTo>
                    <a:cubicBezTo>
                      <a:pt x="18012" y="1329271"/>
                      <a:pt x="22266" y="1493816"/>
                      <a:pt x="0" y="1787236"/>
                    </a:cubicBezTo>
                  </a:path>
                </a:pathLst>
              </a:custGeom>
              <a:noFill/>
              <a:ln w="1047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18586678">
                <a:off x="3810263" y="3851060"/>
                <a:ext cx="1177591" cy="1827634"/>
              </a:xfrm>
              <a:custGeom>
                <a:avLst/>
                <a:gdLst>
                  <a:gd name="connsiteX0" fmla="*/ 445324 w 445324"/>
                  <a:gd name="connsiteY0" fmla="*/ 0 h 1787236"/>
                  <a:gd name="connsiteX1" fmla="*/ 118753 w 445324"/>
                  <a:gd name="connsiteY1" fmla="*/ 902524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71793 w 445324"/>
                  <a:gd name="connsiteY1" fmla="*/ 91863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  <a:gd name="connsiteX0" fmla="*/ 755524 w 755524"/>
                  <a:gd name="connsiteY0" fmla="*/ 0 h 1526100"/>
                  <a:gd name="connsiteX1" fmla="*/ 413041 w 755524"/>
                  <a:gd name="connsiteY1" fmla="*/ 913263 h 1526100"/>
                  <a:gd name="connsiteX2" fmla="*/ 0 w 755524"/>
                  <a:gd name="connsiteY2" fmla="*/ 1526100 h 1526100"/>
                  <a:gd name="connsiteX0" fmla="*/ 755524 w 755524"/>
                  <a:gd name="connsiteY0" fmla="*/ 0 h 1526100"/>
                  <a:gd name="connsiteX1" fmla="*/ 413041 w 755524"/>
                  <a:gd name="connsiteY1" fmla="*/ 913263 h 1526100"/>
                  <a:gd name="connsiteX2" fmla="*/ 0 w 755524"/>
                  <a:gd name="connsiteY2" fmla="*/ 1526100 h 1526100"/>
                  <a:gd name="connsiteX0" fmla="*/ 755524 w 755524"/>
                  <a:gd name="connsiteY0" fmla="*/ 0 h 1526100"/>
                  <a:gd name="connsiteX1" fmla="*/ 343785 w 755524"/>
                  <a:gd name="connsiteY1" fmla="*/ 892377 h 1526100"/>
                  <a:gd name="connsiteX2" fmla="*/ 0 w 755524"/>
                  <a:gd name="connsiteY2" fmla="*/ 1526100 h 1526100"/>
                  <a:gd name="connsiteX0" fmla="*/ 755524 w 755524"/>
                  <a:gd name="connsiteY0" fmla="*/ 0 h 1526100"/>
                  <a:gd name="connsiteX1" fmla="*/ 296937 w 755524"/>
                  <a:gd name="connsiteY1" fmla="*/ 873192 h 1526100"/>
                  <a:gd name="connsiteX2" fmla="*/ 0 w 755524"/>
                  <a:gd name="connsiteY2" fmla="*/ 1526100 h 1526100"/>
                  <a:gd name="connsiteX0" fmla="*/ 665224 w 665224"/>
                  <a:gd name="connsiteY0" fmla="*/ 0 h 1561089"/>
                  <a:gd name="connsiteX1" fmla="*/ 206637 w 665224"/>
                  <a:gd name="connsiteY1" fmla="*/ 873192 h 1561089"/>
                  <a:gd name="connsiteX2" fmla="*/ 0 w 665224"/>
                  <a:gd name="connsiteY2" fmla="*/ 1561089 h 1561089"/>
                  <a:gd name="connsiteX0" fmla="*/ 665224 w 665224"/>
                  <a:gd name="connsiteY0" fmla="*/ 0 h 1561089"/>
                  <a:gd name="connsiteX1" fmla="*/ 206637 w 665224"/>
                  <a:gd name="connsiteY1" fmla="*/ 873192 h 1561089"/>
                  <a:gd name="connsiteX2" fmla="*/ 0 w 665224"/>
                  <a:gd name="connsiteY2" fmla="*/ 1561089 h 1561089"/>
                  <a:gd name="connsiteX0" fmla="*/ 665224 w 665224"/>
                  <a:gd name="connsiteY0" fmla="*/ 0 h 1561089"/>
                  <a:gd name="connsiteX1" fmla="*/ 54061 w 665224"/>
                  <a:gd name="connsiteY1" fmla="*/ 733307 h 1561089"/>
                  <a:gd name="connsiteX2" fmla="*/ 0 w 665224"/>
                  <a:gd name="connsiteY2" fmla="*/ 1561089 h 1561089"/>
                  <a:gd name="connsiteX0" fmla="*/ 665224 w 665224"/>
                  <a:gd name="connsiteY0" fmla="*/ 0 h 1561089"/>
                  <a:gd name="connsiteX1" fmla="*/ 415210 w 665224"/>
                  <a:gd name="connsiteY1" fmla="*/ 255756 h 1561089"/>
                  <a:gd name="connsiteX2" fmla="*/ 54061 w 665224"/>
                  <a:gd name="connsiteY2" fmla="*/ 733307 h 1561089"/>
                  <a:gd name="connsiteX3" fmla="*/ 0 w 665224"/>
                  <a:gd name="connsiteY3" fmla="*/ 1561089 h 1561089"/>
                  <a:gd name="connsiteX0" fmla="*/ 820950 w 820950"/>
                  <a:gd name="connsiteY0" fmla="*/ 0 h 1355244"/>
                  <a:gd name="connsiteX1" fmla="*/ 570936 w 820950"/>
                  <a:gd name="connsiteY1" fmla="*/ 255756 h 1355244"/>
                  <a:gd name="connsiteX2" fmla="*/ 209787 w 820950"/>
                  <a:gd name="connsiteY2" fmla="*/ 733307 h 1355244"/>
                  <a:gd name="connsiteX3" fmla="*/ 0 w 820950"/>
                  <a:gd name="connsiteY3" fmla="*/ 1355244 h 135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0950" h="1355244">
                    <a:moveTo>
                      <a:pt x="820950" y="0"/>
                    </a:moveTo>
                    <a:cubicBezTo>
                      <a:pt x="791560" y="42256"/>
                      <a:pt x="672796" y="133538"/>
                      <a:pt x="570936" y="255756"/>
                    </a:cubicBezTo>
                    <a:cubicBezTo>
                      <a:pt x="469076" y="377974"/>
                      <a:pt x="304943" y="550059"/>
                      <a:pt x="209787" y="733307"/>
                    </a:cubicBezTo>
                    <a:cubicBezTo>
                      <a:pt x="114631" y="916555"/>
                      <a:pt x="48069" y="1066908"/>
                      <a:pt x="0" y="1355244"/>
                    </a:cubicBezTo>
                  </a:path>
                </a:pathLst>
              </a:custGeom>
              <a:noFill/>
              <a:ln w="1397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2963745" y="4360320"/>
              <a:ext cx="2491916" cy="78318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因信称义</a:t>
              </a: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pic>
        <p:nvPicPr>
          <p:cNvPr id="32" name="Picture 2" descr="http://internationalscholarshipguide.com/wp-content/uploads/2013/01/driving-a-car-in-the-U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72" y="2577177"/>
            <a:ext cx="2076666" cy="14167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083251" y="2908753"/>
            <a:ext cx="2252903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属灵的人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5430261" y="967839"/>
            <a:ext cx="1905000" cy="1100672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 w="12700">
                  <a:solidFill>
                    <a:prstClr val="white"/>
                  </a:solidFill>
                </a:ln>
                <a:solidFill>
                  <a:srgbClr val="0099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属灵的万物</a:t>
            </a:r>
            <a:endParaRPr kumimoji="0" lang="zh-CN" altLang="en-US" sz="4000" b="1" i="0" u="none" strike="noStrike" kern="0" cap="none" spc="0" normalizeH="0" baseline="0" noProof="0" dirty="0">
              <a:ln w="12700">
                <a:solidFill>
                  <a:prstClr val="white"/>
                </a:solidFill>
              </a:ln>
              <a:solidFill>
                <a:srgbClr val="009900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6282067" y="659899"/>
            <a:ext cx="2288738" cy="1363169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基</a:t>
            </a:r>
            <a:r>
              <a:rPr kumimoji="0" lang="zh-CN" altLang="en-US" sz="4400" b="1" i="0" u="none" strike="noStrike" kern="0" cap="none" spc="0" normalizeH="0" baseline="0" noProof="0" dirty="0" smtClean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督是一切</a:t>
            </a:r>
            <a:endParaRPr kumimoji="0" lang="zh-CN" altLang="en-US" sz="4400" b="1" i="0" u="none" strike="noStrike" kern="0" cap="none" spc="0" normalizeH="0" baseline="0" noProof="0" dirty="0">
              <a:ln w="12700"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1397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6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" y="792489"/>
            <a:ext cx="911629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3:23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因为世人都犯了罪，亏缺了神的荣耀；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3:24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如今却蒙神的恩典，因基督耶稣的救赎，就白白的称义</a:t>
            </a:r>
            <a:r>
              <a:rPr lang="zh-CN" altLang="en-US" sz="19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900" b="1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</a:pP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5:18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如此说来，因一次的过犯，众人都被定罪；照样，因一次的义行，众人也就被称义得生命了。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5:19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因一人的悖逆，众人成为罪人；照样，因一人的顺从，众人也成为义了。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5:20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律法本是外添的，叫过犯显多；只是罪在那里显多，恩典就更显多了</a:t>
            </a:r>
            <a:r>
              <a:rPr lang="zh-CN" altLang="en-US" sz="19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900" b="1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</a:pP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5:14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原来基督的爱激励我们；因我们想，一人既替众</a:t>
            </a:r>
            <a:r>
              <a:rPr lang="zh-CN" altLang="en-US" sz="19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 </a:t>
            </a:r>
            <a:r>
              <a:rPr lang="en-US" altLang="zh-CN" sz="19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(all) </a:t>
            </a:r>
            <a:r>
              <a:rPr lang="zh-CN" altLang="en-US" sz="19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死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，众</a:t>
            </a:r>
            <a:r>
              <a:rPr lang="zh-CN" altLang="en-US" sz="19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(all</a:t>
            </a:r>
            <a:r>
              <a:rPr lang="en-US" altLang="zh-CN" sz="19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19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都死了；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5:15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并且他替众人死，是叫那些活着的人不再为自己活，乃为替他们死而复活的主活。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5:16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所以，我们从今以后，不凭着外貌（原文是肉体；本节同）认人了。虽然凭着外貌认过基督，如今却不再这样认他了。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5:17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若有人在基督里，他就是新造的人，旧事已过，都变成新的了。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5:18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一切都是出于神；他藉着基督使我们与他和好，又将劝人与他和好的职分赐给我们。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5:19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这就是神在基督里，叫世人与自己和好，不将他们的过犯归到他们身上，并且将这和好的道理託付了我们。</a:t>
            </a:r>
            <a:endParaRPr lang="en-US" altLang="zh-CN" sz="19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</a:pP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提前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4:10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我们劳苦努力，正是为此，因我们的指望在乎永生的神；</a:t>
            </a:r>
            <a:r>
              <a:rPr lang="zh-CN" altLang="en-US" sz="1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他是万人的救主，更是信徒的救主 （</a:t>
            </a:r>
            <a:r>
              <a:rPr lang="en-US" altLang="zh-CN" sz="1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who is the Savior of all men, especially of believers </a:t>
            </a:r>
            <a:r>
              <a:rPr lang="zh-CN" altLang="en-US" sz="1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9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</a:pPr>
            <a:endParaRPr lang="en-US" altLang="zh-CN" sz="1900" b="1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56003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那不信主的人光景如何呢？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50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698" y="168414"/>
            <a:ext cx="6391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Paradigm Shift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式转移</a:t>
            </a:r>
            <a:r>
              <a:rPr lang="en-US" altLang="zh-CN" sz="4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58698" y="1261020"/>
            <a:ext cx="4572000" cy="36471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 </a:t>
            </a:r>
            <a:r>
              <a:rPr lang="en-US" sz="3300" b="1" dirty="0">
                <a:solidFill>
                  <a:srgbClr val="FFFF00"/>
                </a:solidFill>
                <a:latin typeface="arial" panose="020B0604020202020204" pitchFamily="34" charset="0"/>
              </a:rPr>
              <a:t>fundamental change in approach or underlying </a:t>
            </a:r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assumptions</a:t>
            </a:r>
          </a:p>
          <a:p>
            <a:endParaRPr lang="en-US" sz="3300" b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zh-CN" altLang="en-US" sz="33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一个在方法或基本假设方面根本的变化</a:t>
            </a:r>
            <a:endParaRPr lang="en-US" sz="33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2" name="Picture 4" descr="Image result for god breathing life into 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15183"/>
            <a:ext cx="3460929" cy="225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1"/>
          <a:stretch/>
        </p:blipFill>
        <p:spPr bwMode="auto">
          <a:xfrm>
            <a:off x="5252910" y="1000308"/>
            <a:ext cx="3470708" cy="22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8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698" y="168414"/>
            <a:ext cx="6391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Paradigm Shift 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范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式转移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2400" y="902855"/>
            <a:ext cx="498301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路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24:44 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耶稣对他们说：这就是我从前与你们同在之时所告诉你们的话说：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摩西的律法、先知的书，和诗篇上所记的，凡指着我的话都必须应验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西</a:t>
            </a: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3:11 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唯有基督是包括一切，又住在各人之内。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but 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Christ </a:t>
            </a:r>
            <a:r>
              <a: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is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all 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and in all. 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2292" name="Picture 4" descr="Image result for god breathing life into 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15183"/>
            <a:ext cx="3460929" cy="225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1"/>
          <a:stretch/>
        </p:blipFill>
        <p:spPr bwMode="auto">
          <a:xfrm>
            <a:off x="5252910" y="1000308"/>
            <a:ext cx="3470708" cy="22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7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罗马书第五章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5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God sees me as being in Adam or in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24" y="1104900"/>
            <a:ext cx="3316957" cy="24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1" y="876300"/>
            <a:ext cx="55625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只是过犯不如恩赐，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若因一人的过犯，众人都死了，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何况神的恩典，与那因耶稣基督一人恩典中的赏赐，岂不更加倍的临到众人么？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因一人犯罪就定罪，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也不如恩赐，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原来审判是由一人而定罪，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恩赐乃是由许多过犯而称义。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若因一人的过犯，死就因这一人作了王，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何况那些受洪恩又蒙所赐之义的，岂不更要因耶稣基督一人在生命中作王么？</a:t>
            </a:r>
          </a:p>
          <a:p>
            <a:pPr>
              <a:spcAft>
                <a:spcPts val="1200"/>
              </a:spcAft>
            </a:pPr>
            <a:r>
              <a:rPr lang="en-US" altLang="zh-CN" sz="22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如此说来，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因一次的过犯，众人都被定罪；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照样，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因一次的义行，众人也就被称义得生命了。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因一人的悖逆，众人成为罪人；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照样，因一人的顺从，众人也成为义了。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0991" y="4095571"/>
            <a:ext cx="254580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神只看到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</a:t>
            </a:r>
            <a:r>
              <a:rPr lang="en-US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endParaRPr lang="en-US" altLang="zh-CN" sz="36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41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罗马书第五章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5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5625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只是过犯不如恩赐，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若因一人的过犯，众人都死了，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何况神的恩典，与那因耶稣基督一人恩典中的赏赐，岂不更加倍的临到众人么？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因一人犯罪就定罪，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也不如恩赐，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原来审判是由一人而定罪，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恩赐乃是由许多过犯而称义。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若因一人的过犯，死就因这一人作了王，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何况那些受洪恩又蒙所赐之义的，岂不更要因耶稣基督一人在生命中作王么？</a:t>
            </a:r>
          </a:p>
          <a:p>
            <a:pPr>
              <a:spcAft>
                <a:spcPts val="1200"/>
              </a:spcAft>
            </a:pPr>
            <a:r>
              <a:rPr lang="en-US" altLang="zh-CN" sz="22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如此说来，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因一次的过犯，众人都被定罪；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照样，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因一次的义行，众人也就被称义得生命了。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因一人的悖逆，众人成为罪人；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照样，因一人的顺从，众人也成为义了。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7124" y="1106968"/>
            <a:ext cx="3316957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（天然）人是因为在亚当里才成为罪人的；（</a:t>
            </a:r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基督）人是因为在基督里才成为义人</a:t>
            </a:r>
            <a:r>
              <a:rPr lang="zh-CN" altLang="en-US" sz="2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endParaRPr lang="en-US" altLang="zh-CN" sz="2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在亚当里没选择，在基督里也“没选择”，</a:t>
            </a:r>
            <a:r>
              <a:rPr lang="zh-CN" altLang="en-US" sz="22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是否相信</a:t>
            </a:r>
            <a:r>
              <a:rPr lang="en-US" altLang="zh-CN" sz="22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2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接受</a:t>
            </a:r>
            <a:r>
              <a:rPr lang="en-US" altLang="zh-CN" sz="22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自己在基督里却是每个人的选择</a:t>
            </a:r>
            <a:endParaRPr lang="en-US" altLang="zh-CN" sz="2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200" b="1" dirty="0" smtClean="0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人不能做什么改变自己的本质（本性），人所做的只是自己</a:t>
            </a:r>
            <a:r>
              <a:rPr lang="zh-CN" altLang="en-US" sz="2200" b="1" u="sng" dirty="0" smtClean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所相信的</a:t>
            </a:r>
            <a:r>
              <a:rPr lang="zh-CN" altLang="en-US" sz="2200" b="1" dirty="0" smtClean="0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本质（本性）的表现</a:t>
            </a:r>
            <a:endParaRPr lang="en-US" altLang="zh-CN" sz="2200" b="1" dirty="0" smtClean="0">
              <a:solidFill>
                <a:schemeClr val="bg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3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罗马书第五章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5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64092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900" b="1" baseline="30000" dirty="0" smtClean="0">
                <a:solidFill>
                  <a:srgbClr val="FFFF00"/>
                </a:solidFill>
              </a:rPr>
              <a:t>15</a:t>
            </a:r>
            <a:r>
              <a:rPr lang="x-none" sz="1900" b="1" dirty="0" smtClean="0">
                <a:solidFill>
                  <a:srgbClr val="FFFF00"/>
                </a:solidFill>
              </a:rPr>
              <a:t> </a:t>
            </a:r>
            <a:r>
              <a:rPr lang="x-none" sz="1900" b="1" dirty="0">
                <a:solidFill>
                  <a:srgbClr val="FFFF00"/>
                </a:solidFill>
              </a:rPr>
              <a:t>But the free gift is not like the transgression. </a:t>
            </a:r>
            <a:r>
              <a:rPr lang="x-none" sz="1900" b="1" dirty="0">
                <a:solidFill>
                  <a:schemeClr val="accent1"/>
                </a:solidFill>
              </a:rPr>
              <a:t>For if by the transgression of the one the many died, </a:t>
            </a:r>
            <a:r>
              <a:rPr lang="x-none" sz="1900" b="1" dirty="0">
                <a:solidFill>
                  <a:srgbClr val="FF0000"/>
                </a:solidFill>
              </a:rPr>
              <a:t>much more did the grace of God and the gift by the grace of the one Man, Jesus Christ, abound to the many. </a:t>
            </a:r>
            <a:r>
              <a:rPr lang="x-none" sz="1900" b="1" baseline="30000" dirty="0">
                <a:solidFill>
                  <a:srgbClr val="FFFF00"/>
                </a:solidFill>
              </a:rPr>
              <a:t>16</a:t>
            </a:r>
            <a:r>
              <a:rPr lang="x-none" sz="1900" b="1" dirty="0">
                <a:solidFill>
                  <a:srgbClr val="FFFF00"/>
                </a:solidFill>
              </a:rPr>
              <a:t> The gift is not like </a:t>
            </a:r>
            <a:r>
              <a:rPr lang="x-none" sz="1900" b="1" i="1" dirty="0">
                <a:solidFill>
                  <a:srgbClr val="FFFF00"/>
                </a:solidFill>
              </a:rPr>
              <a:t>that which came</a:t>
            </a:r>
            <a:r>
              <a:rPr lang="x-none" sz="1900" b="1" dirty="0">
                <a:solidFill>
                  <a:srgbClr val="FFFF00"/>
                </a:solidFill>
              </a:rPr>
              <a:t> through the one who sinned; </a:t>
            </a:r>
            <a:r>
              <a:rPr lang="x-none" sz="1900" b="1" dirty="0">
                <a:solidFill>
                  <a:schemeClr val="accent1"/>
                </a:solidFill>
              </a:rPr>
              <a:t>for on the one hand the judgment </a:t>
            </a:r>
            <a:r>
              <a:rPr lang="x-none" sz="1900" b="1" i="1" dirty="0">
                <a:solidFill>
                  <a:schemeClr val="accent1"/>
                </a:solidFill>
              </a:rPr>
              <a:t>arose</a:t>
            </a:r>
            <a:r>
              <a:rPr lang="x-none" sz="1900" b="1" dirty="0">
                <a:solidFill>
                  <a:schemeClr val="accent1"/>
                </a:solidFill>
              </a:rPr>
              <a:t> from one </a:t>
            </a:r>
            <a:r>
              <a:rPr lang="x-none" sz="1900" b="1" i="1" dirty="0">
                <a:solidFill>
                  <a:schemeClr val="accent1"/>
                </a:solidFill>
              </a:rPr>
              <a:t>transgression</a:t>
            </a:r>
            <a:r>
              <a:rPr lang="x-none" sz="1900" b="1" dirty="0">
                <a:solidFill>
                  <a:schemeClr val="accent1"/>
                </a:solidFill>
              </a:rPr>
              <a:t> resulting in condemnation, </a:t>
            </a:r>
            <a:r>
              <a:rPr lang="x-none" sz="1900" b="1" dirty="0">
                <a:solidFill>
                  <a:srgbClr val="FF0000"/>
                </a:solidFill>
              </a:rPr>
              <a:t>but on the other hand the free gift </a:t>
            </a:r>
            <a:r>
              <a:rPr lang="x-none" sz="1900" b="1" i="1" dirty="0">
                <a:solidFill>
                  <a:srgbClr val="FF0000"/>
                </a:solidFill>
              </a:rPr>
              <a:t>arose</a:t>
            </a:r>
            <a:r>
              <a:rPr lang="x-none" sz="1900" b="1" dirty="0">
                <a:solidFill>
                  <a:srgbClr val="FF0000"/>
                </a:solidFill>
              </a:rPr>
              <a:t> from many transgressions resulting in justification. </a:t>
            </a:r>
            <a:r>
              <a:rPr lang="x-none" sz="1900" b="1" baseline="30000" dirty="0">
                <a:solidFill>
                  <a:srgbClr val="FFFF00"/>
                </a:solidFill>
              </a:rPr>
              <a:t>17</a:t>
            </a:r>
            <a:r>
              <a:rPr lang="x-none" sz="1900" b="1" dirty="0">
                <a:solidFill>
                  <a:srgbClr val="FFFF00"/>
                </a:solidFill>
              </a:rPr>
              <a:t> </a:t>
            </a:r>
            <a:r>
              <a:rPr lang="x-none" sz="1900" b="1" dirty="0">
                <a:solidFill>
                  <a:schemeClr val="accent1"/>
                </a:solidFill>
              </a:rPr>
              <a:t>For if by the transgression of the one, death reigned through the one, </a:t>
            </a:r>
            <a:r>
              <a:rPr lang="x-none" sz="1900" b="1" dirty="0">
                <a:solidFill>
                  <a:srgbClr val="FF0000"/>
                </a:solidFill>
              </a:rPr>
              <a:t>much more those who receive the abundance of grace and of the gift of righteousness will reign in life through the One, Jesus Christ.</a:t>
            </a:r>
            <a:r>
              <a:rPr lang="x-none" sz="1900" b="1" dirty="0">
                <a:solidFill>
                  <a:srgbClr val="FFFF00"/>
                </a:solidFill>
              </a:rPr>
              <a:t> </a:t>
            </a:r>
            <a:r>
              <a:rPr lang="x-none" sz="1900" b="1" baseline="30000" dirty="0">
                <a:solidFill>
                  <a:srgbClr val="FFFF00"/>
                </a:solidFill>
              </a:rPr>
              <a:t>18</a:t>
            </a:r>
            <a:r>
              <a:rPr lang="x-none" sz="1900" b="1" dirty="0">
                <a:solidFill>
                  <a:srgbClr val="FFFF00"/>
                </a:solidFill>
              </a:rPr>
              <a:t> </a:t>
            </a:r>
            <a:r>
              <a:rPr lang="x-none" sz="1900" b="1" dirty="0">
                <a:solidFill>
                  <a:schemeClr val="accent1"/>
                </a:solidFill>
              </a:rPr>
              <a:t>So then as through one transgression there resulted condemnation to all men,</a:t>
            </a:r>
            <a:r>
              <a:rPr lang="x-none" sz="1900" b="1" dirty="0">
                <a:solidFill>
                  <a:srgbClr val="00B0F0"/>
                </a:solidFill>
              </a:rPr>
              <a:t> </a:t>
            </a:r>
            <a:r>
              <a:rPr lang="x-none" sz="1900" b="1" dirty="0">
                <a:solidFill>
                  <a:srgbClr val="FF0000"/>
                </a:solidFill>
              </a:rPr>
              <a:t>even so through one act of righteousness there resulted justification of life to all men. </a:t>
            </a:r>
            <a:endParaRPr lang="en-US" sz="19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7124" y="1106968"/>
            <a:ext cx="3316957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（天然）人是因为在亚当里才成为罪人的；（</a:t>
            </a:r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基督）人是因为在基督里才成为义人</a:t>
            </a:r>
            <a:r>
              <a:rPr lang="zh-CN" altLang="en-US" sz="2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endParaRPr lang="en-US" altLang="zh-CN" sz="2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在亚当里没选择，在基督里也“没选择”，</a:t>
            </a:r>
            <a:r>
              <a:rPr lang="zh-CN" altLang="en-US" sz="22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是否相信</a:t>
            </a:r>
            <a:r>
              <a:rPr lang="en-US" altLang="zh-CN" sz="22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2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接受</a:t>
            </a:r>
            <a:r>
              <a:rPr lang="en-US" altLang="zh-CN" sz="22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自己在基督里却是每个人的选择</a:t>
            </a:r>
            <a:endParaRPr lang="en-US" altLang="zh-CN" sz="2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200" b="1" dirty="0" smtClean="0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人不能做什么改变自己的本质（本性），人所做的只是自己</a:t>
            </a:r>
            <a:r>
              <a:rPr lang="zh-CN" altLang="en-US" sz="2200" b="1" u="sng" dirty="0" smtClean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所相信的</a:t>
            </a:r>
            <a:r>
              <a:rPr lang="zh-CN" altLang="en-US" sz="2200" b="1" dirty="0" smtClean="0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本质（本性）的表现</a:t>
            </a:r>
            <a:endParaRPr lang="en-US" altLang="zh-CN" sz="2200" b="1" dirty="0" smtClean="0">
              <a:solidFill>
                <a:schemeClr val="bg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25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罗马书第五章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5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7124" y="1106968"/>
            <a:ext cx="3316957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</a:t>
            </a:r>
            <a:r>
              <a:rPr lang="en-US" altLang="zh-CN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3:17 </a:t>
            </a:r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又对亚当说：你既听从妻子的话，吃了我所吩咐你不可吃的那树上的果子，地必为你的缘故受咒诅；你必终身劳苦纔能从地里得吃的。</a:t>
            </a:r>
            <a:r>
              <a:rPr lang="en-US" altLang="zh-CN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3:18 </a:t>
            </a:r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地必给你长出荆棘和蒺藜来；你也要吃田间的菜蔬。</a:t>
            </a:r>
            <a:r>
              <a:rPr lang="en-US" altLang="zh-CN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3:19 </a:t>
            </a:r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你必汗流满面纔得糊口，直到你归了土，因为你是从土而出的。你本是尘土，仍要归于尘土。</a:t>
            </a:r>
            <a:endParaRPr lang="en-US" altLang="zh-CN" sz="2200" b="1" dirty="0" smtClean="0">
              <a:solidFill>
                <a:schemeClr val="bg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1" y="876300"/>
            <a:ext cx="55625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只是过犯不如恩赐，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若因一人的过犯，众人都死了，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何况神的恩典，与那因耶稣基督一人恩典中的赏赐，岂不更加倍的临到众人么？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因一人犯罪就定罪，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也不如恩赐，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原来审判是由一人而定罪，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恩赐乃是由许多过犯而称义。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若因一人的过犯，死就因这一人作了王，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何况那些受洪恩又蒙所赐之义的，岂不更要因耶稣基督一人在生命中作王么？</a:t>
            </a:r>
          </a:p>
          <a:p>
            <a:pPr>
              <a:spcAft>
                <a:spcPts val="1200"/>
              </a:spcAft>
            </a:pPr>
            <a:r>
              <a:rPr lang="en-US" altLang="zh-CN" sz="22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如此说来，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因一次的过犯，众人都被定罪；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照样，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因一次的义行，众人也就被称义得生命了。</a:t>
            </a:r>
            <a:r>
              <a:rPr lang="en-US" altLang="zh-CN" sz="22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因一人的悖逆，众人成为罪人；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照样，因一人的顺从，众人也成为义了。</a:t>
            </a:r>
          </a:p>
        </p:txBody>
      </p:sp>
    </p:spTree>
    <p:extLst>
      <p:ext uri="{BB962C8B-B14F-4D97-AF65-F5344CB8AC3E}">
        <p14:creationId xmlns:p14="http://schemas.microsoft.com/office/powerpoint/2010/main" val="31096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罗马书第五章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5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848100"/>
            <a:ext cx="3200399" cy="16619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福</a:t>
            </a:r>
            <a:r>
              <a:rPr lang="zh-CN" altLang="en-US" sz="3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音（好消息）讲的是已经发生</a:t>
            </a:r>
            <a:r>
              <a:rPr lang="zh-CN" altLang="en-US" sz="3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</a:t>
            </a:r>
            <a:r>
              <a:rPr lang="zh-CN" altLang="en-US" sz="3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的事情</a:t>
            </a:r>
            <a:endParaRPr lang="en-US" altLang="zh-CN" sz="3400" b="1" dirty="0" smtClean="0">
              <a:solidFill>
                <a:srgbClr val="FFFF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7124" y="1028700"/>
            <a:ext cx="3316957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路</a:t>
            </a:r>
            <a:r>
              <a:rPr lang="en-US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2:10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那天使对他们说：不要惧怕！我报给你们大喜的信息，是关乎万民的；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2:11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因今天在大卫的城里，为你们生了救主，就是主基督。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2:12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你们要看见一个婴孩，包着布，卧在马槽里，那就是记号了。</a:t>
            </a:r>
            <a:endParaRPr lang="en-US" altLang="zh-CN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1" y="876300"/>
            <a:ext cx="571499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 </a:t>
            </a:r>
            <a:r>
              <a:rPr lang="zh-CN" altLang="en-US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如此说来，因一次的过犯，众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en-US" altLang="zh-CN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(all men) 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都</a:t>
            </a:r>
            <a:r>
              <a:rPr lang="zh-CN" altLang="en-US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被定罪；照样，因一次的义行，众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en-US" altLang="zh-CN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(all men</a:t>
            </a:r>
            <a:r>
              <a:rPr lang="en-US" altLang="zh-CN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</a:t>
            </a:r>
            <a:r>
              <a:rPr lang="zh-CN" altLang="en-US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就被称义得生命了。</a:t>
            </a:r>
            <a:r>
              <a:rPr lang="en-US" altLang="zh-CN" sz="24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 </a:t>
            </a:r>
            <a:r>
              <a:rPr lang="zh-CN" altLang="en-US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因一人的悖逆，众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en-US" altLang="zh-CN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(the many</a:t>
            </a:r>
            <a:r>
              <a:rPr lang="en-US" altLang="zh-CN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成</a:t>
            </a:r>
            <a:r>
              <a:rPr lang="zh-CN" altLang="en-US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为罪人；照样，因一人的顺从，众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en-US" altLang="zh-CN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(the many</a:t>
            </a:r>
            <a:r>
              <a:rPr lang="en-US" altLang="zh-CN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24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</a:t>
            </a:r>
            <a:r>
              <a:rPr lang="zh-CN" altLang="en-US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成为义了。</a:t>
            </a:r>
          </a:p>
          <a:p>
            <a:pPr>
              <a:spcAft>
                <a:spcPts val="1200"/>
              </a:spcAft>
            </a:pPr>
            <a:r>
              <a:rPr lang="en-US" altLang="zh-CN" sz="24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 </a:t>
            </a:r>
            <a:r>
              <a:rPr lang="zh-CN" altLang="en-US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律法本是外添的，叫过犯显多；只是罪在那里显多，恩典就更显多了。</a:t>
            </a:r>
            <a:r>
              <a:rPr lang="en-US" altLang="zh-CN" sz="24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 </a:t>
            </a:r>
            <a:r>
              <a:rPr lang="zh-CN" altLang="en-US" sz="2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就如罪作王叫人死；照样，恩典也藉着义作王，叫人因我们的主耶稣基督得永生。</a:t>
            </a:r>
          </a:p>
        </p:txBody>
      </p:sp>
    </p:spTree>
    <p:extLst>
      <p:ext uri="{BB962C8B-B14F-4D97-AF65-F5344CB8AC3E}">
        <p14:creationId xmlns:p14="http://schemas.microsoft.com/office/powerpoint/2010/main" val="31862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罗马书第六章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6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562599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这样，怎么说呢？我们可以仍在罪中、叫恩典显多么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 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断乎不可！我们在罪上死了的人岂可仍在罪中活着呢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岂不知我们这受洗归入基督耶稣的人是受洗归入他的死么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r>
              <a:rPr lang="en-US" altLang="zh-CN" sz="21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21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所以，我们藉着洗礼归入死，和他一同埋葬，原是叫我们一举一动有新生的样式，象基督藉着父的荣耀从死里复活一样</a:t>
            </a:r>
            <a:r>
              <a:rPr lang="zh-CN" altLang="en-US" sz="21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1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1600" b="1" baseline="30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shall we say then? Are we to continue in sin so that grace may increase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it never be! How shall we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died to sin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live in 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it? </a:t>
            </a:r>
            <a:r>
              <a:rPr lang="en-US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 you not know that all of us who have been baptized into Christ Jesus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baptized into His death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b="1" baseline="3000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been buried with (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sunthapto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bury together) Him through baptism into death</a:t>
            </a:r>
            <a:r>
              <a: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that as Christ was raised from the dead through the glory of the Father, so we too might walk in newness of life</a:t>
            </a:r>
            <a:r>
              <a:rPr lang="en-US" sz="16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00" b="1" dirty="0">
              <a:solidFill>
                <a:srgbClr val="00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7124" y="1028700"/>
            <a:ext cx="3316957" cy="46166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2:11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你们在他里面也受了不是人手所行的割礼，乃是基督使你们脱去肉体情慾的割礼。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2:12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你们既受洗与他一同埋葬，也就在此与他一同复活，都因信那叫他从死里复活神的功用</a:t>
            </a:r>
            <a:r>
              <a:rPr lang="zh-CN" altLang="en-US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Col 2:11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and in Him you were also circumcised with a circumcision made without hands, in the removal of the body of the flesh by the circumcision of Christ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; 2:12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having been buried with (</a:t>
            </a:r>
            <a:r>
              <a:rPr lang="en-US" altLang="zh-CN" sz="1400" b="1" dirty="0" err="1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unthapto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bury together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Him in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baptism, in which you were also raised up 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with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1400" b="1" dirty="0" err="1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sunegeiro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raise together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Him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through faith in the working of God, who raised Him from the dead.</a:t>
            </a:r>
            <a:endParaRPr lang="en-US" altLang="zh-CN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3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1575</TotalTime>
  <Words>4710</Words>
  <Application>Microsoft Office PowerPoint</Application>
  <PresentationFormat>On-screen Show (16:10)</PresentationFormat>
  <Paragraphs>91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微软雅黑</vt:lpstr>
      <vt:lpstr>微软雅黑</vt:lpstr>
      <vt:lpstr>楷体</vt:lpstr>
      <vt:lpstr>Arial</vt:lpstr>
      <vt:lpstr>Arial</vt:lpstr>
      <vt:lpstr>Calibri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116</cp:revision>
  <dcterms:created xsi:type="dcterms:W3CDTF">2011-09-04T18:01:24Z</dcterms:created>
  <dcterms:modified xsi:type="dcterms:W3CDTF">2017-05-21T14:30:35Z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