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4"/>
  </p:notesMasterIdLst>
  <p:sldIdLst>
    <p:sldId id="335" r:id="rId6"/>
    <p:sldId id="334" r:id="rId7"/>
    <p:sldId id="345" r:id="rId8"/>
    <p:sldId id="346" r:id="rId9"/>
    <p:sldId id="348" r:id="rId10"/>
    <p:sldId id="349" r:id="rId11"/>
    <p:sldId id="350" r:id="rId12"/>
    <p:sldId id="266" r:id="rId13"/>
    <p:sldId id="352" r:id="rId14"/>
    <p:sldId id="342" r:id="rId15"/>
    <p:sldId id="339" r:id="rId16"/>
    <p:sldId id="341" r:id="rId17"/>
    <p:sldId id="343" r:id="rId18"/>
    <p:sldId id="355" r:id="rId19"/>
    <p:sldId id="354" r:id="rId20"/>
    <p:sldId id="353" r:id="rId21"/>
    <p:sldId id="336" r:id="rId22"/>
    <p:sldId id="351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8" y="1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9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65" y="1104900"/>
            <a:ext cx="86036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死里复活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5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Resurrection from the dead</a:t>
            </a: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5-8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9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只是过犯不如恩赐，若因一人的过犯，众人都死了，何况神的恩典，与那因耶稣基督一人恩典中的赏赐，岂不更加倍的临到众人么？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因一人犯罪就定罪，也不如恩赐，原来审判是由一人而定罪，恩赐乃是由许多过犯而称义。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如此说来，因一次的过犯，众人都被定罪；照样，因一次的义行，众人也就被称义得生命了。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因一人的悖逆，众人成为罪人；照样，因一人的顺从，众人也成为义了。</a:t>
            </a:r>
          </a:p>
        </p:txBody>
      </p:sp>
    </p:spTree>
    <p:extLst>
      <p:ext uri="{BB962C8B-B14F-4D97-AF65-F5344CB8AC3E}">
        <p14:creationId xmlns:p14="http://schemas.microsoft.com/office/powerpoint/2010/main" val="1478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God sees me as being in Adam or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4" y="1104900"/>
            <a:ext cx="3316957" cy="2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0991" y="4095571"/>
            <a:ext cx="25458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神只看到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41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God sees me as being in Adam or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4" y="1104900"/>
            <a:ext cx="3316957" cy="2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4095571"/>
            <a:ext cx="23172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合理吗？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1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God sees me as being in Adam or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4" y="1104900"/>
            <a:ext cx="3316957" cy="2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4076700"/>
            <a:ext cx="23172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这意味着什么？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91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God sees me as being in Adam or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4" y="1104900"/>
            <a:ext cx="3316957" cy="2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124" y="1106968"/>
            <a:ext cx="3316957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（天然）人是因为在亚当里才成为罪人的；（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基督）人是因为在基督里才成为义人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en-US" altLang="zh-CN" sz="2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在亚当里没选择，在基督里也“没选择”，</a:t>
            </a:r>
            <a:r>
              <a:rPr lang="zh-CN" altLang="en-US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是否相信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自己在基督里却是每个人的选择</a:t>
            </a:r>
            <a:endParaRPr lang="en-US" altLang="zh-CN" sz="2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人不能做什么改变自己的本质（本性），人所做的只是自己</a:t>
            </a:r>
            <a:r>
              <a:rPr lang="zh-CN" altLang="en-US" sz="2200" b="1" u="sng" dirty="0" smtClean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所相信的</a:t>
            </a:r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本质（本性）的表现</a:t>
            </a:r>
            <a:endParaRPr lang="en-US" altLang="zh-CN" sz="2200" b="1" dirty="0" smtClean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loves jacob and hates e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6" y="266700"/>
            <a:ext cx="8486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38" y="4305300"/>
            <a:ext cx="8884229" cy="892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玛</a:t>
            </a:r>
            <a:r>
              <a:rPr lang="en-US" sz="2600" b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en-US" sz="2600" b="1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</a:t>
            </a:r>
            <a:r>
              <a:rPr lang="en-US" sz="2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：以扫不是雅各的哥哥么？我却爱雅各，1:3 </a:t>
            </a:r>
            <a:r>
              <a:rPr lang="en-US" sz="2600" b="1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恶以扫，使他的山岭荒凉，把他的地业交给旷野的野狗</a:t>
            </a:r>
            <a:r>
              <a:rPr lang="en-US" sz="2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115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714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这就如罪是从一人入了世界，死又是从罪来的；于是死就临到众人，因为众人都犯了罪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没有律法之先，罪已经在世上；但没有律法，罪也不算罪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然而从亚当到摩西，死就作了王，连那些不与亚当犯一样罪过的，也在他的权下。亚当乃是那以后要来之人的豫象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God sees me as being in Adam or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4" y="1104900"/>
            <a:ext cx="3316957" cy="2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0991" y="3848100"/>
            <a:ext cx="25458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神只看到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4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714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 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(But not as the offence, so also </a:t>
            </a:r>
            <a:r>
              <a:rPr lang="en-US" altLang="zh-CN" sz="24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the free gift)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，若因一人的过犯，众人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many)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都死了，何况神的恩典，与那因耶稣基督一人恩典中的赏赐，岂不更加倍的临到众人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many)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么？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因一人犯罪就定罪，也不如恩赐 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(And not as </a:t>
            </a:r>
            <a:r>
              <a:rPr lang="en-US" altLang="zh-CN" sz="24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 was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by one that sinned, so </a:t>
            </a:r>
            <a:r>
              <a:rPr lang="en-US" altLang="zh-CN" sz="24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the gift)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，原来审判是由一人而定罪，恩赐乃是由许多过犯而称义。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若因一人的过犯，死就因这一人作了王，何况那些受洪恩又蒙所赐之义的，岂不更要因耶稣基督一人在生命中作王么？</a:t>
            </a:r>
            <a:endParaRPr lang="zh-CN" altLang="en-US" sz="2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God sees me as being in Adam or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4" y="1104900"/>
            <a:ext cx="3316957" cy="2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0991" y="3848100"/>
            <a:ext cx="25458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神只看到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7124" y="1106968"/>
            <a:ext cx="3316957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3:17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又对亚当说：你既听从妻子的话，吃了我所吩咐你不可吃的那树上的果子，地必为你的缘故受咒诅；你必终身劳苦纔能从地里得吃的。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3:18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地必给你长出荆棘和蒺藜来；你也要吃田间的菜蔬。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3:19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你必汗流满面纔得糊口，直到你归了土，因为你是从土而出的。你本是尘土，仍要归于尘土。</a:t>
            </a:r>
            <a:endParaRPr lang="en-US" altLang="zh-CN" sz="2200" b="1" dirty="0" smtClean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83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714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如此说来，因一次的过犯，众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(all men)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被定罪；照样，因一次的义行，众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(all men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就被称义得生命了。</a:t>
            </a: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many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为罪人；照样，因一人的顺从，众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many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成为义了。</a:t>
            </a:r>
          </a:p>
          <a:p>
            <a:pPr>
              <a:spcAft>
                <a:spcPts val="1200"/>
              </a:spcAft>
            </a:pP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律法本是外添的，叫过犯显多；只是罪在那里显多，恩典就更显多了。</a:t>
            </a: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就如罪作王叫人死；照样，恩典也藉着义作王，叫人因我们的主耶稣基督得永生。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7124" y="1106968"/>
            <a:ext cx="3316957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3:17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又对亚当说：你既听从妻子的话，吃了我所吩咐你不可吃的那树上的果子，地必为你的缘故受咒诅；你必终身劳苦纔能从地里得吃的。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3:18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地必给你长出荆棘和蒺藜来；你也要吃田间的菜蔬。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3:19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你必汗流满面纔得糊口，直到你归了土，因为你是从土而出的。你本是尘土，仍要归于尘土。</a:t>
            </a:r>
            <a:endParaRPr lang="en-US" altLang="zh-CN" sz="2200" b="1" dirty="0" smtClean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Paradigm Shift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式转移</a:t>
            </a:r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8698" y="1261020"/>
            <a:ext cx="4572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 </a:t>
            </a:r>
            <a:r>
              <a:rPr lang="en-US" sz="3300" b="1" dirty="0">
                <a:solidFill>
                  <a:srgbClr val="FFFF00"/>
                </a:solidFill>
                <a:latin typeface="arial" panose="020B0604020202020204" pitchFamily="34" charset="0"/>
              </a:rPr>
              <a:t>fundamental change in approach or underlying </a:t>
            </a:r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assumptions</a:t>
            </a:r>
          </a:p>
          <a:p>
            <a:endParaRPr lang="en-US" sz="33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zh-CN" altLang="en-US" sz="3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一个在方法或基本假设方面根本的变化</a:t>
            </a:r>
            <a:endParaRPr lang="en-US" sz="3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4" descr="Image result for god breathing life into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5183"/>
            <a:ext cx="3460929" cy="22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1"/>
          <a:stretch/>
        </p:blipFill>
        <p:spPr bwMode="auto">
          <a:xfrm>
            <a:off x="5252910" y="1000308"/>
            <a:ext cx="3470708" cy="22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6019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拉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10:6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以斯拉从　神殿前起来，进入以利亚实的儿子约哈难的屋里，到了那里不吃饭，也不喝水；因为被掳归回之人所犯的罪，心里悲伤。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10:7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他们通告犹大和耶路撒冷被掳归回的人，叫他们在耶路撒冷聚集。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10:8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凡不遵首领和长老所议定、叁日之内不来的，就必抄他的家，使他离开被掳归回之人的会。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10:9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于是，犹大和便雅悯众人，叁日之内都聚集在耶路撒冷。那日正是九月二十日，众人都坐在　神殿前的宽阔处；因这事，又因下大雨，就都战兢。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10:10 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祭司以斯拉站起来，对他们说：你们有罪了；因你们娶了外邦的女子为妻，增添以色列人的罪恶。</a:t>
            </a:r>
            <a:endParaRPr lang="en-US" altLang="zh-CN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4203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旧约圣经中的“不平等待遇”</a:t>
            </a:r>
            <a:endParaRPr 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Image result for ezra read bib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7" r="9175"/>
          <a:stretch/>
        </p:blipFill>
        <p:spPr bwMode="auto">
          <a:xfrm>
            <a:off x="6121400" y="1333500"/>
            <a:ext cx="280625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6019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拉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10:11 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现在当向耶和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</a:t>
            </a:r>
            <a:r>
              <a:rPr lang="en-US" altLang="zh-CN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CN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们列祖的　神认罪，遵行他的旨意，离绝这些国的民和外邦的女子。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10:12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会众都大声回答说：我们必照着你的话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行。。</a:t>
            </a:r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被掳归回的人如此而行。祭司以斯拉和些族长按着宗族都指名见派；</a:t>
            </a:r>
            <a:r>
              <a:rPr lang="zh-CN" altLang="en-US" sz="2400" b="1" u="sng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在十月初一日，一同在座查办这事，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10:17 </a:t>
            </a:r>
            <a:r>
              <a:rPr lang="zh-CN" altLang="en-US" sz="2400" b="1" u="sng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到正月初一日，纔查清娶外邦女子的人数。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10:18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在祭司中查出娶外邦女子为妻的，就是耶书亚的子孙约萨达的儿子，和他弟兄玛西雅、以利以谢、雅立、基大利；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10:19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他们便应许必休他们的妻。他们因有罪，就献群中的一隻公绵羊赎罪。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10:20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音麦的子孙中，有哈拿尼、西巴第雅。。。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4203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旧约圣经中的“不平等待遇”</a:t>
            </a:r>
            <a:endParaRPr 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Image result for ezra read bib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7" r="9175"/>
          <a:stretch/>
        </p:blipFill>
        <p:spPr bwMode="auto">
          <a:xfrm>
            <a:off x="6121400" y="1333500"/>
            <a:ext cx="280625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60197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孩子渐长，就断了奶。以撒断奶的日子，亚伯拉罕设摆丰盛的筵席。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当时，撒拉看见埃及人夏甲给亚伯拉罕所生的儿子戏笑，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就对亚伯拉罕说：你把这使女和他儿子赶出去！因为这使女的儿子不可与我的儿子以撒一同承受产业。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亚伯拉罕因他儿子的缘故很忧愁。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神对亚伯拉罕说：你不必为这童子和你的使女忧愁。凡撒拉对你说的话，你都该听从；因为从以撒生的，纔要称为你的后裔。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至于使女的儿子，我也必使他的后裔成立一国，因为他是你所生的。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21:14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亚伯拉罕清早起来，拿饼和一皮袋水，给了夏甲，搭在他的肩上，又把孩子交给他，打发他走。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夏甲就走了，在别是巴的旷野走迷了路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4203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旧约圣经中的“不平等待遇”</a:t>
            </a:r>
            <a:endParaRPr 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Image result for abraham sends away ha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44" y="1181100"/>
            <a:ext cx="2819400" cy="394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d loves jacob and hates e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6" y="266700"/>
            <a:ext cx="8486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38" y="4305300"/>
            <a:ext cx="8884229" cy="892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玛</a:t>
            </a:r>
            <a:r>
              <a:rPr lang="en-US" sz="2600" b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en-US" sz="2600" b="1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</a:t>
            </a:r>
            <a:r>
              <a:rPr lang="en-US" sz="2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：以扫不是雅各的哥哥么？我却爱雅各，1:3 </a:t>
            </a:r>
            <a:r>
              <a:rPr lang="en-US" sz="2600" b="1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恶以扫，使他的山岭荒凉，把他的地业交给旷野的野狗</a:t>
            </a:r>
            <a:r>
              <a:rPr lang="en-US" sz="2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995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Paradigm Shift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式转移</a:t>
            </a:r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" y="902855"/>
            <a:ext cx="498301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24:44 </a:t>
            </a:r>
            <a:r>
              <a:rPr lang="zh-CN" altLang="en-US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耶稣对他们说：这就是我从前与你们同在之时所告诉你们的话说：</a:t>
            </a:r>
            <a:r>
              <a:rPr lang="zh-CN" altLang="en-US" sz="3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摩西的律法、先知的书，和诗篇上所记的，凡指着我的话都必须应验</a:t>
            </a:r>
            <a:r>
              <a:rPr lang="zh-CN" altLang="en-US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30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3:11 </a:t>
            </a:r>
            <a:r>
              <a:rPr lang="zh-CN" altLang="en-US" sz="3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唯有基督是包括一切，又住在各人之内。</a:t>
            </a:r>
            <a:r>
              <a:rPr lang="en-US" altLang="zh-CN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but </a:t>
            </a:r>
            <a:r>
              <a:rPr lang="en-US" altLang="zh-CN" sz="3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Christ </a:t>
            </a:r>
            <a:r>
              <a:rPr lang="en-US" altLang="zh-CN" sz="30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en-US" altLang="zh-CN" sz="3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all </a:t>
            </a:r>
            <a:r>
              <a:rPr lang="en-US" altLang="zh-CN" sz="3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 in all. </a:t>
            </a:r>
            <a:endParaRPr lang="en-US" sz="30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3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292" name="Picture 4" descr="Image result for god breathing life into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5183"/>
            <a:ext cx="3460929" cy="22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1"/>
          <a:stretch/>
        </p:blipFill>
        <p:spPr bwMode="auto">
          <a:xfrm>
            <a:off x="5252910" y="1000308"/>
            <a:ext cx="3470708" cy="22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90362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我们既因信称义，就藉着我们的主耶稣基督得与神相和。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我们又藉着他，因信得进入现在所站的这恩典中，并且欢欢喜喜盼望神的荣耀。</a:t>
            </a:r>
            <a:endParaRPr lang="en-US" altLang="zh-CN" sz="2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不但如此，就是在患难中也是欢欢喜喜的；因为知道患难生忍耐，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忍耐生老练，老练生盼望；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盼望不至于羞耻，因为所赐给我们的圣灵将神的爱浇灌在我们心里。</a:t>
            </a:r>
            <a:endParaRPr lang="en-US" altLang="zh-CN" sz="2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endParaRPr lang="en-US" altLang="zh-CN" sz="2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（罗</a:t>
            </a:r>
            <a:r>
              <a:rPr lang="en-US" altLang="zh-CN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3:21 </a:t>
            </a:r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但如今，神的义在律法以外已经显明出来，有律法和先知为證：</a:t>
            </a:r>
            <a:r>
              <a:rPr lang="en-US" altLang="zh-CN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3:22 </a:t>
            </a:r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就是神的义，因信耶稣基督加给一切相信的人，并没有分别。</a:t>
            </a:r>
            <a:r>
              <a:rPr lang="en-US" altLang="zh-CN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3:23 </a:t>
            </a:r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因为世人都犯了罪，亏缺了神的荣耀；</a:t>
            </a:r>
            <a:r>
              <a:rPr lang="en-US" altLang="zh-CN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3:24 </a:t>
            </a:r>
            <a:r>
              <a:rPr lang="zh-CN" altLang="en-US" sz="24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如今却蒙神的恩典，因基督耶稣的救赎，就白白的称义。）</a:t>
            </a:r>
            <a:endParaRPr lang="zh-CN" altLang="en-US" sz="2400" b="1" dirty="0" smtClean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18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9036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因我们还软弱的时候，基督就按所定的日期为罪人死。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为义人死，是少有的；为仁人死、或者有敢做的。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唯有基督在我们还作罪人的时候为我们死，神的爱就在此向我们显明了。</a:t>
            </a:r>
          </a:p>
          <a:p>
            <a:pPr>
              <a:spcAft>
                <a:spcPts val="1200"/>
              </a:spcAft>
            </a:pP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现在我们既靠着他的血称义，就更要藉着他免去神的忿怒。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因为我们作仇敌的时候，且藉着神儿子的死，得与神和好；既已和好，就更要因他的生得救了。</a:t>
            </a:r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不但如此，我们既藉着我主耶稣基督得与神和好，也就藉着他以神为乐。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13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686</TotalTime>
  <Words>3034</Words>
  <Application>Microsoft Office PowerPoint</Application>
  <PresentationFormat>On-screen Show (16:10)</PresentationFormat>
  <Paragraphs>69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Microsoft YaHei</vt:lpstr>
      <vt:lpstr>Microsoft YaHei</vt:lpstr>
      <vt:lpstr>楷体</vt:lpstr>
      <vt:lpstr>Arial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88</cp:revision>
  <dcterms:created xsi:type="dcterms:W3CDTF">2011-09-04T18:01:24Z</dcterms:created>
  <dcterms:modified xsi:type="dcterms:W3CDTF">2017-05-14T10:02:32Z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