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654" r:id="rId2"/>
    <p:sldId id="635" r:id="rId3"/>
    <p:sldId id="636" r:id="rId4"/>
    <p:sldId id="614" r:id="rId5"/>
    <p:sldId id="501" r:id="rId6"/>
    <p:sldId id="620" r:id="rId7"/>
    <p:sldId id="626" r:id="rId8"/>
    <p:sldId id="628" r:id="rId9"/>
    <p:sldId id="586" r:id="rId10"/>
    <p:sldId id="657" r:id="rId11"/>
    <p:sldId id="639" r:id="rId12"/>
    <p:sldId id="642" r:id="rId13"/>
    <p:sldId id="645" r:id="rId14"/>
    <p:sldId id="646" r:id="rId15"/>
    <p:sldId id="631" r:id="rId16"/>
    <p:sldId id="630" r:id="rId17"/>
    <p:sldId id="621" r:id="rId18"/>
    <p:sldId id="632" r:id="rId19"/>
    <p:sldId id="625" r:id="rId20"/>
    <p:sldId id="502" r:id="rId21"/>
    <p:sldId id="623" r:id="rId22"/>
    <p:sldId id="574" r:id="rId23"/>
    <p:sldId id="655" r:id="rId24"/>
    <p:sldId id="634" r:id="rId25"/>
    <p:sldId id="656" r:id="rId26"/>
    <p:sldId id="649" r:id="rId27"/>
    <p:sldId id="658" r:id="rId28"/>
    <p:sldId id="659" r:id="rId29"/>
    <p:sldId id="624" r:id="rId30"/>
    <p:sldId id="650" r:id="rId31"/>
    <p:sldId id="652" r:id="rId32"/>
    <p:sldId id="648" r:id="rId33"/>
    <p:sldId id="651" r:id="rId34"/>
    <p:sldId id="653" r:id="rId35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04" autoAdjust="0"/>
    <p:restoredTop sz="92881" autoAdjust="0"/>
  </p:normalViewPr>
  <p:slideViewPr>
    <p:cSldViewPr>
      <p:cViewPr>
        <p:scale>
          <a:sx n="75" d="100"/>
          <a:sy n="75" d="100"/>
        </p:scale>
        <p:origin x="-996" y="-21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4326D-CC68-4B43-BCE3-B8066B58E941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B6E9D-CD08-4417-9E81-65D5DD475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22131-D9A1-412D-9152-866D86AC74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22131-D9A1-412D-9152-866D86AC744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2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2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4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A564F-B806-4D89-BA12-F9F17827150A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500"/>
            <a:ext cx="9144000" cy="5863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686065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34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2:1-3 </a:t>
            </a:r>
            <a:r>
              <a:rPr lang="zh-CN" altLang="en-US" sz="34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你们死在过犯罪恶之中，他叫你们活过来。 那时，你们在其中行事为人，随从今世的风俗，顺服空中掌权者的首领，就是现今在悖逆之子心中运行的邪灵。 </a:t>
            </a:r>
            <a:r>
              <a:rPr lang="zh-CN" altLang="en-US" sz="3400" b="1" dirty="0" smtClean="0">
                <a:latin typeface="微软雅黑" pitchFamily="34" charset="-122"/>
                <a:ea typeface="微软雅黑" pitchFamily="34" charset="-122"/>
              </a:rPr>
              <a:t>我们从前也都在他们中间，放纵肉体的私慾，随着肉体和心中所喜好的去行 </a:t>
            </a:r>
            <a:r>
              <a:rPr lang="en-US" altLang="zh-CN" sz="3400" b="1" dirty="0" smtClean="0">
                <a:latin typeface="微软雅黑" pitchFamily="34" charset="-122"/>
                <a:ea typeface="微软雅黑" pitchFamily="34" charset="-122"/>
              </a:rPr>
              <a:t>(we all had our conversation in times past in the lusts of our flesh, fulfilling the desires of the flesh and of the mind)</a:t>
            </a:r>
            <a:r>
              <a:rPr lang="zh-CN" altLang="en-US" sz="34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，本为可怒之子，和别人一样。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4200" y="-38099"/>
            <a:ext cx="2672526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以弗所书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st-luke-church.org/images/bridge3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5800" y="0"/>
            <a:ext cx="7802048" cy="5715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-304800" y="0"/>
            <a:ext cx="541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人的方法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0101.nccdn.net/1_5/10c/050/1ba/bridge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"/>
            <a:ext cx="8343062" cy="5715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47800" y="0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神的救法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0101.nccdn.net/1_5/10c/050/1ba/bridge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"/>
            <a:ext cx="8343062" cy="5715000"/>
          </a:xfrm>
          <a:prstGeom prst="rect">
            <a:avLst/>
          </a:prstGeom>
          <a:noFill/>
        </p:spPr>
      </p:pic>
      <p:sp>
        <p:nvSpPr>
          <p:cNvPr id="3" name="Cloud Callout 2"/>
          <p:cNvSpPr/>
          <p:nvPr/>
        </p:nvSpPr>
        <p:spPr>
          <a:xfrm>
            <a:off x="5029200" y="190500"/>
            <a:ext cx="2743200" cy="8763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sym typeface="Wingdings"/>
              </a:rPr>
              <a:t>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0101.nccdn.net/1_5/10c/050/1ba/bridge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"/>
            <a:ext cx="8343062" cy="5715000"/>
          </a:xfrm>
          <a:prstGeom prst="rect">
            <a:avLst/>
          </a:prstGeom>
          <a:noFill/>
        </p:spPr>
      </p:pic>
      <p:sp>
        <p:nvSpPr>
          <p:cNvPr id="3" name="Cloud Callout 2"/>
          <p:cNvSpPr/>
          <p:nvPr/>
        </p:nvSpPr>
        <p:spPr>
          <a:xfrm>
            <a:off x="5029200" y="190500"/>
            <a:ext cx="2743200" cy="8763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sym typeface="Wingdings"/>
              </a:rPr>
              <a:t>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686064"/>
            <a:ext cx="8991600" cy="45336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5:12-14 </a:t>
            </a:r>
            <a:r>
              <a:rPr lang="zh-CN" altLang="en-US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这就如罪是从一人入了世界，死又是从罪来的；于是死就临到众人，因为众人都犯了罪。 没有律法之先，罪已经在世上；但没有律法，罪也不算罪。 然而从亚当到摩西，死就作了王，连那些不与亚当犯一样罪过的，也在他的权下。亚当乃是那以后要来之人的豫象。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35839" y="-38099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罗马书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686064"/>
            <a:ext cx="8991600" cy="45336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5:12-14 </a:t>
            </a:r>
            <a:r>
              <a:rPr lang="zh-CN" altLang="en-US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这就如</a:t>
            </a:r>
            <a:r>
              <a:rPr lang="zh-CN" altLang="en-US" sz="4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罪是从一人入了世界，死又是从罪来的；于是死就临到众人，因为众人都犯了罪。</a:t>
            </a:r>
            <a:r>
              <a:rPr lang="zh-CN" altLang="en-US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 没有律法之先，罪已经在世上；但没有律法，罪也不算罪。 然而从亚当到摩西，死就作了王，连那些不与亚当犯一样罪过的，也在他的权下。亚当乃是那以后要来之人的豫象。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35839" y="-38099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罗马书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686064"/>
            <a:ext cx="8991600" cy="45336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5:12-14 </a:t>
            </a:r>
            <a:r>
              <a:rPr lang="zh-CN" altLang="en-US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这就如罪是从一人入了世界，死又是从罪来的；于是死就临到众人，因为众人都犯了罪。 </a:t>
            </a:r>
            <a:r>
              <a:rPr lang="zh-CN" altLang="en-US" sz="4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没有律法之先，罪已经在世上；但没有律法，罪也不算罪。 然而从亚当到摩西，死就作了王，连那些不与亚当犯一样罪过的，也在他的权下。</a:t>
            </a:r>
            <a:r>
              <a:rPr lang="zh-CN" altLang="en-US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亚当乃是那以后要来之人的豫象。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35839" y="-38099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罗马书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686064"/>
            <a:ext cx="8991600" cy="45336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5:12-14 </a:t>
            </a:r>
            <a:r>
              <a:rPr lang="zh-CN" altLang="en-US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这就如罪是从一人入了世界，死又是从罪来的；于是死就临到众人，因为众人都犯了罪。 没有律法之先，罪已经在世上；但没有律法，罪也不算罪。 然而从亚当到摩西，死就作了王，连那些不与亚当犯一样罪过的，也在他的权下。</a:t>
            </a:r>
            <a:r>
              <a:rPr lang="zh-CN" altLang="en-US" sz="4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亚当乃是那以后要来之人的豫象。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35839" y="-38099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罗马书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notsoplain.com/genealogy/images/famtre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7927"/>
            <a:ext cx="7543800" cy="56470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8600" y="0"/>
            <a:ext cx="86868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5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林前</a:t>
            </a:r>
            <a:r>
              <a:rPr lang="en-US" altLang="zh-TW" sz="5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 11:23 </a:t>
            </a:r>
            <a:r>
              <a:rPr lang="zh-TW" altLang="en-US" sz="5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我當日傳給你們的，原是從主領受的，就是主耶穌被賣的那一夜，拿起餅來，</a:t>
            </a:r>
            <a:r>
              <a:rPr lang="en-US" altLang="zh-TW" sz="5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11:24 </a:t>
            </a:r>
            <a:r>
              <a:rPr lang="zh-TW" altLang="en-US" sz="5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祝謝了，就擘開，說：這是我的身體，為你們捨（有古卷：擘開）的，</a:t>
            </a:r>
            <a:r>
              <a:rPr lang="zh-TW" altLang="en-US" sz="5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你們應當如此行，為的是紀念我。</a:t>
            </a:r>
            <a:endParaRPr lang="en-US" altLang="zh-CN" sz="50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533400" y="0"/>
            <a:ext cx="1051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重生</a:t>
            </a:r>
            <a:r>
              <a:rPr lang="en-US" altLang="zh-CN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=</a:t>
            </a:r>
            <a:r>
              <a:rPr lang="zh-CN" alt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彻底的改变</a:t>
            </a:r>
            <a:endParaRPr lang="en-US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200" y="1371864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林后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5:16-17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所以，我们从今以后，不凭着外貌（原文是肉体；本节同）认人了。虽然凭着外貌认过基督，如今却不再这样认他了。 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若有人在基督里，他就是新造的人，</a:t>
            </a:r>
            <a:r>
              <a:rPr lang="zh-CN" altLang="en-US" sz="4600" b="1" dirty="0" smtClean="0">
                <a:solidFill>
                  <a:srgbClr val="00B050"/>
                </a:solidFill>
                <a:latin typeface="微软雅黑" pitchFamily="34" charset="-122"/>
                <a:ea typeface="微软雅黑" pitchFamily="34" charset="-122"/>
              </a:rPr>
              <a:t>旧事已过，都变成新的了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686065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罗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5:18-19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如此说来，</a:t>
            </a:r>
            <a:r>
              <a:rPr lang="zh-CN" altLang="en-US" sz="4600" b="1" dirty="0" smtClean="0">
                <a:latin typeface="微软雅黑" pitchFamily="34" charset="-122"/>
                <a:ea typeface="微软雅黑" pitchFamily="34" charset="-122"/>
              </a:rPr>
              <a:t>因一次的过犯，众人都被定罪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；</a:t>
            </a:r>
            <a:r>
              <a:rPr lang="zh-CN" altLang="en-US" sz="4600" b="1" dirty="0" smtClean="0">
                <a:solidFill>
                  <a:srgbClr val="00B050"/>
                </a:solidFill>
                <a:latin typeface="微软雅黑" pitchFamily="34" charset="-122"/>
                <a:ea typeface="微软雅黑" pitchFamily="34" charset="-122"/>
              </a:rPr>
              <a:t>照样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因一次的义行，众人也就被称义得生命了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 </a:t>
            </a:r>
            <a:r>
              <a:rPr lang="zh-CN" altLang="en-US" sz="4600" b="1" dirty="0" smtClean="0">
                <a:latin typeface="微软雅黑" pitchFamily="34" charset="-122"/>
                <a:ea typeface="微软雅黑" pitchFamily="34" charset="-122"/>
              </a:rPr>
              <a:t>因一人的悖逆，众人成为罪人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；</a:t>
            </a:r>
            <a:r>
              <a:rPr lang="zh-CN" altLang="en-US" sz="4600" b="1" dirty="0" smtClean="0">
                <a:solidFill>
                  <a:srgbClr val="00B050"/>
                </a:solidFill>
                <a:latin typeface="微软雅黑" pitchFamily="34" charset="-122"/>
                <a:ea typeface="微软雅黑" pitchFamily="34" charset="-122"/>
              </a:rPr>
              <a:t>照样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因一人的顺从，众人也成为义了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35839" y="-38099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罗马书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 descr="http://ts2.mm.bing.net/th?id=H.4708908688868425&amp;pid=1.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2" name="AutoShape 4" descr="http://ts2.mm.bing.net/th?id=H.4708908688868425&amp;pid=1.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4" name="AutoShape 6" descr="http://ts2.mm.bing.net/th?id=H.4708908688868425&amp;pid=1.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05289" y="-419100"/>
            <a:ext cx="7148111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20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義</a:t>
            </a:r>
            <a:endParaRPr lang="en-US" altLang="zh-CN" sz="220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 algn="ctr"/>
            <a:r>
              <a:rPr lang="en-US" altLang="zh-CN" sz="18000" b="1" dirty="0" smtClean="0">
                <a:solidFill>
                  <a:srgbClr val="7030A0"/>
                </a:solidFill>
                <a:latin typeface="楷体" pitchFamily="49" charset="-122"/>
                <a:ea typeface="楷体" pitchFamily="49" charset="-122"/>
              </a:rPr>
              <a:t>=</a:t>
            </a:r>
            <a:r>
              <a:rPr lang="zh-CN" altLang="en-US" sz="180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羊</a:t>
            </a:r>
            <a:r>
              <a:rPr lang="en-US" altLang="zh-CN" sz="18000" b="1" dirty="0" smtClean="0">
                <a:solidFill>
                  <a:srgbClr val="7030A0"/>
                </a:solidFill>
                <a:latin typeface="楷体" pitchFamily="49" charset="-122"/>
                <a:ea typeface="楷体" pitchFamily="49" charset="-122"/>
              </a:rPr>
              <a:t>+</a:t>
            </a:r>
            <a:r>
              <a:rPr lang="zh-CN" altLang="en-US" sz="18000" b="1" dirty="0" smtClean="0">
                <a:latin typeface="楷体" pitchFamily="49" charset="-122"/>
                <a:ea typeface="楷体" pitchFamily="49" charset="-122"/>
              </a:rPr>
              <a:t>我</a:t>
            </a:r>
            <a:endParaRPr lang="en-US" sz="18000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 descr="http://ts2.mm.bing.net/th?id=H.4708908688868425&amp;pid=1.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2" name="AutoShape 4" descr="http://ts2.mm.bing.net/th?id=H.4708908688868425&amp;pid=1.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4" name="AutoShape 6" descr="http://ts2.mm.bing.net/th?id=H.4708908688868425&amp;pid=1.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800100"/>
            <a:ext cx="301717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20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義</a:t>
            </a:r>
            <a:endParaRPr lang="en-US" altLang="zh-CN" sz="220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50178" name="Picture 2" descr="http://1.bp.blogspot.com/-osa4hP7wqSU/T3QfexSiQBI/AAAAAAAAJHk/Is1td9xFsr4/s1600/5_sacrifice_lambcro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799" y="266700"/>
            <a:ext cx="5296039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152664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来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10:12-14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但基督献了一次永远的赎罪祭，就在神的右边坐下了。 从此，等候他仇敌成了他的脚凳。 因为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他一次献祭，便叫那得以成圣的人永远完全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11049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加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3:21-22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这样，律法是与神的应许反对么？断乎不是！若曾传一个能叫人得生的律法，义就诚然本乎律法了。 但圣经把众人都圈在罪里，使所应许的福因信耶稣基督，归给那信的人。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533400" y="0"/>
            <a:ext cx="1051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意义何在？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762000" y="1181100"/>
            <a:ext cx="1051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如何活出来？</a:t>
            </a:r>
            <a:endParaRPr lang="en-US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11049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来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4:15-16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因我们的大祭司并非不能体恤我们的软弱。他也曾凡事受过试探，与我们一样，只是他没有犯罪。 所以，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我们只管坦然无惧的来到施恩的宝座前，为要得怜恤，蒙恩惠，作随时的帮助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533400" y="0"/>
            <a:ext cx="1051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基于我们与神的关系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10287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3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约 </a:t>
            </a:r>
            <a:r>
              <a:rPr lang="en-US" altLang="zh-CN" sz="3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15:3-5 </a:t>
            </a:r>
            <a:r>
              <a:rPr lang="zh-CN" altLang="en-US" sz="3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现在你们因我讲给你们的道，已经乾净了。 </a:t>
            </a:r>
            <a:r>
              <a:rPr lang="zh-CN" altLang="en-US" sz="38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你们要常在我里面，我也常在你们里面</a:t>
            </a:r>
            <a:r>
              <a:rPr lang="zh-CN" altLang="en-US" sz="3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。枝子若不常在葡萄树上，自己就不能结果子；你们若不常在我里面，也是这样。 </a:t>
            </a:r>
            <a:r>
              <a:rPr lang="zh-CN" altLang="en-US" sz="38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我是葡萄树，你们是枝子。常在我里面的，我也常在他里面，这人就多结果子</a:t>
            </a:r>
            <a:r>
              <a:rPr lang="zh-CN" altLang="en-US" sz="3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；因为离了我，你们就不能做甚么。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533400" y="0"/>
            <a:ext cx="1051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基于我们与神的关系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762000" y="1181100"/>
            <a:ext cx="1051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从里到外的更新</a:t>
            </a:r>
            <a:endParaRPr lang="en-US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40005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905000" y="2705100"/>
            <a:ext cx="1877437" cy="2250996"/>
            <a:chOff x="1905000" y="2705100"/>
            <a:chExt cx="1877437" cy="2250996"/>
          </a:xfrm>
        </p:grpSpPr>
        <p:cxnSp>
          <p:nvCxnSpPr>
            <p:cNvPr id="5" name="Straight Arrow Connector 4"/>
            <p:cNvCxnSpPr/>
            <p:nvPr/>
          </p:nvCxnSpPr>
          <p:spPr>
            <a:xfrm flipH="1" flipV="1">
              <a:off x="2286000" y="2705100"/>
              <a:ext cx="457200" cy="990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905000" y="3848100"/>
              <a:ext cx="1877437" cy="11079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zh-CN" altLang="en-US" sz="6600" b="1" dirty="0" smtClean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</a:rPr>
                <a:t>事实</a:t>
              </a:r>
              <a:endParaRPr lang="en-US" sz="66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294763" y="2705100"/>
            <a:ext cx="1877437" cy="2250996"/>
            <a:chOff x="1905000" y="2705100"/>
            <a:chExt cx="1877437" cy="2250996"/>
          </a:xfrm>
        </p:grpSpPr>
        <p:cxnSp>
          <p:nvCxnSpPr>
            <p:cNvPr id="11" name="Straight Arrow Connector 10"/>
            <p:cNvCxnSpPr/>
            <p:nvPr/>
          </p:nvCxnSpPr>
          <p:spPr>
            <a:xfrm flipH="1" flipV="1">
              <a:off x="2286000" y="2705100"/>
              <a:ext cx="457200" cy="990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905000" y="3848100"/>
              <a:ext cx="1877437" cy="11079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zh-CN" altLang="en-US" sz="6600" b="1" dirty="0" smtClean="0">
                  <a:solidFill>
                    <a:srgbClr val="00B050"/>
                  </a:solidFill>
                  <a:latin typeface="微软雅黑" pitchFamily="34" charset="-122"/>
                  <a:ea typeface="微软雅黑" pitchFamily="34" charset="-122"/>
                </a:rPr>
                <a:t>经历</a:t>
              </a:r>
              <a:endParaRPr lang="en-US" sz="6600" b="1" dirty="0">
                <a:solidFill>
                  <a:srgbClr val="00B05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8600" y="0"/>
            <a:ext cx="86868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5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林前</a:t>
            </a:r>
            <a:r>
              <a:rPr lang="en-US" altLang="zh-TW" sz="5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 11:25 </a:t>
            </a:r>
            <a:r>
              <a:rPr lang="zh-TW" altLang="en-US" sz="5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飯後，也照樣拿起杯來，說：這杯是用我的血所立的新約，</a:t>
            </a:r>
            <a:r>
              <a:rPr lang="zh-TW" altLang="en-US" sz="5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你們每逢喝的時候，要如此行，為的是紀念我。</a:t>
            </a:r>
            <a:r>
              <a:rPr lang="en-US" altLang="zh-TW" sz="5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11:26</a:t>
            </a:r>
            <a:r>
              <a:rPr lang="en-US" altLang="zh-TW" sz="5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TW" altLang="en-US" sz="5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你們每逢吃這餅，喝這杯，是表明主的死，直等到他來。</a:t>
            </a:r>
            <a:endParaRPr lang="en-US" altLang="zh-CN" sz="50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762000" y="1181100"/>
            <a:ext cx="10515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本于信，以致于信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From faith to faith</a:t>
            </a:r>
          </a:p>
          <a:p>
            <a:pPr algn="ctr"/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Christ-based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://www.st-luke-church.org/images/bridge3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5800" y="0"/>
            <a:ext cx="7802048" cy="5715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-228600" y="-38100"/>
            <a:ext cx="487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另一条道路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419600" y="38100"/>
            <a:ext cx="4724400" cy="33144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000" b="1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箴 </a:t>
            </a:r>
            <a:r>
              <a:rPr lang="en-US" altLang="zh-CN" sz="4000" b="1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14:12 </a:t>
            </a:r>
            <a:r>
              <a:rPr lang="zh-CN" altLang="en-US" sz="4000" b="1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有一条路，人以为正，至终成为死亡之路。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762000" y="1181100"/>
            <a:ext cx="1051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从外到里的努力</a:t>
            </a:r>
            <a:endParaRPr lang="en-US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40005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2" name="Group 8"/>
          <p:cNvGrpSpPr/>
          <p:nvPr/>
        </p:nvGrpSpPr>
        <p:grpSpPr>
          <a:xfrm>
            <a:off x="1905000" y="2705100"/>
            <a:ext cx="1877437" cy="2250996"/>
            <a:chOff x="1905000" y="2705100"/>
            <a:chExt cx="1877437" cy="2250996"/>
          </a:xfrm>
        </p:grpSpPr>
        <p:cxnSp>
          <p:nvCxnSpPr>
            <p:cNvPr id="5" name="Straight Arrow Connector 4"/>
            <p:cNvCxnSpPr/>
            <p:nvPr/>
          </p:nvCxnSpPr>
          <p:spPr>
            <a:xfrm flipH="1" flipV="1">
              <a:off x="2286000" y="2705100"/>
              <a:ext cx="457200" cy="990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905000" y="3848100"/>
              <a:ext cx="1877437" cy="110799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zh-CN" altLang="en-US" sz="6600" b="1" dirty="0" smtClean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事实</a:t>
              </a:r>
              <a:endParaRPr lang="en-US" sz="66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3" name="Group 9"/>
          <p:cNvGrpSpPr/>
          <p:nvPr/>
        </p:nvGrpSpPr>
        <p:grpSpPr>
          <a:xfrm>
            <a:off x="4294763" y="2705100"/>
            <a:ext cx="1877437" cy="2250996"/>
            <a:chOff x="1905000" y="2705100"/>
            <a:chExt cx="1877437" cy="2250996"/>
          </a:xfrm>
        </p:grpSpPr>
        <p:cxnSp>
          <p:nvCxnSpPr>
            <p:cNvPr id="11" name="Straight Arrow Connector 10"/>
            <p:cNvCxnSpPr/>
            <p:nvPr/>
          </p:nvCxnSpPr>
          <p:spPr>
            <a:xfrm flipH="1" flipV="1">
              <a:off x="2286000" y="2705100"/>
              <a:ext cx="457200" cy="990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905000" y="3848100"/>
              <a:ext cx="1877437" cy="110799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zh-CN" altLang="en-US" sz="6600" b="1" dirty="0" smtClean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</a:rPr>
                <a:t>目标</a:t>
              </a:r>
              <a:endParaRPr lang="en-US" sz="66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685800" y="1181100"/>
            <a:ext cx="105156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从罪人到</a:t>
            </a:r>
            <a:r>
              <a:rPr lang="zh-CN" altLang="en-US" sz="7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义人</a:t>
            </a:r>
            <a:r>
              <a:rPr lang="zh-CN" altLang="en-US" sz="7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的努力</a:t>
            </a:r>
            <a:endParaRPr lang="en-US" altLang="zh-CN" sz="7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en-US" altLang="zh-CN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From </a:t>
            </a:r>
            <a:r>
              <a:rPr lang="en-US" altLang="zh-CN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feeling</a:t>
            </a:r>
            <a:r>
              <a:rPr lang="en-US" altLang="zh-CN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 to </a:t>
            </a:r>
            <a:r>
              <a:rPr lang="en-US" altLang="zh-CN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feeling</a:t>
            </a:r>
          </a:p>
          <a:p>
            <a:pPr algn="ctr"/>
            <a:r>
              <a:rPr lang="en-US" altLang="zh-CN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works-based</a:t>
            </a:r>
          </a:p>
          <a:p>
            <a:pPr algn="ctr"/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legalism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500"/>
            <a:ext cx="9144000" cy="5863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686065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罗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1:16-17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我不以福音为耻；这福音本是神的大能，要救一切相信的，先是犹太人，后是希腊人。 因为神的义正在这福音上显明出来；这义是本于信，以致于信 。如经上所记：义人必因信得生 。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9642" y="-38099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罗马书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762000" y="39350"/>
            <a:ext cx="1051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神的大能 </a:t>
            </a:r>
            <a:r>
              <a:rPr lang="en-US" altLang="zh-CN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(</a:t>
            </a:r>
            <a:r>
              <a:rPr lang="zh-CN" alt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四</a:t>
            </a:r>
            <a:r>
              <a:rPr lang="en-US" altLang="zh-CN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)</a:t>
            </a:r>
            <a:endParaRPr lang="en-US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26" name="Picture 2" descr="http://adventist.ru/wp-content/uploads/2012/01/JesusBapti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714500"/>
            <a:ext cx="7620000" cy="3824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13335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罗 </a:t>
            </a:r>
            <a:r>
              <a:rPr lang="en-US" altLang="zh-CN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1:16-17 </a:t>
            </a:r>
            <a:r>
              <a:rPr lang="zh-CN" altLang="en-US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我不以福音为耻；这福音本是神的大能，要救一切相信的，先是犹太人，后是希腊人。 因为神的</a:t>
            </a:r>
            <a:r>
              <a:rPr lang="zh-CN" altLang="en-US" sz="4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义</a:t>
            </a:r>
            <a:r>
              <a:rPr lang="zh-CN" altLang="en-US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正在这福音上显明出来；这</a:t>
            </a:r>
            <a:r>
              <a:rPr lang="zh-CN" altLang="en-US" sz="4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义</a:t>
            </a:r>
            <a:r>
              <a:rPr lang="zh-CN" altLang="en-US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是本于信，以致于信 </a:t>
            </a:r>
            <a:r>
              <a:rPr lang="en-US" altLang="zh-CN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(from faith to faith)</a:t>
            </a:r>
            <a:r>
              <a:rPr lang="zh-CN" altLang="en-US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。如经上所记：</a:t>
            </a:r>
            <a:r>
              <a:rPr lang="zh-CN" altLang="en-US" sz="40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义</a:t>
            </a:r>
            <a:r>
              <a:rPr lang="zh-CN" altLang="en-US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人必因信得生 </a:t>
            </a:r>
            <a:r>
              <a:rPr lang="en-US" altLang="zh-CN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(live by faith)</a:t>
            </a:r>
            <a:r>
              <a:rPr lang="zh-CN" altLang="en-US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243126"/>
            <a:ext cx="8603637" cy="8617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5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福音</a:t>
            </a:r>
            <a:r>
              <a:rPr lang="zh-CN" altLang="en-US" sz="5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：全新的思想、运作体系</a:t>
            </a:r>
            <a:endParaRPr lang="en-US" sz="50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2.bp.blogspot.com/_1bLiA2RdC7s/SwsbSmaOQvI/AAAAAAAABnQ/OLh7UxwEPGI/s1600/bridge+02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304800" y="0"/>
            <a:ext cx="8621164" cy="59055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4800" y="0"/>
            <a:ext cx="4343400" cy="11079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人的光景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686064"/>
            <a:ext cx="8991600" cy="45336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3:23 </a:t>
            </a:r>
            <a:r>
              <a:rPr lang="zh-CN" altLang="en-US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因为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世人都犯了罪，亏缺了神的荣耀</a:t>
            </a:r>
            <a:r>
              <a:rPr lang="zh-CN" altLang="en-US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； </a:t>
            </a:r>
            <a:endParaRPr lang="en-US" altLang="zh-CN" sz="4000" b="1" dirty="0" smtClean="0">
              <a:solidFill>
                <a:srgbClr val="0000FF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3:10-12 </a:t>
            </a:r>
            <a:r>
              <a:rPr lang="zh-CN" altLang="en-US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就如经上所记：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没有义人，连一个也没有。 没有明白的；没有寻求神的</a:t>
            </a:r>
            <a:r>
              <a:rPr lang="zh-CN" altLang="en-US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； 都是偏离正路，一同变为无用。没有行善的，连一个也没有。</a:t>
            </a:r>
            <a:endParaRPr lang="en-US" altLang="zh-CN" sz="4000" b="1" dirty="0" smtClean="0">
              <a:solidFill>
                <a:srgbClr val="0000FF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6:23 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因为罪的工价乃是死。</a:t>
            </a:r>
            <a:r>
              <a:rPr lang="zh-CN" altLang="en-US" sz="4000" b="1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endParaRPr lang="en-US" altLang="zh-CN" sz="4000" b="1" dirty="0" smtClean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40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35839" y="-38099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罗马书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686065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34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2:1-3 </a:t>
            </a:r>
            <a:r>
              <a:rPr lang="zh-CN" altLang="en-US" sz="3400" b="1" dirty="0" smtClean="0">
                <a:latin typeface="微软雅黑" pitchFamily="34" charset="-122"/>
                <a:ea typeface="微软雅黑" pitchFamily="34" charset="-122"/>
              </a:rPr>
              <a:t>你们死在过犯罪恶之中</a:t>
            </a:r>
            <a:r>
              <a:rPr lang="zh-CN" altLang="en-US" sz="34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，他叫你们活过来。 </a:t>
            </a:r>
            <a:r>
              <a:rPr lang="zh-CN" altLang="en-US" sz="3400" b="1" dirty="0" smtClean="0">
                <a:latin typeface="微软雅黑" pitchFamily="34" charset="-122"/>
                <a:ea typeface="微软雅黑" pitchFamily="34" charset="-122"/>
              </a:rPr>
              <a:t>那时，你们在其中行事为人，随从今世的风俗，顺服空中掌权者的首领，就是现今在悖逆之子心中运行的邪灵</a:t>
            </a:r>
            <a:r>
              <a:rPr lang="zh-CN" altLang="en-US" sz="34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 我们从前也都在他们中间，放纵肉体的私慾，随着肉体和心中所喜好的去行 </a:t>
            </a:r>
            <a:r>
              <a:rPr lang="en-US" altLang="zh-CN" sz="34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(we all had our conversation in times past in the lusts of our flesh, fulfilling the desires of the flesh and of the mind)</a:t>
            </a:r>
            <a:r>
              <a:rPr lang="zh-CN" altLang="en-US" sz="34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，本为可怒之子，和别人一样。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4200" y="-38099"/>
            <a:ext cx="2672526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以弗所书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1253</TotalTime>
  <Words>1869</Words>
  <Application>Microsoft Office PowerPoint</Application>
  <PresentationFormat>On-screen Show (16:10)</PresentationFormat>
  <Paragraphs>60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YZ</dc:creator>
  <cp:lastModifiedBy>YZ</cp:lastModifiedBy>
  <cp:revision>213</cp:revision>
  <dcterms:created xsi:type="dcterms:W3CDTF">2012-03-04T20:46:38Z</dcterms:created>
  <dcterms:modified xsi:type="dcterms:W3CDTF">2013-06-09T12:14:52Z</dcterms:modified>
</cp:coreProperties>
</file>