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575" r:id="rId2"/>
    <p:sldId id="501" r:id="rId3"/>
    <p:sldId id="534" r:id="rId4"/>
    <p:sldId id="535" r:id="rId5"/>
    <p:sldId id="536" r:id="rId6"/>
    <p:sldId id="537" r:id="rId7"/>
    <p:sldId id="538" r:id="rId8"/>
    <p:sldId id="591" r:id="rId9"/>
    <p:sldId id="502" r:id="rId10"/>
    <p:sldId id="539" r:id="rId11"/>
    <p:sldId id="541" r:id="rId12"/>
    <p:sldId id="540" r:id="rId13"/>
    <p:sldId id="574" r:id="rId14"/>
    <p:sldId id="555" r:id="rId15"/>
    <p:sldId id="554" r:id="rId16"/>
    <p:sldId id="576" r:id="rId17"/>
    <p:sldId id="577" r:id="rId18"/>
    <p:sldId id="578" r:id="rId19"/>
    <p:sldId id="556" r:id="rId20"/>
    <p:sldId id="558" r:id="rId21"/>
    <p:sldId id="583" r:id="rId22"/>
    <p:sldId id="581" r:id="rId23"/>
    <p:sldId id="585" r:id="rId24"/>
    <p:sldId id="584" r:id="rId25"/>
    <p:sldId id="586" r:id="rId26"/>
    <p:sldId id="568" r:id="rId27"/>
    <p:sldId id="569" r:id="rId28"/>
    <p:sldId id="570" r:id="rId29"/>
    <p:sldId id="571" r:id="rId30"/>
    <p:sldId id="572" r:id="rId31"/>
    <p:sldId id="573" r:id="rId32"/>
    <p:sldId id="587" r:id="rId33"/>
    <p:sldId id="545" r:id="rId34"/>
    <p:sldId id="588" r:id="rId35"/>
    <p:sldId id="543" r:id="rId36"/>
    <p:sldId id="547" r:id="rId37"/>
    <p:sldId id="549" r:id="rId38"/>
    <p:sldId id="548" r:id="rId39"/>
    <p:sldId id="589" r:id="rId40"/>
    <p:sldId id="590" r:id="rId41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4" autoAdjust="0"/>
    <p:restoredTop sz="92881" autoAdjust="0"/>
  </p:normalViewPr>
  <p:slideViewPr>
    <p:cSldViewPr>
      <p:cViewPr varScale="1">
        <p:scale>
          <a:sx n="82" d="100"/>
          <a:sy n="82" d="100"/>
        </p:scale>
        <p:origin x="-780" y="-7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4326D-CC68-4B43-BCE3-B8066B58E941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B6E9D-CD08-4417-9E81-65D5DD475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22131-D9A1-412D-9152-866D86AC744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22131-D9A1-412D-9152-866D86AC744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22131-D9A1-412D-9152-866D86AC744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22131-D9A1-412D-9152-866D86AC744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22131-D9A1-412D-9152-866D86AC744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4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罗 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1:16-17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我不以福音为耻；这福音本是神的大能，要救一切相信的，先是犹太人，后是希腊人。 因为神的义正在这福音上显明出来；这义是本于信，以致于信 。如经上所记：义人必因信得生 。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9642" y="-38099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罗马书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ingleinmy30s.files.wordpress.com/2012/02/too-good-to-be-tr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79476"/>
            <a:ext cx="8915400" cy="4992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https://encrypted-tbn3.gstatic.com/images?q=tbn:ANd9GcRqEIxZOTT_wc8csv0r0oiMJ8389ylsSrmRDlylQwQNQ_vqrNU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0500"/>
            <a:ext cx="7086600" cy="53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ttp://whoisshmira.files.wordpress.com/2010/12/making-sense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66675"/>
            <a:ext cx="6638925" cy="5610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685800" y="1181100"/>
            <a:ext cx="10515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福音就是告诉我们</a:t>
            </a:r>
            <a:endParaRPr lang="en-US" altLang="zh-CN" sz="8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神已经成就一切！</a:t>
            </a:r>
            <a:endParaRPr lang="en-US" altLang="zh-CN" sz="8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464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约 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19:28-30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这事以后，</a:t>
            </a:r>
            <a:r>
              <a:rPr lang="zh-CN" altLang="en-US" sz="4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耶稣知道各样的事已经成了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，为要使经上的话应验，就说：我渴了。 有一个器皿盛满了醋，放在那里；他们就拿海绒蘸满了醋，绑在牛膝草上，送到他口。 耶稣尝（原文作受）了那醋，就说：</a:t>
            </a:r>
            <a:r>
              <a:rPr lang="zh-CN" altLang="en-US" sz="4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成了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！便低下头，将灵魂交付神了。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381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来 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4:2-3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因为有福音传给我们，象传给他们一样；只是所听见的道与他们无益，因为他们没有信心与所听见的道调和。 但我们已经相信的人得以进入那安息，正如神所说：我在怒中起誓说：他们断不可进入我的安息！</a:t>
            </a:r>
            <a:r>
              <a:rPr lang="zh-CN" altLang="en-US" sz="4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其实造物之工</a:t>
            </a:r>
            <a:r>
              <a:rPr lang="en-US" altLang="zh-CN" sz="4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(the works)</a:t>
            </a:r>
            <a:r>
              <a:rPr lang="zh-CN" altLang="en-US" sz="4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，从创世以来已经成全了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464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罗 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6:4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所以，我们藉着洗礼归入死，和他一同埋葬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(were buried)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，原是叫我们一举一动有新生的样式，象基督藉着父的荣耀从死里复活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(was raised up)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一样。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464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罗 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6:6-7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因为知道我们的旧人和他同钉十字架，使罪身灭绝，叫我们不再作罪的奴仆； 因为已死的人是脱离了罪。</a:t>
            </a:r>
            <a:r>
              <a:rPr lang="en-US" altLang="zh-CN" sz="3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This knowing, that our old man </a:t>
            </a:r>
            <a:r>
              <a:rPr lang="en-US" altLang="zh-CN" sz="3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was</a:t>
            </a:r>
            <a:r>
              <a:rPr lang="en-US" altLang="zh-CN" sz="3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crucified with </a:t>
            </a:r>
            <a:r>
              <a:rPr lang="en-US" altLang="zh-CN" sz="3600" b="1" i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him</a:t>
            </a:r>
            <a:r>
              <a:rPr lang="en-US" altLang="zh-CN" sz="3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, that the body of the sin may be made useless, for our no longer serving the sin; for he who </a:t>
            </a:r>
            <a:r>
              <a:rPr lang="en-US" altLang="zh-CN" sz="3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hath died </a:t>
            </a:r>
            <a:r>
              <a:rPr lang="en-US" altLang="zh-CN" sz="3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hath been set free from the sin (YLT). </a:t>
            </a:r>
            <a:endParaRPr lang="zh-CN" altLang="en-US" sz="36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-381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罗 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8:1-2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如今，那些在基督耶稣里的就不定罪了。 因为赐生命圣灵的律，在基督耶稣里释放了我，使我脱离罪和死的律了。</a:t>
            </a:r>
            <a:r>
              <a:rPr lang="en-US" altLang="zh-CN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There is, then, now no condemnation to those in Christ Jesus, who walk not according to the flesh, but according to the Spirit; for the law of the Spirit of the life in Christ Jesus </a:t>
            </a:r>
            <a:r>
              <a:rPr lang="en-US" altLang="zh-CN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did set me free </a:t>
            </a:r>
            <a:r>
              <a:rPr lang="en-US" altLang="zh-CN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from the law of the sin and of the death; </a:t>
            </a:r>
            <a:endParaRPr lang="zh-CN" altLang="en-US" sz="32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62000" y="1028700"/>
            <a:ext cx="10515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信心是相信</a:t>
            </a:r>
            <a:endParaRPr lang="en-US" altLang="zh-CN" sz="8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神的话就是事实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62000" y="39350"/>
            <a:ext cx="1051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神的大能 </a:t>
            </a:r>
            <a:r>
              <a:rPr lang="en-US" altLang="zh-CN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二</a:t>
            </a:r>
            <a:r>
              <a:rPr lang="en-US" altLang="zh-CN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)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 descr="http://adventist.ru/wp-content/uploads/2012/01/JesusBapti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14500"/>
            <a:ext cx="7620000" cy="3824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381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路 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1:45-49 </a:t>
            </a:r>
            <a:r>
              <a:rPr lang="zh-CN" altLang="en-US" sz="4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这相信的女子是有福的！因为主对她所说的话都要应验。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马利亚说：我心尊主为大； 我灵以神我的救主为乐； 因为他顾念他使女的卑微；从今以后，万代要称我有福。 那有权能的，为我成就了大事；他的名为圣。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381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可 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11:24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所以我告诉你们，凡你们祷告祈求的，无论是甚么，只要信是得着的，就必得着。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For this reason I tell you, whatever you pray and ask for, </a:t>
            </a:r>
            <a:r>
              <a:rPr lang="en-US" altLang="zh-CN" sz="4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believe that you have received it, and it will be yours. </a:t>
            </a:r>
            <a:endParaRPr lang="zh-CN" altLang="en-US" sz="46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62000" y="1028700"/>
            <a:ext cx="10515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新约信心是相信</a:t>
            </a:r>
            <a:endParaRPr lang="en-US" altLang="zh-CN" sz="8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已经发生的事实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66800" y="1333500"/>
            <a:ext cx="5867400" cy="4381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800"/>
              </a:spcAft>
            </a:pPr>
            <a:endParaRPr lang="en-US" sz="2400" b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5110" t="8667" r="7299" b="3704"/>
          <a:stretch>
            <a:fillRect/>
          </a:stretch>
        </p:blipFill>
        <p:spPr bwMode="auto">
          <a:xfrm>
            <a:off x="0" y="-63500"/>
            <a:ext cx="9144000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2.bp.blogspot.com/-ajFew13t4Hs/T399GLONgQI/AAAAAAAACus/KHEQOi_iGkY/s1600/jesus-resurre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1500"/>
            <a:ext cx="9144000" cy="6855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2.bp.blogspot.com/-GhNb-z9n8-w/UGnZMm4QT_I/AAAAAAAACaw/WreyNIGwmME/s1600/CHRIST-CROSS-SIN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81100"/>
            <a:ext cx="9219382" cy="6896100"/>
          </a:xfrm>
          <a:prstGeom prst="rect">
            <a:avLst/>
          </a:prstGeom>
          <a:noFill/>
        </p:spPr>
      </p:pic>
      <p:pic>
        <p:nvPicPr>
          <p:cNvPr id="4" name="Picture 2" descr="http://whoisshmira.files.wordpress.com/2010/12/making-sense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943100"/>
            <a:ext cx="3667125" cy="3098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743200" y="38100"/>
            <a:ext cx="4393690" cy="4064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29000" y="736600"/>
            <a:ext cx="2945890" cy="27940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14800" y="1371600"/>
            <a:ext cx="1676400" cy="1524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" name="Group 36"/>
          <p:cNvGrpSpPr/>
          <p:nvPr/>
        </p:nvGrpSpPr>
        <p:grpSpPr>
          <a:xfrm>
            <a:off x="4079051" y="1371600"/>
            <a:ext cx="1752600" cy="1587500"/>
            <a:chOff x="0" y="1828800"/>
            <a:chExt cx="1066800" cy="1219200"/>
          </a:xfrm>
        </p:grpSpPr>
        <p:sp>
          <p:nvSpPr>
            <p:cNvPr id="35" name="Oval 34"/>
            <p:cNvSpPr/>
            <p:nvPr/>
          </p:nvSpPr>
          <p:spPr>
            <a:xfrm>
              <a:off x="0" y="1828800"/>
              <a:ext cx="1066800" cy="1219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2" descr="C:\Users\YZ\AppData\Local\Microsoft\Windows\Temporary Internet Files\Content.IE5\TZWPV73P\MC900436392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1600" y="1828800"/>
              <a:ext cx="889000" cy="1219200"/>
            </a:xfrm>
            <a:prstGeom prst="rect">
              <a:avLst/>
            </a:prstGeom>
            <a:noFill/>
          </p:spPr>
        </p:pic>
      </p:grpSp>
      <p:sp>
        <p:nvSpPr>
          <p:cNvPr id="38" name="TextBox 37"/>
          <p:cNvSpPr txBox="1"/>
          <p:nvPr/>
        </p:nvSpPr>
        <p:spPr>
          <a:xfrm>
            <a:off x="1" y="-47774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重生前</a:t>
            </a:r>
            <a:endParaRPr lang="en-US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" y="-47774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重生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334002" y="571500"/>
            <a:ext cx="2590799" cy="1778000"/>
          </a:xfrm>
          <a:prstGeom prst="straightConnector1">
            <a:avLst/>
          </a:prstGeom>
          <a:ln w="76200">
            <a:solidFill>
              <a:srgbClr val="3333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867400" y="2197100"/>
            <a:ext cx="1981200" cy="317500"/>
          </a:xfrm>
          <a:prstGeom prst="straightConnector1">
            <a:avLst/>
          </a:prstGeom>
          <a:ln w="76200">
            <a:solidFill>
              <a:srgbClr val="3333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5943600" y="3467100"/>
            <a:ext cx="1981200" cy="381000"/>
          </a:xfrm>
          <a:prstGeom prst="straightConnector1">
            <a:avLst/>
          </a:prstGeom>
          <a:ln w="76200">
            <a:solidFill>
              <a:srgbClr val="3333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933412" y="-63500"/>
            <a:ext cx="1210588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dirty="0" smtClean="0">
                <a:latin typeface="微软雅黑" pitchFamily="34" charset="-122"/>
                <a:ea typeface="微软雅黑" pitchFamily="34" charset="-122"/>
              </a:rPr>
              <a:t>灵</a:t>
            </a:r>
            <a:endParaRPr lang="en-US" altLang="zh-CN" sz="6600" b="1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sz="40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8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魂</a:t>
            </a:r>
            <a:endParaRPr lang="en-US" sz="80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sz="40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6600" b="1" dirty="0" smtClean="0">
                <a:latin typeface="微软雅黑" pitchFamily="34" charset="-122"/>
                <a:ea typeface="微软雅黑" pitchFamily="34" charset="-122"/>
              </a:rPr>
              <a:t>体</a:t>
            </a:r>
            <a:endParaRPr lang="en-US" sz="6600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" y="-47774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重生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400" y="1028700"/>
            <a:ext cx="25908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结 </a:t>
            </a:r>
            <a:r>
              <a:rPr lang="en-US" altLang="zh-CN" sz="3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36:26-27 </a:t>
            </a:r>
            <a:r>
              <a:rPr lang="zh-CN" altLang="en-US" sz="3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我也要赐给你们一个新心，</a:t>
            </a:r>
            <a:r>
              <a:rPr lang="zh-CN" altLang="en-US" sz="34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将新灵放在你们里面</a:t>
            </a:r>
            <a:r>
              <a:rPr lang="zh-CN" altLang="en-US" sz="3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，又</a:t>
            </a:r>
            <a:endParaRPr lang="en-US" sz="34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200" y="4091107"/>
            <a:ext cx="8534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从你们的肉体中除掉石心，赐给你们肉心。我必将我的灵放在你们里面，使你们顺从我的律例，谨守遵行我的典章。</a:t>
            </a:r>
            <a:endParaRPr lang="en-US" sz="34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743200" y="38100"/>
            <a:ext cx="4393690" cy="4064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429000" y="736600"/>
            <a:ext cx="2945890" cy="27940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114800" y="1371600"/>
            <a:ext cx="1676400" cy="1524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" name="Group 36"/>
          <p:cNvGrpSpPr/>
          <p:nvPr/>
        </p:nvGrpSpPr>
        <p:grpSpPr>
          <a:xfrm>
            <a:off x="4079051" y="1371600"/>
            <a:ext cx="1752600" cy="1587500"/>
            <a:chOff x="0" y="1828800"/>
            <a:chExt cx="1066800" cy="1219200"/>
          </a:xfrm>
        </p:grpSpPr>
        <p:sp>
          <p:nvSpPr>
            <p:cNvPr id="25" name="Oval 24"/>
            <p:cNvSpPr/>
            <p:nvPr/>
          </p:nvSpPr>
          <p:spPr>
            <a:xfrm>
              <a:off x="0" y="1828800"/>
              <a:ext cx="1066800" cy="1219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" descr="C:\Users\YZ\AppData\Local\Microsoft\Windows\Temporary Internet Files\Content.IE5\TZWPV73P\MC900436392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1600" y="1828800"/>
              <a:ext cx="889000" cy="1219200"/>
            </a:xfrm>
            <a:prstGeom prst="rect">
              <a:avLst/>
            </a:prstGeom>
            <a:noFill/>
          </p:spPr>
        </p:pic>
      </p:grpSp>
      <p:cxnSp>
        <p:nvCxnSpPr>
          <p:cNvPr id="27" name="Straight Arrow Connector 26"/>
          <p:cNvCxnSpPr/>
          <p:nvPr/>
        </p:nvCxnSpPr>
        <p:spPr>
          <a:xfrm flipH="1">
            <a:off x="5334002" y="571500"/>
            <a:ext cx="2590799" cy="1778000"/>
          </a:xfrm>
          <a:prstGeom prst="straightConnector1">
            <a:avLst/>
          </a:prstGeom>
          <a:ln w="76200">
            <a:solidFill>
              <a:srgbClr val="3333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5867400" y="2197100"/>
            <a:ext cx="1981200" cy="317500"/>
          </a:xfrm>
          <a:prstGeom prst="straightConnector1">
            <a:avLst/>
          </a:prstGeom>
          <a:ln w="76200">
            <a:solidFill>
              <a:srgbClr val="3333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5943600" y="3467100"/>
            <a:ext cx="1981200" cy="381000"/>
          </a:xfrm>
          <a:prstGeom prst="straightConnector1">
            <a:avLst/>
          </a:prstGeom>
          <a:ln w="76200">
            <a:solidFill>
              <a:srgbClr val="3333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933412" y="-63500"/>
            <a:ext cx="1210588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dirty="0" smtClean="0">
                <a:latin typeface="微软雅黑" pitchFamily="34" charset="-122"/>
                <a:ea typeface="微软雅黑" pitchFamily="34" charset="-122"/>
              </a:rPr>
              <a:t>灵</a:t>
            </a:r>
            <a:endParaRPr lang="en-US" altLang="zh-CN" sz="6600" b="1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sz="40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8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魂</a:t>
            </a:r>
            <a:endParaRPr lang="en-US" sz="80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sz="40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6600" b="1" dirty="0" smtClean="0">
                <a:latin typeface="微软雅黑" pitchFamily="34" charset="-122"/>
                <a:ea typeface="微软雅黑" pitchFamily="34" charset="-122"/>
              </a:rPr>
              <a:t>体</a:t>
            </a:r>
            <a:endParaRPr lang="en-US" sz="6600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" y="-47774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重生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400" y="1028700"/>
            <a:ext cx="25908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加 </a:t>
            </a:r>
            <a:r>
              <a:rPr lang="en-US" altLang="zh-CN" sz="3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4:6-7 </a:t>
            </a:r>
            <a:r>
              <a:rPr lang="zh-CN" altLang="en-US" sz="3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你们既为儿子，</a:t>
            </a:r>
            <a:r>
              <a:rPr lang="zh-CN" altLang="en-US" sz="34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神就差他儿子的灵进入你们</a:t>
            </a:r>
            <a:r>
              <a:rPr lang="zh-CN" altLang="en-US" sz="3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（原文作我们）</a:t>
            </a:r>
            <a:r>
              <a:rPr lang="zh-CN" altLang="en-US" sz="34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的</a:t>
            </a:r>
            <a:endParaRPr lang="en-US" sz="3400" b="1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" y="4076700"/>
            <a:ext cx="8001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4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心</a:t>
            </a:r>
            <a:r>
              <a:rPr lang="zh-CN" altLang="en-US" sz="3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，呼叫：阿爸！父！可见，从此以后，你不是奴仆，乃是儿子了；既是儿子，就靠着神为后嗣。</a:t>
            </a:r>
            <a:endParaRPr lang="en-US" sz="34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743200" y="38100"/>
            <a:ext cx="4393690" cy="4064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429000" y="736600"/>
            <a:ext cx="2945890" cy="27940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114800" y="1371600"/>
            <a:ext cx="1676400" cy="1524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" name="Group 36"/>
          <p:cNvGrpSpPr/>
          <p:nvPr/>
        </p:nvGrpSpPr>
        <p:grpSpPr>
          <a:xfrm>
            <a:off x="4079051" y="1371600"/>
            <a:ext cx="1752600" cy="1587500"/>
            <a:chOff x="0" y="1828800"/>
            <a:chExt cx="1066800" cy="1219200"/>
          </a:xfrm>
        </p:grpSpPr>
        <p:sp>
          <p:nvSpPr>
            <p:cNvPr id="25" name="Oval 24"/>
            <p:cNvSpPr/>
            <p:nvPr/>
          </p:nvSpPr>
          <p:spPr>
            <a:xfrm>
              <a:off x="0" y="1828800"/>
              <a:ext cx="1066800" cy="1219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" descr="C:\Users\YZ\AppData\Local\Microsoft\Windows\Temporary Internet Files\Content.IE5\TZWPV73P\MC900436392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1600" y="1828800"/>
              <a:ext cx="889000" cy="1219200"/>
            </a:xfrm>
            <a:prstGeom prst="rect">
              <a:avLst/>
            </a:prstGeom>
            <a:noFill/>
          </p:spPr>
        </p:pic>
      </p:grpSp>
      <p:cxnSp>
        <p:nvCxnSpPr>
          <p:cNvPr id="27" name="Straight Arrow Connector 26"/>
          <p:cNvCxnSpPr/>
          <p:nvPr/>
        </p:nvCxnSpPr>
        <p:spPr>
          <a:xfrm flipH="1">
            <a:off x="5334002" y="571500"/>
            <a:ext cx="2590799" cy="1778000"/>
          </a:xfrm>
          <a:prstGeom prst="straightConnector1">
            <a:avLst/>
          </a:prstGeom>
          <a:ln w="76200">
            <a:solidFill>
              <a:srgbClr val="3333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5867400" y="2197100"/>
            <a:ext cx="1981200" cy="317500"/>
          </a:xfrm>
          <a:prstGeom prst="straightConnector1">
            <a:avLst/>
          </a:prstGeom>
          <a:ln w="76200">
            <a:solidFill>
              <a:srgbClr val="3333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5943600" y="3467100"/>
            <a:ext cx="1981200" cy="381000"/>
          </a:xfrm>
          <a:prstGeom prst="straightConnector1">
            <a:avLst/>
          </a:prstGeom>
          <a:ln w="76200">
            <a:solidFill>
              <a:srgbClr val="3333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933412" y="-63500"/>
            <a:ext cx="1210588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dirty="0" smtClean="0">
                <a:latin typeface="微软雅黑" pitchFamily="34" charset="-122"/>
                <a:ea typeface="微软雅黑" pitchFamily="34" charset="-122"/>
              </a:rPr>
              <a:t>灵</a:t>
            </a:r>
            <a:endParaRPr lang="en-US" altLang="zh-CN" sz="6600" b="1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sz="40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8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魂</a:t>
            </a:r>
            <a:endParaRPr lang="en-US" sz="80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sz="40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6600" b="1" dirty="0" smtClean="0">
                <a:latin typeface="微软雅黑" pitchFamily="34" charset="-122"/>
                <a:ea typeface="微软雅黑" pitchFamily="34" charset="-122"/>
              </a:rPr>
              <a:t>体</a:t>
            </a:r>
            <a:endParaRPr lang="en-US" sz="6600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397949" y="698500"/>
            <a:ext cx="4393690" cy="4064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83749" y="1397000"/>
            <a:ext cx="2945890" cy="27940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69549" y="2032000"/>
            <a:ext cx="1676400" cy="1524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" name="Group 36"/>
          <p:cNvGrpSpPr/>
          <p:nvPr/>
        </p:nvGrpSpPr>
        <p:grpSpPr>
          <a:xfrm>
            <a:off x="3733800" y="2032000"/>
            <a:ext cx="1752600" cy="1587500"/>
            <a:chOff x="0" y="1828800"/>
            <a:chExt cx="1066800" cy="1219200"/>
          </a:xfrm>
        </p:grpSpPr>
        <p:sp>
          <p:nvSpPr>
            <p:cNvPr id="35" name="Oval 34"/>
            <p:cNvSpPr/>
            <p:nvPr/>
          </p:nvSpPr>
          <p:spPr>
            <a:xfrm>
              <a:off x="0" y="1828800"/>
              <a:ext cx="1066800" cy="1219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2" descr="C:\Users\YZ\AppData\Local\Microsoft\Windows\Temporary Internet Files\Content.IE5\TZWPV73P\MC900436392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1600" y="1828800"/>
              <a:ext cx="889000" cy="1219200"/>
            </a:xfrm>
            <a:prstGeom prst="rect">
              <a:avLst/>
            </a:prstGeom>
            <a:noFill/>
          </p:spPr>
        </p:pic>
      </p:grp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990600" y="1333500"/>
            <a:ext cx="5867400" cy="4381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800"/>
              </a:spcAft>
            </a:pPr>
            <a:endParaRPr lang="en-US" sz="2400" b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317501"/>
            <a:ext cx="2488182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成圣</a:t>
            </a:r>
            <a:r>
              <a:rPr lang="en-US" altLang="zh-CN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?</a:t>
            </a:r>
            <a:endParaRPr lang="en-US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Group 32"/>
          <p:cNvGrpSpPr/>
          <p:nvPr/>
        </p:nvGrpSpPr>
        <p:grpSpPr>
          <a:xfrm>
            <a:off x="2362201" y="698501"/>
            <a:ext cx="4548743" cy="4063999"/>
            <a:chOff x="2438400" y="838200"/>
            <a:chExt cx="4472543" cy="4876799"/>
          </a:xfrm>
        </p:grpSpPr>
        <p:sp>
          <p:nvSpPr>
            <p:cNvPr id="16" name="Oval 15"/>
            <p:cNvSpPr/>
            <p:nvPr/>
          </p:nvSpPr>
          <p:spPr>
            <a:xfrm>
              <a:off x="2438400" y="838200"/>
              <a:ext cx="4472543" cy="4876799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393920" y="1997220"/>
              <a:ext cx="2725693" cy="2773177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185250" y="2753541"/>
              <a:ext cx="1230958" cy="13445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" descr="C:\Users\YZ\AppData\Local\Microsoft\Windows\Temporary Internet Files\Content.IE5\TZWPV73P\MC900436392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33800" y="2133600"/>
              <a:ext cx="2022288" cy="2495584"/>
            </a:xfrm>
            <a:prstGeom prst="rect">
              <a:avLst/>
            </a:prstGeom>
            <a:noFill/>
          </p:spPr>
        </p:pic>
      </p:grpSp>
      <p:cxnSp>
        <p:nvCxnSpPr>
          <p:cNvPr id="37" name="Straight Arrow Connector 36"/>
          <p:cNvCxnSpPr/>
          <p:nvPr/>
        </p:nvCxnSpPr>
        <p:spPr>
          <a:xfrm flipH="1">
            <a:off x="5105401" y="1460500"/>
            <a:ext cx="2474149" cy="1460500"/>
          </a:xfrm>
          <a:prstGeom prst="straightConnector1">
            <a:avLst/>
          </a:prstGeom>
          <a:ln w="76200">
            <a:solidFill>
              <a:srgbClr val="3333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5522149" y="2857500"/>
            <a:ext cx="1981200" cy="317500"/>
          </a:xfrm>
          <a:prstGeom prst="straightConnector1">
            <a:avLst/>
          </a:prstGeom>
          <a:ln w="76200">
            <a:solidFill>
              <a:srgbClr val="3333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5598349" y="4127500"/>
            <a:ext cx="1981200" cy="381000"/>
          </a:xfrm>
          <a:prstGeom prst="straightConnector1">
            <a:avLst/>
          </a:prstGeom>
          <a:ln w="76200">
            <a:solidFill>
              <a:srgbClr val="3333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620000" y="655092"/>
            <a:ext cx="1210588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dirty="0" smtClean="0">
                <a:latin typeface="微软雅黑" pitchFamily="34" charset="-122"/>
                <a:ea typeface="微软雅黑" pitchFamily="34" charset="-122"/>
              </a:rPr>
              <a:t>灵</a:t>
            </a:r>
            <a:endParaRPr lang="en-US" altLang="zh-CN" sz="6600" b="1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sz="40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8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魂</a:t>
            </a:r>
            <a:endParaRPr lang="en-US" sz="80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sz="40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6600" b="1" dirty="0" smtClean="0">
                <a:latin typeface="微软雅黑" pitchFamily="34" charset="-122"/>
                <a:ea typeface="微软雅黑" pitchFamily="34" charset="-122"/>
              </a:rPr>
              <a:t>体</a:t>
            </a:r>
            <a:endParaRPr lang="en-US" sz="6600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13335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罗 </a:t>
            </a:r>
            <a:r>
              <a:rPr lang="en-US" altLang="zh-CN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1:16-17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我不以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福音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为耻；这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福音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本是神的大能，要救一切相信的，先是犹太人，后是希腊人。 因为神的义正在这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福音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上显明出来；这义是本于信，以致于信 </a:t>
            </a:r>
            <a:r>
              <a:rPr lang="en-US" altLang="zh-CN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(from faith to faith)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。如经上所记：义人必因信得生 </a:t>
            </a:r>
            <a:r>
              <a:rPr lang="en-US" altLang="zh-CN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(live by faith)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243126"/>
            <a:ext cx="8603637" cy="86177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5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福音</a:t>
            </a:r>
            <a:r>
              <a:rPr lang="zh-CN" altLang="en-US" sz="5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：全新的思想、运作体系</a:t>
            </a:r>
            <a:endParaRPr lang="en-US" sz="50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flowserve.com/files/Files/Images/Products/Flowcontrol/Argus/ARAPH0002-W-FK75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562100"/>
            <a:ext cx="1905000" cy="1587500"/>
          </a:xfrm>
          <a:prstGeom prst="rect">
            <a:avLst/>
          </a:prstGeom>
          <a:noFill/>
        </p:spPr>
      </p:pic>
      <p:grpSp>
        <p:nvGrpSpPr>
          <p:cNvPr id="2" name="Group 17"/>
          <p:cNvGrpSpPr/>
          <p:nvPr/>
        </p:nvGrpSpPr>
        <p:grpSpPr>
          <a:xfrm>
            <a:off x="1295400" y="1968501"/>
            <a:ext cx="6324600" cy="2717799"/>
            <a:chOff x="1219200" y="2667000"/>
            <a:chExt cx="7162800" cy="3623729"/>
          </a:xfrm>
        </p:grpSpPr>
        <p:sp>
          <p:nvSpPr>
            <p:cNvPr id="8" name="Oval 7"/>
            <p:cNvSpPr/>
            <p:nvPr/>
          </p:nvSpPr>
          <p:spPr>
            <a:xfrm>
              <a:off x="1219200" y="2667000"/>
              <a:ext cx="2590800" cy="2286000"/>
            </a:xfrm>
            <a:prstGeom prst="ellipse">
              <a:avLst/>
            </a:prstGeom>
            <a:solidFill>
              <a:srgbClr val="00B050">
                <a:alpha val="5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09590" y="2836333"/>
              <a:ext cx="1295400" cy="1764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b="1" dirty="0" smtClean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</a:rPr>
                <a:t>灵</a:t>
              </a:r>
              <a:endParaRPr lang="en-US" sz="8000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791200" y="2667000"/>
              <a:ext cx="2590800" cy="2285999"/>
            </a:xfrm>
            <a:prstGeom prst="ellipse">
              <a:avLst/>
            </a:prstGeom>
            <a:solidFill>
              <a:srgbClr val="FF0000">
                <a:alpha val="5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3505200" y="2667000"/>
              <a:ext cx="2590800" cy="2286000"/>
            </a:xfrm>
            <a:prstGeom prst="ellipse">
              <a:avLst/>
            </a:prstGeom>
            <a:solidFill>
              <a:srgbClr val="0000FF">
                <a:alpha val="5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397128" y="2884672"/>
              <a:ext cx="1219200" cy="3406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b="1" dirty="0" smtClean="0">
                  <a:latin typeface="微软雅黑" pitchFamily="34" charset="-122"/>
                  <a:ea typeface="微软雅黑" pitchFamily="34" charset="-122"/>
                </a:rPr>
                <a:t>体 </a:t>
              </a:r>
              <a:endParaRPr lang="en-US" sz="80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53359" y="2836332"/>
              <a:ext cx="1295400" cy="1764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b="1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魂</a:t>
              </a:r>
              <a:endParaRPr lang="en-US" sz="80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" name="Group 47"/>
          <p:cNvGrpSpPr/>
          <p:nvPr/>
        </p:nvGrpSpPr>
        <p:grpSpPr>
          <a:xfrm>
            <a:off x="2438400" y="3302000"/>
            <a:ext cx="6858000" cy="2443073"/>
            <a:chOff x="2438400" y="3962400"/>
            <a:chExt cx="6858000" cy="2931688"/>
          </a:xfrm>
        </p:grpSpPr>
        <p:sp>
          <p:nvSpPr>
            <p:cNvPr id="20" name="TextBox 19"/>
            <p:cNvSpPr txBox="1"/>
            <p:nvPr/>
          </p:nvSpPr>
          <p:spPr>
            <a:xfrm>
              <a:off x="2438400" y="5305961"/>
              <a:ext cx="6858000" cy="1588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b="1" dirty="0" smtClean="0">
                  <a:latin typeface="微软雅黑" pitchFamily="34" charset="-122"/>
                  <a:ea typeface="微软雅黑" pitchFamily="34" charset="-122"/>
                </a:rPr>
                <a:t>世界</a:t>
              </a:r>
              <a:r>
                <a:rPr lang="en-US" altLang="zh-CN" sz="8000" b="1" dirty="0" smtClean="0">
                  <a:latin typeface="微软雅黑" pitchFamily="34" charset="-122"/>
                  <a:ea typeface="微软雅黑" pitchFamily="34" charset="-122"/>
                </a:rPr>
                <a:t>/</a:t>
              </a:r>
              <a:r>
                <a:rPr lang="zh-CN" altLang="en-US" sz="8000" b="1" dirty="0" smtClean="0">
                  <a:latin typeface="微软雅黑" pitchFamily="34" charset="-122"/>
                  <a:ea typeface="微软雅黑" pitchFamily="34" charset="-122"/>
                </a:rPr>
                <a:t>地上的事 </a:t>
              </a:r>
              <a:endParaRPr lang="en-US" sz="80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5334000" y="4267200"/>
              <a:ext cx="419100" cy="990600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6096000" y="4419600"/>
              <a:ext cx="114300" cy="914400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6858000" y="4419600"/>
              <a:ext cx="152400" cy="914400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7391400" y="4267200"/>
              <a:ext cx="381000" cy="914400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7772400" y="3962400"/>
              <a:ext cx="762000" cy="1066800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6"/>
          <p:cNvGrpSpPr/>
          <p:nvPr/>
        </p:nvGrpSpPr>
        <p:grpSpPr>
          <a:xfrm>
            <a:off x="304800" y="114300"/>
            <a:ext cx="8534400" cy="2044700"/>
            <a:chOff x="304800" y="137160"/>
            <a:chExt cx="8534400" cy="2453640"/>
          </a:xfrm>
        </p:grpSpPr>
        <p:sp>
          <p:nvSpPr>
            <p:cNvPr id="21" name="TextBox 20"/>
            <p:cNvSpPr txBox="1"/>
            <p:nvPr/>
          </p:nvSpPr>
          <p:spPr>
            <a:xfrm>
              <a:off x="304800" y="137160"/>
              <a:ext cx="8534400" cy="1588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b="1" dirty="0" smtClean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</a:rPr>
                <a:t>神</a:t>
              </a:r>
              <a:r>
                <a:rPr lang="en-US" altLang="zh-CN" sz="8000" b="1" dirty="0" smtClean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</a:rPr>
                <a:t>/</a:t>
              </a:r>
              <a:r>
                <a:rPr lang="zh-CN" altLang="en-US" sz="8000" b="1" dirty="0" smtClean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</a:rPr>
                <a:t>圣灵</a:t>
              </a:r>
              <a:r>
                <a:rPr lang="en-US" altLang="zh-CN" sz="8000" b="1" dirty="0" smtClean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</a:rPr>
                <a:t>/</a:t>
              </a:r>
              <a:r>
                <a:rPr lang="zh-CN" altLang="en-US" sz="8000" b="1" dirty="0" smtClean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</a:rPr>
                <a:t>天上的事 </a:t>
              </a:r>
              <a:endParaRPr lang="en-US" sz="8000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H="1">
              <a:off x="3429000" y="1600200"/>
              <a:ext cx="685800" cy="990600"/>
            </a:xfrm>
            <a:prstGeom prst="straightConnector1">
              <a:avLst/>
            </a:prstGeom>
            <a:ln w="63500">
              <a:solidFill>
                <a:srgbClr val="00B050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1676400" y="1524000"/>
              <a:ext cx="304800" cy="762000"/>
            </a:xfrm>
            <a:prstGeom prst="straightConnector1">
              <a:avLst/>
            </a:prstGeom>
            <a:ln w="63500">
              <a:solidFill>
                <a:srgbClr val="00B050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2438400" y="1508760"/>
              <a:ext cx="0" cy="838200"/>
            </a:xfrm>
            <a:prstGeom prst="straightConnector1">
              <a:avLst/>
            </a:prstGeom>
            <a:ln w="63500">
              <a:solidFill>
                <a:srgbClr val="00B050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>
              <a:off x="3048000" y="1508760"/>
              <a:ext cx="304800" cy="914400"/>
            </a:xfrm>
            <a:prstGeom prst="straightConnector1">
              <a:avLst/>
            </a:prstGeom>
            <a:ln w="63500">
              <a:solidFill>
                <a:srgbClr val="00B050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762000" y="1508760"/>
              <a:ext cx="762000" cy="1066800"/>
            </a:xfrm>
            <a:prstGeom prst="straightConnector1">
              <a:avLst/>
            </a:prstGeom>
            <a:ln w="63500">
              <a:solidFill>
                <a:srgbClr val="00B050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Right Arrow 23"/>
          <p:cNvSpPr/>
          <p:nvPr/>
        </p:nvSpPr>
        <p:spPr>
          <a:xfrm>
            <a:off x="1600200" y="1714500"/>
            <a:ext cx="7086600" cy="2209800"/>
          </a:xfrm>
          <a:prstGeom prst="rightArrow">
            <a:avLst/>
          </a:prstGeom>
          <a:solidFill>
            <a:srgbClr val="00B05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70000"/>
            <a:ext cx="7467600" cy="409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52400" y="1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约 </a:t>
            </a:r>
            <a:r>
              <a:rPr lang="en-US" altLang="zh-CN" sz="3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6:63 </a:t>
            </a:r>
            <a:r>
              <a:rPr lang="zh-CN" altLang="en-US" sz="36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叫人活着的乃是灵</a:t>
            </a:r>
            <a:r>
              <a:rPr lang="zh-CN" altLang="en-US" sz="3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3600" b="1" dirty="0" smtClean="0">
                <a:latin typeface="微软雅黑" pitchFamily="34" charset="-122"/>
                <a:ea typeface="微软雅黑" pitchFamily="34" charset="-122"/>
              </a:rPr>
              <a:t>肉体是无益的</a:t>
            </a:r>
            <a:r>
              <a:rPr lang="zh-CN" altLang="en-US" sz="3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。我对你们所说的话就是灵，就是生命。</a:t>
            </a:r>
            <a:endParaRPr lang="en-US" sz="36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62000" y="1028700"/>
            <a:ext cx="1051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再来看一看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152664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林后 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5:16-17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所以，我们从今以后，不凭着外貌（原文是肉体；本节同）认人了。虽然凭着外貌认过基督，如今却不再这样认他了。 若有人在基督里，</a:t>
            </a:r>
            <a:r>
              <a:rPr lang="zh-CN" altLang="en-US" sz="4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他就是新造的人，旧事已过，都变成新的了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-381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彼后 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1:3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神的神能</a:t>
            </a:r>
            <a:r>
              <a:rPr lang="zh-CN" altLang="en-US" sz="4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已将一切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关乎生命和虔敬的事</a:t>
            </a:r>
            <a:r>
              <a:rPr lang="zh-CN" altLang="en-US" sz="4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赐给我们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，皆因我们认识那用自己荣耀和美德召我们的主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 </a:t>
            </a:r>
            <a:r>
              <a:rPr lang="en-US" altLang="zh-CN" sz="3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According as his divine power </a:t>
            </a:r>
            <a:r>
              <a:rPr lang="en-US" altLang="zh-CN" sz="3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hath given unto us all things </a:t>
            </a:r>
            <a:r>
              <a:rPr lang="en-US" altLang="zh-CN" sz="3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that </a:t>
            </a:r>
            <a:r>
              <a:rPr lang="en-US" altLang="zh-CN" sz="3800" b="1" i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pertain</a:t>
            </a:r>
            <a:r>
              <a:rPr lang="en-US" altLang="zh-CN" sz="3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unto life and godliness, through the knowledge of him that hath called us to glory and virtue </a:t>
            </a:r>
            <a:r>
              <a:rPr lang="zh-CN" altLang="en-US" sz="3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3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KJV</a:t>
            </a:r>
            <a:r>
              <a:rPr lang="zh-CN" altLang="en-US" sz="3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en-US" altLang="zh-CN" sz="3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endParaRPr lang="zh-CN" altLang="en-US" sz="38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152664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弗 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1:3-4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愿颂赞归与我们主耶稣基督的父神！他在基督里</a:t>
            </a:r>
            <a:r>
              <a:rPr lang="zh-CN" altLang="en-US" sz="4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曾 </a:t>
            </a:r>
            <a:r>
              <a:rPr lang="en-US" altLang="zh-CN" sz="4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(has blessed us)</a:t>
            </a:r>
            <a:r>
              <a:rPr lang="zh-CN" altLang="en-US" sz="4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赐给我们天上各样属灵的福气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： 就如神从创立世界以前，在基督里拣选了我们，使</a:t>
            </a:r>
            <a:r>
              <a:rPr lang="zh-CN" altLang="en-US" sz="4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我们在他面前成为圣洁，无有瑕疵。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152664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来 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10:12-14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但基督献了一次永远的赎罪祭，就在神的右边坐下了。 从此，等候他仇敌成了他的脚凳。 因为</a:t>
            </a:r>
            <a:r>
              <a:rPr lang="zh-CN" altLang="en-US" sz="4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他一次献祭，便叫那得以成圣的人永远完全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-381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弗 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2:5-6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当我们死在过犯中的时候，便叫我们与基督一同活过来 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(hath quickened us together with Christ)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。你们得救是本乎恩。 他又叫我们与基督耶稣一同复活，一同坐 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( hath raised us up together, and made us sit together)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在天上。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-381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约一 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4:17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这样，爱在我们里面得以完全，我们就可以在审判的日子坦然无惧。因为</a:t>
            </a:r>
            <a:r>
              <a:rPr lang="zh-CN" altLang="en-US" sz="4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他如何，我们在这世上也如何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en-US" altLang="zh-CN" sz="4800" b="1" dirty="0" smtClean="0"/>
              <a:t>Herein</a:t>
            </a:r>
            <a:r>
              <a:rPr lang="zh-CN" altLang="en-US" sz="4800" b="1" dirty="0" smtClean="0"/>
              <a:t> </a:t>
            </a:r>
            <a:r>
              <a:rPr lang="en-US" altLang="zh-CN" sz="4800" b="1" dirty="0" smtClean="0"/>
              <a:t>is our</a:t>
            </a:r>
            <a:r>
              <a:rPr lang="zh-CN" altLang="en-US" sz="4800" b="1" dirty="0" smtClean="0"/>
              <a:t> </a:t>
            </a:r>
            <a:r>
              <a:rPr lang="en-US" altLang="zh-CN" sz="4800" b="1" dirty="0" smtClean="0"/>
              <a:t>love</a:t>
            </a:r>
            <a:r>
              <a:rPr lang="zh-CN" altLang="en-US" sz="4800" b="1" dirty="0" smtClean="0"/>
              <a:t> </a:t>
            </a:r>
            <a:r>
              <a:rPr lang="en-US" altLang="zh-CN" sz="4800" b="1" dirty="0" smtClean="0"/>
              <a:t>made perfect, that</a:t>
            </a:r>
            <a:r>
              <a:rPr lang="zh-CN" altLang="en-US" sz="4800" b="1" dirty="0" smtClean="0"/>
              <a:t> </a:t>
            </a:r>
            <a:r>
              <a:rPr lang="en-US" altLang="zh-CN" sz="4800" b="1" dirty="0" smtClean="0"/>
              <a:t>we may have</a:t>
            </a:r>
            <a:r>
              <a:rPr lang="zh-CN" altLang="en-US" sz="4800" b="1" dirty="0" smtClean="0"/>
              <a:t> </a:t>
            </a:r>
            <a:r>
              <a:rPr lang="en-US" altLang="zh-CN" sz="4800" b="1" dirty="0" smtClean="0"/>
              <a:t>boldness</a:t>
            </a:r>
            <a:r>
              <a:rPr lang="zh-CN" altLang="en-US" sz="4800" b="1" dirty="0" smtClean="0"/>
              <a:t> </a:t>
            </a:r>
            <a:r>
              <a:rPr lang="en-US" altLang="zh-CN" sz="4800" b="1" dirty="0" smtClean="0"/>
              <a:t>in</a:t>
            </a:r>
            <a:r>
              <a:rPr lang="zh-CN" altLang="en-US" sz="4800" b="1" dirty="0" smtClean="0"/>
              <a:t> </a:t>
            </a:r>
            <a:r>
              <a:rPr lang="en-US" altLang="zh-CN" sz="4800" b="1" dirty="0" smtClean="0"/>
              <a:t>the day</a:t>
            </a:r>
            <a:r>
              <a:rPr lang="zh-CN" altLang="en-US" sz="4800" b="1" dirty="0" smtClean="0"/>
              <a:t> </a:t>
            </a:r>
            <a:r>
              <a:rPr lang="en-US" altLang="zh-CN" sz="4800" b="1" dirty="0" smtClean="0"/>
              <a:t>of judgment: because</a:t>
            </a:r>
            <a:r>
              <a:rPr lang="zh-CN" altLang="en-US" sz="4800" b="1" dirty="0" smtClean="0"/>
              <a:t> </a:t>
            </a:r>
            <a:r>
              <a:rPr lang="en-US" altLang="zh-CN" sz="4800" b="1" dirty="0" smtClean="0">
                <a:solidFill>
                  <a:srgbClr val="FF0000"/>
                </a:solidFill>
              </a:rPr>
              <a:t>as</a:t>
            </a:r>
            <a:r>
              <a:rPr lang="zh-CN" altLang="en-US" sz="48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4800" b="1" dirty="0" smtClean="0">
                <a:solidFill>
                  <a:srgbClr val="FF0000"/>
                </a:solidFill>
              </a:rPr>
              <a:t>he</a:t>
            </a:r>
            <a:r>
              <a:rPr lang="zh-CN" altLang="en-US" sz="48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4800" b="1" dirty="0" smtClean="0">
                <a:solidFill>
                  <a:srgbClr val="FF0000"/>
                </a:solidFill>
              </a:rPr>
              <a:t>is, so</a:t>
            </a:r>
            <a:r>
              <a:rPr lang="zh-CN" altLang="en-US" sz="48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4800" b="1" dirty="0" smtClean="0">
                <a:solidFill>
                  <a:srgbClr val="FF0000"/>
                </a:solidFill>
              </a:rPr>
              <a:t>are</a:t>
            </a:r>
            <a:r>
              <a:rPr lang="zh-CN" altLang="en-US" sz="48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4800" b="1" dirty="0" smtClean="0">
                <a:solidFill>
                  <a:srgbClr val="FF0000"/>
                </a:solidFill>
              </a:rPr>
              <a:t>we</a:t>
            </a:r>
            <a:r>
              <a:rPr lang="zh-CN" altLang="en-US" sz="48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4800" b="1" dirty="0" smtClean="0">
                <a:solidFill>
                  <a:srgbClr val="FF0000"/>
                </a:solidFill>
              </a:rPr>
              <a:t>in</a:t>
            </a:r>
            <a:r>
              <a:rPr lang="zh-CN" altLang="en-US" sz="48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4800" b="1" dirty="0" smtClean="0">
                <a:solidFill>
                  <a:srgbClr val="FF0000"/>
                </a:solidFill>
              </a:rPr>
              <a:t>this</a:t>
            </a:r>
            <a:r>
              <a:rPr lang="zh-CN" altLang="en-US" sz="48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4800" b="1" dirty="0" smtClean="0">
                <a:solidFill>
                  <a:srgbClr val="FF0000"/>
                </a:solidFill>
              </a:rPr>
              <a:t>world</a:t>
            </a:r>
            <a:r>
              <a:rPr lang="en-US" altLang="zh-CN" sz="4800" b="1" dirty="0" smtClean="0"/>
              <a:t> (KJV).</a:t>
            </a:r>
            <a:endParaRPr lang="zh-CN" altLang="en-US" sz="46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-381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彼前 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2:24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他被挂在木头上，亲身担当了我们的罪，使我们既然在罪上死，就得以在义上活。因他受的鞭伤，你们便</a:t>
            </a:r>
            <a:r>
              <a:rPr lang="zh-CN" altLang="en-US" sz="4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得了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医治。</a:t>
            </a:r>
            <a:r>
              <a:rPr lang="en-US" altLang="zh-CN" sz="3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Who his own self bare our sins in his own body on the tree, that we, being dead to sins, should live unto righteousness: by whose stripes ye </a:t>
            </a:r>
            <a:r>
              <a:rPr lang="en-US" altLang="zh-CN" sz="3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were healed </a:t>
            </a:r>
            <a:r>
              <a:rPr lang="zh-CN" altLang="en-US" sz="3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3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KJV</a:t>
            </a:r>
            <a:r>
              <a:rPr lang="zh-CN" altLang="en-US" sz="3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en-US" altLang="zh-CN" sz="3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endParaRPr lang="zh-CN" altLang="en-US" sz="38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715750"/>
            <a:ext cx="289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福音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32418" y="3371850"/>
            <a:ext cx="14205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 dirty="0" smtClean="0">
                <a:solidFill>
                  <a:srgbClr val="FF0000"/>
                </a:solidFill>
              </a:rPr>
              <a:t>义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7818" y="3371850"/>
            <a:ext cx="14205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 dirty="0" smtClean="0">
                <a:solidFill>
                  <a:srgbClr val="00B050"/>
                </a:solidFill>
              </a:rPr>
              <a:t>信</a:t>
            </a:r>
            <a:endParaRPr lang="en-US" sz="96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400" y="1745040"/>
            <a:ext cx="14205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 dirty="0" smtClean="0"/>
              <a:t>是</a:t>
            </a:r>
            <a:endParaRPr lang="en-US" sz="9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340436" y="3371850"/>
            <a:ext cx="14205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 dirty="0" smtClean="0"/>
              <a:t>的</a:t>
            </a:r>
            <a:endParaRPr lang="en-US" sz="9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191000" y="1745040"/>
            <a:ext cx="14205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 dirty="0" smtClean="0">
                <a:solidFill>
                  <a:srgbClr val="0000FF"/>
                </a:solidFill>
              </a:rPr>
              <a:t>人</a:t>
            </a:r>
            <a:endParaRPr lang="en-US" sz="9600" b="1" dirty="0">
              <a:solidFill>
                <a:srgbClr val="0000FF"/>
              </a:solidFill>
            </a:endParaRPr>
          </a:p>
        </p:txBody>
      </p:sp>
      <p:pic>
        <p:nvPicPr>
          <p:cNvPr id="13" name="Picture 2" descr="C:\Users\YZ\Dropbox\Christianity\Sermons\Bible Graphics\40_主耶稣\jesus bapti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219450"/>
            <a:ext cx="2971800" cy="222885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562600" y="1745040"/>
            <a:ext cx="14205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 i="1" dirty="0" smtClean="0">
                <a:solidFill>
                  <a:schemeClr val="bg1">
                    <a:lumMod val="50000"/>
                  </a:schemeClr>
                </a:solidFill>
              </a:rPr>
              <a:t>得</a:t>
            </a:r>
            <a:endParaRPr lang="en-US" sz="9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36374"/>
            <a:ext cx="8610600" cy="1754326"/>
          </a:xfrm>
          <a:prstGeom prst="rect">
            <a:avLst/>
          </a:prstGeom>
          <a:solidFill>
            <a:srgbClr val="00FF00"/>
          </a:solidFill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腓 </a:t>
            </a:r>
            <a:r>
              <a:rPr lang="en-US" altLang="zh-CN" sz="36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3:9 </a:t>
            </a:r>
            <a:r>
              <a:rPr lang="zh-CN" altLang="en-US" sz="36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 并且得以在他里面，不是有自己因律法而得的义，乃是有信基督的义，就是因信神而来的义。 </a:t>
            </a:r>
            <a:endParaRPr lang="en-US" sz="3600" b="1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62000" y="39350"/>
            <a:ext cx="1051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神的大能 ！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 descr="http://adventist.ru/wp-content/uploads/2012/01/JesusBapti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14500"/>
            <a:ext cx="7620000" cy="3824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4800" y="496550"/>
            <a:ext cx="289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福音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2400300"/>
            <a:ext cx="14205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 dirty="0" smtClean="0">
                <a:solidFill>
                  <a:srgbClr val="FF0000"/>
                </a:solidFill>
              </a:rPr>
              <a:t>义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2400300"/>
            <a:ext cx="14205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 dirty="0" smtClean="0">
                <a:solidFill>
                  <a:srgbClr val="00B050"/>
                </a:solidFill>
              </a:rPr>
              <a:t>信</a:t>
            </a:r>
            <a:endParaRPr lang="en-US" sz="96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2400300"/>
            <a:ext cx="14205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 dirty="0" smtClean="0"/>
              <a:t>是</a:t>
            </a:r>
            <a:endParaRPr lang="en-US" sz="9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553200" y="2430840"/>
            <a:ext cx="14205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 dirty="0" smtClean="0"/>
              <a:t>的</a:t>
            </a:r>
            <a:endParaRPr lang="en-US" sz="9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647218" y="525840"/>
            <a:ext cx="14205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 dirty="0" smtClean="0">
                <a:solidFill>
                  <a:srgbClr val="0000FF"/>
                </a:solidFill>
              </a:rPr>
              <a:t>人</a:t>
            </a:r>
            <a:endParaRPr lang="en-US" sz="9600" b="1" dirty="0">
              <a:solidFill>
                <a:srgbClr val="0000FF"/>
              </a:solidFill>
            </a:endParaRPr>
          </a:p>
        </p:txBody>
      </p:sp>
      <p:pic>
        <p:nvPicPr>
          <p:cNvPr id="13" name="Picture 2" descr="C:\Users\YZ\Dropbox\Christianity\Sermons\Bible Graphics\40_主耶稣\jesus bapti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"/>
            <a:ext cx="2971800" cy="222885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105400" y="2400300"/>
            <a:ext cx="14205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 i="1" dirty="0" smtClean="0">
                <a:solidFill>
                  <a:schemeClr val="bg1">
                    <a:lumMod val="50000"/>
                  </a:schemeClr>
                </a:solidFill>
              </a:rPr>
              <a:t>得</a:t>
            </a:r>
            <a:endParaRPr lang="en-US" sz="9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276600" y="876300"/>
            <a:ext cx="9906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858000" y="876300"/>
            <a:ext cx="9906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04800" y="4019371"/>
            <a:ext cx="8610600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加 </a:t>
            </a:r>
            <a:r>
              <a:rPr lang="en-US" altLang="zh-CN" sz="36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2:21 </a:t>
            </a:r>
            <a:r>
              <a:rPr lang="zh-CN" altLang="en-US" sz="36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我不废掉神的恩；义若是藉着律法得的，基督就是徒然死了。 </a:t>
            </a:r>
            <a:endParaRPr lang="en-US" sz="3600" b="1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0" y="2477750"/>
            <a:ext cx="289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福音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9000" y="2400300"/>
            <a:ext cx="14205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 dirty="0" smtClean="0">
                <a:solidFill>
                  <a:srgbClr val="FF0000"/>
                </a:solidFill>
              </a:rPr>
              <a:t>义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6818" y="2430840"/>
            <a:ext cx="14205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 dirty="0" smtClean="0">
                <a:solidFill>
                  <a:srgbClr val="00B050"/>
                </a:solidFill>
              </a:rPr>
              <a:t>信</a:t>
            </a:r>
            <a:endParaRPr lang="en-US" sz="96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2430840"/>
            <a:ext cx="14205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 dirty="0" smtClean="0"/>
              <a:t>是</a:t>
            </a:r>
            <a:endParaRPr lang="en-US" sz="9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894618" y="2400300"/>
            <a:ext cx="14205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 dirty="0" smtClean="0"/>
              <a:t>的</a:t>
            </a:r>
            <a:endParaRPr lang="en-US" sz="9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894618" y="571500"/>
            <a:ext cx="14205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 dirty="0" smtClean="0">
                <a:solidFill>
                  <a:srgbClr val="0000FF"/>
                </a:solidFill>
              </a:rPr>
              <a:t>人</a:t>
            </a:r>
            <a:endParaRPr lang="en-US" sz="9600" b="1" dirty="0">
              <a:solidFill>
                <a:srgbClr val="0000FF"/>
              </a:solidFill>
            </a:endParaRPr>
          </a:p>
        </p:txBody>
      </p:sp>
      <p:pic>
        <p:nvPicPr>
          <p:cNvPr id="13" name="Picture 2" descr="C:\Users\YZ\Dropbox\Christianity\Sermons\Bible Graphics\40_主耶稣\jesus bapti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1218" y="114300"/>
            <a:ext cx="2971800" cy="2228850"/>
          </a:xfrm>
          <a:prstGeom prst="rect">
            <a:avLst/>
          </a:prstGeom>
          <a:noFill/>
        </p:spPr>
      </p:pic>
      <p:sp>
        <p:nvSpPr>
          <p:cNvPr id="11" name="Right Arrow 10"/>
          <p:cNvSpPr/>
          <p:nvPr/>
        </p:nvSpPr>
        <p:spPr>
          <a:xfrm>
            <a:off x="4675418" y="876300"/>
            <a:ext cx="9906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4800" y="3846374"/>
            <a:ext cx="8610600" cy="1754326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罗 </a:t>
            </a:r>
            <a:r>
              <a:rPr lang="en-US" altLang="zh-CN" sz="36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4:4-5 </a:t>
            </a:r>
            <a:r>
              <a:rPr lang="zh-CN" altLang="en-US" sz="36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做工的得工价，不算恩典，乃是该得的； 唯有不做工的，只信称罪人为义的神，他的信就算为义。 </a:t>
            </a:r>
            <a:endParaRPr lang="en-US" sz="3600" b="1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1821240"/>
            <a:ext cx="289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福音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4218" y="3269040"/>
            <a:ext cx="26564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 dirty="0" smtClean="0">
                <a:solidFill>
                  <a:srgbClr val="FF0000"/>
                </a:solidFill>
              </a:rPr>
              <a:t>义！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821240"/>
            <a:ext cx="14205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 dirty="0" smtClean="0">
                <a:solidFill>
                  <a:srgbClr val="00B050"/>
                </a:solidFill>
              </a:rPr>
              <a:t>信</a:t>
            </a:r>
            <a:endParaRPr lang="en-US" sz="96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3269040"/>
            <a:ext cx="14205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 dirty="0" smtClean="0"/>
              <a:t>是</a:t>
            </a:r>
            <a:endParaRPr lang="en-US" sz="9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10000" y="1821240"/>
            <a:ext cx="14205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 dirty="0" smtClean="0"/>
              <a:t>的</a:t>
            </a:r>
            <a:endParaRPr lang="en-US" sz="9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29200" y="1821240"/>
            <a:ext cx="14205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 dirty="0" smtClean="0">
                <a:solidFill>
                  <a:srgbClr val="0000FF"/>
                </a:solidFill>
              </a:rPr>
              <a:t>人</a:t>
            </a:r>
            <a:endParaRPr lang="en-US" sz="9600" b="1" dirty="0">
              <a:solidFill>
                <a:srgbClr val="0000FF"/>
              </a:solidFill>
            </a:endParaRPr>
          </a:p>
        </p:txBody>
      </p:sp>
      <p:pic>
        <p:nvPicPr>
          <p:cNvPr id="13" name="Picture 2" descr="C:\Users\YZ\Dropbox\Christianity\Sermons\Bible Graphics\40_主耶稣\jesus bapti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371850"/>
            <a:ext cx="2971800" cy="222885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28600" y="114300"/>
            <a:ext cx="8610600" cy="1754326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林后 </a:t>
            </a:r>
            <a:r>
              <a:rPr lang="en-US" altLang="zh-CN" sz="36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5:21 </a:t>
            </a:r>
            <a:r>
              <a:rPr lang="zh-CN" altLang="en-US" sz="36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神使那无罪（无罪：原文是不知罪）的，替我们成为罪，好叫我们在他里面成为神的义。 </a:t>
            </a:r>
            <a:endParaRPr lang="en-US" sz="3600" b="1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50" name="Picture 14" descr="http://farm8.staticflickr.com/7204/6883863837_cdc4e42694_z.jpg"/>
          <p:cNvPicPr>
            <a:picLocks noChangeAspect="1" noChangeArrowheads="1"/>
          </p:cNvPicPr>
          <p:nvPr/>
        </p:nvPicPr>
        <p:blipFill>
          <a:blip r:embed="rId2" cstate="print"/>
          <a:srcRect l="26250" t="30047" r="13750"/>
          <a:stretch>
            <a:fillRect/>
          </a:stretch>
        </p:blipFill>
        <p:spPr bwMode="auto">
          <a:xfrm>
            <a:off x="2971801" y="-1"/>
            <a:ext cx="6172200" cy="4789885"/>
          </a:xfrm>
          <a:prstGeom prst="rect">
            <a:avLst/>
          </a:prstGeom>
          <a:noFill/>
        </p:spPr>
      </p:pic>
      <p:pic>
        <p:nvPicPr>
          <p:cNvPr id="39952" name="Picture 16" descr="http://t3.gstatic.com/images?q=tbn:ANd9GcR-G8Zsndcxq-jvMQSlUPTPCMKfLdYidpZ1c9KcCfwQ0dDFD0n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125329"/>
            <a:ext cx="2362200" cy="2589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62000" y="1715750"/>
            <a:ext cx="1051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为何难以相信</a:t>
            </a:r>
            <a:r>
              <a:rPr lang="en-US" altLang="zh-CN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?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1075</TotalTime>
  <Words>1885</Words>
  <Application>Microsoft Office PowerPoint</Application>
  <PresentationFormat>On-screen Show (16:10)</PresentationFormat>
  <Paragraphs>98</Paragraphs>
  <Slides>40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YZ</cp:lastModifiedBy>
  <cp:revision>176</cp:revision>
  <dcterms:created xsi:type="dcterms:W3CDTF">2012-03-04T20:46:38Z</dcterms:created>
  <dcterms:modified xsi:type="dcterms:W3CDTF">2013-04-14T12:47:45Z</dcterms:modified>
</cp:coreProperties>
</file>