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744" r:id="rId5"/>
    <p:sldMasterId id="2147483780" r:id="rId6"/>
    <p:sldMasterId id="2147483804" r:id="rId7"/>
    <p:sldMasterId id="2147483840" r:id="rId8"/>
    <p:sldMasterId id="2147483852" r:id="rId9"/>
    <p:sldMasterId id="2147483864" r:id="rId10"/>
    <p:sldMasterId id="2147483876" r:id="rId11"/>
    <p:sldMasterId id="2147483888" r:id="rId12"/>
  </p:sldMasterIdLst>
  <p:notesMasterIdLst>
    <p:notesMasterId r:id="rId44"/>
  </p:notesMasterIdLst>
  <p:sldIdLst>
    <p:sldId id="492" r:id="rId13"/>
    <p:sldId id="556" r:id="rId14"/>
    <p:sldId id="557" r:id="rId15"/>
    <p:sldId id="528" r:id="rId16"/>
    <p:sldId id="529" r:id="rId17"/>
    <p:sldId id="531" r:id="rId18"/>
    <p:sldId id="558" r:id="rId19"/>
    <p:sldId id="551" r:id="rId20"/>
    <p:sldId id="559" r:id="rId21"/>
    <p:sldId id="552" r:id="rId22"/>
    <p:sldId id="530" r:id="rId23"/>
    <p:sldId id="555" r:id="rId24"/>
    <p:sldId id="526" r:id="rId25"/>
    <p:sldId id="553" r:id="rId26"/>
    <p:sldId id="544" r:id="rId27"/>
    <p:sldId id="519" r:id="rId28"/>
    <p:sldId id="540" r:id="rId29"/>
    <p:sldId id="537" r:id="rId30"/>
    <p:sldId id="538" r:id="rId31"/>
    <p:sldId id="539" r:id="rId32"/>
    <p:sldId id="550" r:id="rId33"/>
    <p:sldId id="520" r:id="rId34"/>
    <p:sldId id="521" r:id="rId35"/>
    <p:sldId id="522" r:id="rId36"/>
    <p:sldId id="523" r:id="rId37"/>
    <p:sldId id="524" r:id="rId38"/>
    <p:sldId id="546" r:id="rId39"/>
    <p:sldId id="493" r:id="rId40"/>
    <p:sldId id="548" r:id="rId41"/>
    <p:sldId id="549" r:id="rId42"/>
    <p:sldId id="554" r:id="rId43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FF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712" y="-11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22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9" Type="http://schemas.openxmlformats.org/officeDocument/2006/relationships/slideMaster" Target="slideMasters/slideMaster6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7.xml"/><Relationship Id="rId11" Type="http://schemas.openxmlformats.org/officeDocument/2006/relationships/slideMaster" Target="slideMasters/slideMaster8.xml"/><Relationship Id="rId12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F0BC0-C258-4143-80A7-62AF4EC59403}" type="datetimeFigureOut">
              <a:rPr lang="en-US" smtClean="0"/>
              <a:t>11/8/15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47654-ACFE-458A-85AD-C598074A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07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22131-D9A1-412D-9152-866D86AC744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02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6E9D-CD08-4417-9E81-65D5DD475A4A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28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6E9D-CD08-4417-9E81-65D5DD475A4A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188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22131-D9A1-412D-9152-866D86AC744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875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22131-D9A1-412D-9152-866D86AC744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4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22131-D9A1-412D-9152-866D86AC744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50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22131-D9A1-412D-9152-866D86AC744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830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6E9D-CD08-4417-9E81-65D5DD475A4A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9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6E9D-CD08-4417-9E81-65D5DD475A4A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83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6E9D-CD08-4417-9E81-65D5DD475A4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427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6E9D-CD08-4417-9E81-65D5DD475A4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1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11/8/15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11/8/15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11/8/15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80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7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38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046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00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31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04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591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11/8/15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26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9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86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16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41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95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975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869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33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47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11/8/15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83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6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18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0748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44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428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5046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154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26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21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11/8/15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1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117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1646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3489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822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091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204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590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265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56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11/8/15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4275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053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6897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875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7552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687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087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715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073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2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11/8/15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886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658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456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95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284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195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4454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297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738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487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11/8/15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25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372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16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237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5867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571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5297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2631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907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4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11/8/15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8783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443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624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2820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451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7268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6810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015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993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64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11/8/15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768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5732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433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113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2826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1347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7347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616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364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00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8A81-1217-4603-BECF-21BE9C9D1DB8}" type="datetimeFigureOut">
              <a:rPr lang="en-US" smtClean="0"/>
              <a:t>11/8/15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t="-2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1882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79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28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2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22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8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0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3.jpe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3.jpe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723900"/>
            <a:ext cx="826380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000" b="1" dirty="0">
                <a:solidFill>
                  <a:srgbClr val="00FFFF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人活着不是单靠食</a:t>
            </a:r>
            <a:r>
              <a:rPr lang="zh-CN" altLang="en-US" sz="7000" b="1" dirty="0" smtClean="0">
                <a:solidFill>
                  <a:srgbClr val="00FFFF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物</a:t>
            </a:r>
            <a:endParaRPr lang="en-US" altLang="zh-CN" sz="7000" b="1" dirty="0" smtClean="0">
              <a:solidFill>
                <a:srgbClr val="00FFFF"/>
              </a:solidFill>
              <a:effectLst>
                <a:glow rad="139700">
                  <a:srgbClr val="C0504D">
                    <a:satMod val="175000"/>
                    <a:alpha val="4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7000" b="1" dirty="0" smtClean="0">
              <a:solidFill>
                <a:srgbClr val="00FFFF"/>
              </a:solidFill>
              <a:effectLst>
                <a:glow rad="139700">
                  <a:srgbClr val="C0504D">
                    <a:satMod val="175000"/>
                    <a:alpha val="4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7000" b="1" dirty="0" smtClean="0">
                <a:solidFill>
                  <a:srgbClr val="00FFFF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7000" b="1" smtClean="0">
                <a:solidFill>
                  <a:srgbClr val="00FFFF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7000" b="1" smtClean="0">
                <a:solidFill>
                  <a:srgbClr val="00FFFF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sz="7000" b="1" dirty="0">
              <a:solidFill>
                <a:srgbClr val="00FFFF"/>
              </a:solidFill>
              <a:effectLst>
                <a:glow rad="139700">
                  <a:srgbClr val="C0504D">
                    <a:satMod val="175000"/>
                    <a:alpha val="4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5728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ttp://blog.hakia.com/wp-content/uploads/iceberg1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06370"/>
            <a:ext cx="4390770" cy="43705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/>
          <p:cNvGrpSpPr/>
          <p:nvPr/>
        </p:nvGrpSpPr>
        <p:grpSpPr>
          <a:xfrm>
            <a:off x="4267200" y="1436883"/>
            <a:ext cx="4101273" cy="3825383"/>
            <a:chOff x="4267200" y="828679"/>
            <a:chExt cx="4101273" cy="3825383"/>
          </a:xfrm>
        </p:grpSpPr>
        <p:grpSp>
          <p:nvGrpSpPr>
            <p:cNvPr id="11" name="Group 10"/>
            <p:cNvGrpSpPr/>
            <p:nvPr/>
          </p:nvGrpSpPr>
          <p:grpSpPr>
            <a:xfrm>
              <a:off x="7599031" y="828679"/>
              <a:ext cx="769442" cy="3825383"/>
              <a:chOff x="7347831" y="1417247"/>
              <a:chExt cx="822886" cy="3687418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7347831" y="1417247"/>
                <a:ext cx="822885" cy="890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761970"/>
                <a:r>
                  <a:rPr lang="en-US" altLang="en-US" sz="60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体</a:t>
                </a:r>
                <a:endParaRPr lang="en-US" altLang="en-US" sz="6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Rectangle 10"/>
              <p:cNvSpPr>
                <a:spLocks noChangeArrowheads="1"/>
              </p:cNvSpPr>
              <p:nvPr/>
            </p:nvSpPr>
            <p:spPr bwMode="auto">
              <a:xfrm>
                <a:off x="7347832" y="2797655"/>
                <a:ext cx="822885" cy="890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761970"/>
                <a:r>
                  <a:rPr lang="en-US" altLang="en-US" sz="6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魂</a:t>
                </a:r>
                <a:endParaRPr lang="en-US" altLang="en-US" sz="6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Rectangle 11"/>
              <p:cNvSpPr>
                <a:spLocks noChangeArrowheads="1"/>
              </p:cNvSpPr>
              <p:nvPr/>
            </p:nvSpPr>
            <p:spPr bwMode="auto">
              <a:xfrm>
                <a:off x="7347831" y="4214635"/>
                <a:ext cx="822885" cy="890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761970"/>
                <a:r>
                  <a:rPr lang="en-US" altLang="en-US" sz="6000" b="1" dirty="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灵</a:t>
                </a:r>
                <a:endParaRPr lang="en-US" altLang="en-US" sz="6000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flipH="1">
              <a:off x="4267200" y="1326871"/>
              <a:ext cx="3026486" cy="524711"/>
            </a:xfrm>
            <a:prstGeom prst="straightConnector1">
              <a:avLst/>
            </a:prstGeom>
            <a:ln w="76200">
              <a:solidFill>
                <a:srgbClr val="3333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4267200" y="2722400"/>
              <a:ext cx="3026486" cy="517496"/>
            </a:xfrm>
            <a:prstGeom prst="straightConnector1">
              <a:avLst/>
            </a:prstGeom>
            <a:ln w="76200">
              <a:solidFill>
                <a:srgbClr val="3333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5181600" y="4192396"/>
              <a:ext cx="2209800" cy="381000"/>
            </a:xfrm>
            <a:prstGeom prst="straightConnector1">
              <a:avLst/>
            </a:prstGeom>
            <a:ln w="76200">
              <a:solidFill>
                <a:srgbClr val="3333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228600" y="38100"/>
            <a:ext cx="8763000" cy="61555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约</a:t>
            </a:r>
            <a:r>
              <a:rPr lang="en-US" altLang="zh-CN" sz="3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3:6 </a:t>
            </a:r>
            <a:r>
              <a:rPr lang="zh-CN" altLang="en-US" sz="3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从肉身生的就是肉身；从灵生的就是灵。</a:t>
            </a:r>
            <a:endParaRPr lang="en-US" sz="3000" b="1" dirty="0">
              <a:solidFill>
                <a:srgbClr val="00B05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38100"/>
            <a:ext cx="8839200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林前</a:t>
            </a:r>
            <a:r>
              <a:rPr lang="en-US" altLang="zh-CN" sz="3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6:17 </a:t>
            </a:r>
            <a:r>
              <a:rPr lang="zh-CN" altLang="en-US" sz="3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但与主联合的，便是与主成为一灵</a:t>
            </a:r>
            <a:r>
              <a:rPr lang="zh-CN" altLang="en-US" sz="3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en-US" altLang="zh-CN" sz="3000" b="1" dirty="0">
                <a:solidFill>
                  <a:srgbClr val="00B05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But he that is joined unto the Lord is one spirit. </a:t>
            </a:r>
            <a:endParaRPr lang="en-US" sz="3000" b="1" dirty="0">
              <a:solidFill>
                <a:srgbClr val="00B05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04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" y="-47774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重生</a:t>
            </a:r>
            <a:endParaRPr lang="en-US" sz="72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2400" y="1028700"/>
            <a:ext cx="25908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结 </a:t>
            </a:r>
            <a:r>
              <a:rPr lang="en-US" altLang="zh-CN" sz="3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36:26-27 </a:t>
            </a:r>
            <a:r>
              <a:rPr lang="zh-CN" altLang="en-US" sz="3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我也要赐给你们一个新心</a:t>
            </a:r>
            <a:r>
              <a:rPr lang="zh-CN" altLang="en-US" sz="3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en-US" sz="3400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将新灵放在你们里面</a:t>
            </a:r>
            <a:r>
              <a:rPr lang="zh-CN" altLang="en-US" sz="3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en-US" sz="3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又</a:t>
            </a:r>
            <a:endParaRPr lang="en-US" sz="3400" b="1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200" y="4091107"/>
            <a:ext cx="85344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从你们的肉体中除掉石心，赐给你们肉心。我必将我的灵放在你们里面，使你们顺从我的律例，谨守遵行我的典章。</a:t>
            </a:r>
            <a:endParaRPr lang="en-US" sz="3400" b="1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43200" y="38100"/>
            <a:ext cx="4393690" cy="4064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429000" y="736600"/>
            <a:ext cx="2945890" cy="27940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14800" y="1371600"/>
            <a:ext cx="1676400" cy="152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24" name="Group 36"/>
          <p:cNvGrpSpPr/>
          <p:nvPr/>
        </p:nvGrpSpPr>
        <p:grpSpPr>
          <a:xfrm>
            <a:off x="4079051" y="1371600"/>
            <a:ext cx="1752600" cy="1587500"/>
            <a:chOff x="0" y="1828800"/>
            <a:chExt cx="1066800" cy="1219200"/>
          </a:xfrm>
        </p:grpSpPr>
        <p:sp>
          <p:nvSpPr>
            <p:cNvPr id="25" name="Oval 24"/>
            <p:cNvSpPr/>
            <p:nvPr/>
          </p:nvSpPr>
          <p:spPr>
            <a:xfrm>
              <a:off x="0" y="1828800"/>
              <a:ext cx="1066800" cy="1219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6" name="Picture 2" descr="C:\Users\YZ\AppData\Local\Microsoft\Windows\Temporary Internet Files\Content.IE5\TZWPV73P\MC900436392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600" y="1828800"/>
              <a:ext cx="889000" cy="1219200"/>
            </a:xfrm>
            <a:prstGeom prst="rect">
              <a:avLst/>
            </a:prstGeom>
            <a:noFill/>
          </p:spPr>
        </p:pic>
      </p:grpSp>
      <p:cxnSp>
        <p:nvCxnSpPr>
          <p:cNvPr id="27" name="Straight Arrow Connector 26"/>
          <p:cNvCxnSpPr/>
          <p:nvPr/>
        </p:nvCxnSpPr>
        <p:spPr>
          <a:xfrm flipH="1">
            <a:off x="5334002" y="571500"/>
            <a:ext cx="2590799" cy="1778000"/>
          </a:xfrm>
          <a:prstGeom prst="straightConnector1">
            <a:avLst/>
          </a:prstGeom>
          <a:ln w="76200">
            <a:solidFill>
              <a:srgbClr val="3333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5867400" y="2197100"/>
            <a:ext cx="1981200" cy="317500"/>
          </a:xfrm>
          <a:prstGeom prst="straightConnector1">
            <a:avLst/>
          </a:prstGeom>
          <a:ln w="76200">
            <a:solidFill>
              <a:srgbClr val="3333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5943600" y="3467100"/>
            <a:ext cx="1981200" cy="381000"/>
          </a:xfrm>
          <a:prstGeom prst="straightConnector1">
            <a:avLst/>
          </a:prstGeom>
          <a:ln w="76200">
            <a:solidFill>
              <a:srgbClr val="3333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933412" y="-63500"/>
            <a:ext cx="1210588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灵</a:t>
            </a:r>
            <a:endParaRPr lang="en-US" altLang="zh-CN" sz="66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sz="40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80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魂</a:t>
            </a:r>
            <a:endParaRPr lang="en-US" sz="80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sz="40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66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体</a:t>
            </a:r>
            <a:endParaRPr lang="en-US" sz="66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8687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http://upload.wikimedia.org/wikipedia/commons/thumb/4/42/Love_Heart_SVG.svg/645px-Love_Heart_SVG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879805"/>
            <a:ext cx="5334000" cy="472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81000" y="1066800"/>
            <a:ext cx="7086600" cy="1714501"/>
            <a:chOff x="787705" y="2667000"/>
            <a:chExt cx="8025790" cy="2286000"/>
          </a:xfrm>
        </p:grpSpPr>
        <p:sp>
          <p:nvSpPr>
            <p:cNvPr id="8" name="Oval 7"/>
            <p:cNvSpPr/>
            <p:nvPr/>
          </p:nvSpPr>
          <p:spPr>
            <a:xfrm>
              <a:off x="787705" y="2667000"/>
              <a:ext cx="25908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91797" y="2836333"/>
              <a:ext cx="1295399" cy="176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solidFill>
                    <a:srgbClr val="00B050"/>
                  </a:solidFill>
                  <a:latin typeface="微软雅黑" pitchFamily="34" charset="-122"/>
                  <a:ea typeface="微软雅黑" pitchFamily="34" charset="-122"/>
                </a:rPr>
                <a:t>灵</a:t>
              </a:r>
              <a:endParaRPr lang="en-US" sz="8000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222695" y="2667000"/>
              <a:ext cx="2590800" cy="2285999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505200" y="2667000"/>
              <a:ext cx="25908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817606" y="2836333"/>
              <a:ext cx="1219200" cy="1764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体</a:t>
              </a:r>
              <a:endParaRPr lang="en-US" sz="8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53359" y="2937933"/>
              <a:ext cx="1295400" cy="176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魂</a:t>
              </a:r>
              <a:endParaRPr lang="en-US" sz="80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0" y="3601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4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圣经里心的概念</a:t>
            </a:r>
            <a:endParaRPr lang="en-US" altLang="zh-CN" sz="4800" b="1" spc="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7438" y="3350383"/>
            <a:ext cx="4369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</a:t>
            </a:r>
            <a:r>
              <a:rPr lang="zh-CN" altLang="en-US" sz="4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心相信的话语</a:t>
            </a:r>
            <a:endParaRPr lang="en-US" sz="4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Left-Right Arrow 51"/>
          <p:cNvSpPr/>
          <p:nvPr/>
        </p:nvSpPr>
        <p:spPr>
          <a:xfrm rot="5400000">
            <a:off x="1014824" y="2740076"/>
            <a:ext cx="850013" cy="449724"/>
          </a:xfrm>
          <a:prstGeom prst="leftRightArrow">
            <a:avLst>
              <a:gd name="adj1" fmla="val 55104"/>
              <a:gd name="adj2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Left-Right Arrow 55"/>
          <p:cNvSpPr/>
          <p:nvPr/>
        </p:nvSpPr>
        <p:spPr>
          <a:xfrm rot="5400000">
            <a:off x="3533656" y="2714745"/>
            <a:ext cx="850013" cy="449724"/>
          </a:xfrm>
          <a:prstGeom prst="leftRightArrow">
            <a:avLst>
              <a:gd name="adj1" fmla="val 55104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Left-Right Arrow 56"/>
          <p:cNvSpPr/>
          <p:nvPr/>
        </p:nvSpPr>
        <p:spPr>
          <a:xfrm rot="7979851">
            <a:off x="4323967" y="2648098"/>
            <a:ext cx="1668299" cy="449724"/>
          </a:xfrm>
          <a:prstGeom prst="leftRightArrow">
            <a:avLst>
              <a:gd name="adj1" fmla="val 55104"/>
              <a:gd name="adj2" fmla="val 50000"/>
            </a:avLst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28" name="Picture 4" descr="http://fc06.deviantart.net/images/i/2003/4/c/a/Big_Devi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447" y="3636392"/>
            <a:ext cx="1690379" cy="167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91438" y="2964938"/>
            <a:ext cx="3209826" cy="267765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 </a:t>
            </a: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12:30 </a:t>
            </a: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你要尽心（</a:t>
            </a: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heart</a:t>
            </a: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）、尽性 （</a:t>
            </a: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soul</a:t>
            </a: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）、尽意（</a:t>
            </a: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mind</a:t>
            </a: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）、尽力（</a:t>
            </a: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might</a:t>
            </a: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）爱主你的神。  </a:t>
            </a:r>
          </a:p>
        </p:txBody>
      </p:sp>
    </p:spTree>
    <p:extLst>
      <p:ext uri="{BB962C8B-B14F-4D97-AF65-F5344CB8AC3E}">
        <p14:creationId xmlns:p14="http://schemas.microsoft.com/office/powerpoint/2010/main" val="3981826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6 -0.04861 C 0.01546 -0.0475 -0.01527 -0.13806 -0.01527 -0.1375 C -0.046 -0.21111 -0.09444 -0.23944 -0.16475 -0.23944 C -0.20069 -0.23944 -0.23316 -0.22861 -0.25833 -0.21111 C -0.27621 -0.19806 -0.29791 -0.19111 -0.32135 -0.19111 C -0.36632 -0.19111 -0.40416 -0.21611 -0.41857 -0.25222 C -0.41857 -0.25139 -0.43454 -0.29389 -0.43454 -0.29361 C -0.43454 -0.29389 -0.40225 -0.20417 -0.40225 -0.20361 C -0.3717 -0.13278 -0.32309 -0.10333 -0.25468 -0.10333 C -0.21875 -0.10333 -0.18437 -0.11444 -0.15746 -0.13389 C -0.14132 -0.145 -0.11961 -0.15194 -0.09809 -0.15194 C -0.05312 -0.15194 -0.01527 -0.12694 -0.00086 -0.09111 C -0.00086 -0.09083 0.01546 -0.04861 0.01546 -0.0475 L 0.01546 -0.04861 Z " pathEditMode="relative" rAng="0" ptsTypes="AAAAAAAAAAAAAA">
                                      <p:cBhvr>
                                        <p:cTn id="6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6" grpId="0" animBg="1"/>
      <p:bldP spid="57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24838" y="784962"/>
            <a:ext cx="8991600" cy="377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2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箴 </a:t>
            </a:r>
            <a:r>
              <a:rPr lang="en-US" altLang="zh-CN" sz="42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4:23 </a:t>
            </a:r>
            <a:r>
              <a:rPr lang="zh-CN" altLang="en-US" sz="42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你</a:t>
            </a:r>
            <a:r>
              <a:rPr lang="zh-CN" altLang="en-US" sz="42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要保守你心，胜过保守一切（或译：你要切切保守你心），因为一生的果效是由心发出。</a:t>
            </a:r>
            <a:endParaRPr lang="zh-CN" altLang="en-US" sz="42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28600" y="784962"/>
            <a:ext cx="8686800" cy="793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7720" y="3055296"/>
            <a:ext cx="2594919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4920" y="3055296"/>
            <a:ext cx="384048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s://lh6.googleusercontent.com/-CayGjDGsRIQ/UAJW342M0tI/AAAAAAAApjw/k2-ZB61xZZk/s506/255270_360018620734584_492637738_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80"/>
          <a:stretch/>
        </p:blipFill>
        <p:spPr bwMode="auto">
          <a:xfrm>
            <a:off x="228600" y="3055296"/>
            <a:ext cx="1854320" cy="239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667000" y="13991"/>
            <a:ext cx="4114800" cy="74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defRPr/>
            </a:pPr>
            <a:r>
              <a:rPr lang="zh-CN" altLang="en-US" sz="4400" b="1" kern="0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人的心</a:t>
            </a:r>
            <a:r>
              <a:rPr lang="en-US" altLang="zh-CN" sz="4400" b="1" kern="0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(heart)</a:t>
            </a:r>
          </a:p>
        </p:txBody>
      </p:sp>
    </p:spTree>
    <p:extLst>
      <p:ext uri="{BB962C8B-B14F-4D97-AF65-F5344CB8AC3E}">
        <p14:creationId xmlns:p14="http://schemas.microsoft.com/office/powerpoint/2010/main" val="1697595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90049" y="190500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</a:t>
            </a:r>
            <a:r>
              <a:rPr lang="zh-CN" altLang="en-US" sz="4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心的获得</a:t>
            </a:r>
            <a:endParaRPr lang="zh-CN" altLang="en-US" sz="4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1028700"/>
            <a:ext cx="9036205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05200" y="1132247"/>
            <a:ext cx="5562600" cy="452431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罗</a:t>
            </a:r>
            <a:r>
              <a:rPr lang="en-US" altLang="zh-CN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6:6 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因为知道我们的旧人和他同钉十字架，使罪身灭绝，叫我们不再作罪的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奴</a:t>
            </a:r>
            <a:r>
              <a:rPr lang="zh-CN" altLang="en-US" sz="3200" b="1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仆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2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林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后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5:21 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神使那无</a:t>
            </a:r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罪的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，替我们成为罪，好叫我们在他里面成为神的义。</a:t>
            </a:r>
            <a:endParaRPr lang="en-US" altLang="zh-CN" sz="32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加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2:20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我已经与基督同钉十字架，现在活着的不再是我，乃是基督在我里面活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着。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045" t="20165" r="4529" b="6983"/>
          <a:stretch/>
        </p:blipFill>
        <p:spPr>
          <a:xfrm>
            <a:off x="486118" y="1271383"/>
            <a:ext cx="2556649" cy="1906653"/>
          </a:xfrm>
          <a:prstGeom prst="rect">
            <a:avLst/>
          </a:prstGeom>
        </p:spPr>
      </p:pic>
      <p:pic>
        <p:nvPicPr>
          <p:cNvPr id="3" name="Picture 2" descr="http://www.stmarys-sprotbrough.co.uk/Lent/Pictures/christ%20crucifi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8" y="3390900"/>
            <a:ext cx="3336730" cy="213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36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3180" y="89186"/>
            <a:ext cx="356523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22" y="2881085"/>
            <a:ext cx="3126375" cy="2661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2853921"/>
            <a:ext cx="3048000" cy="2621179"/>
          </a:xfrm>
          <a:prstGeom prst="rect">
            <a:avLst/>
          </a:prstGeom>
        </p:spPr>
      </p:pic>
      <p:pic>
        <p:nvPicPr>
          <p:cNvPr id="11" name="Picture 2" descr="http://www.fuyinchina.com/pics/06/24/b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32738" y="2900275"/>
            <a:ext cx="2016020" cy="2688027"/>
          </a:xfrm>
          <a:prstGeom prst="rect">
            <a:avLst/>
          </a:prstGeom>
          <a:noFill/>
        </p:spPr>
      </p:pic>
      <p:pic>
        <p:nvPicPr>
          <p:cNvPr id="12" name="Picture 2" descr="http://4.bp.blogspot.com/-YX5qRpBQW3I/UokARx2O03I/AAAAAAABuzs/DMJy1vTxO04/s1600/Slide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41" y="19673"/>
            <a:ext cx="3815215" cy="286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467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andrewannenberg.com/Portfolio/Garden_of_Eden/Garden_of_Eden_large/GardenOfE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70" y="-190500"/>
            <a:ext cx="937337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201025" y="550069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1828800" y="1037648"/>
            <a:ext cx="5334000" cy="4715452"/>
            <a:chOff x="1600200" y="952310"/>
            <a:chExt cx="5334000" cy="471545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0200" y="952310"/>
              <a:ext cx="5334000" cy="471545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253948" y="2781300"/>
              <a:ext cx="2236145" cy="1455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prstClr val="white">
                      <a:lumMod val="7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</a:t>
              </a:r>
              <a:r>
                <a:rPr lang="zh-CN" altLang="en-US" sz="4000" b="1" dirty="0" smtClean="0">
                  <a:solidFill>
                    <a:prstClr val="white">
                      <a:lumMod val="7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心相信的谎言</a:t>
              </a:r>
              <a:endParaRPr lang="en-US" sz="4000" b="1" dirty="0">
                <a:solidFill>
                  <a:prstClr val="white">
                    <a:lumMod val="7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81200" y="2781300"/>
              <a:ext cx="240195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rgbClr val="33CC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</a:t>
              </a:r>
              <a:r>
                <a:rPr lang="zh-CN" altLang="en-US" sz="4000" b="1" dirty="0" smtClean="0">
                  <a:solidFill>
                    <a:srgbClr val="33CC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心相信的真理</a:t>
              </a:r>
              <a:endParaRPr lang="en-US" sz="4000" b="1" dirty="0">
                <a:solidFill>
                  <a:srgbClr val="33CC3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33600" y="1246087"/>
              <a:ext cx="17235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b="1" dirty="0" smtClean="0">
                  <a:solidFill>
                    <a:srgbClr val="33CC33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新我</a:t>
              </a:r>
              <a:endParaRPr lang="en-US" sz="6000" b="1" dirty="0">
                <a:solidFill>
                  <a:srgbClr val="33CC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" name="Up Arrow 12"/>
            <p:cNvSpPr/>
            <p:nvPr/>
          </p:nvSpPr>
          <p:spPr>
            <a:xfrm>
              <a:off x="2728674" y="2180387"/>
              <a:ext cx="533400" cy="587537"/>
            </a:xfrm>
            <a:prstGeom prst="up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Up Arrow 13"/>
            <p:cNvSpPr/>
            <p:nvPr/>
          </p:nvSpPr>
          <p:spPr>
            <a:xfrm>
              <a:off x="5234097" y="2253050"/>
              <a:ext cx="533400" cy="587537"/>
            </a:xfrm>
            <a:prstGeom prst="up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46414" y="1271317"/>
              <a:ext cx="17235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b="1" dirty="0" smtClean="0">
                  <a:solidFill>
                    <a:prstClr val="white">
                      <a:lumMod val="7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肉体</a:t>
              </a:r>
              <a:endParaRPr lang="en-US" sz="6000" b="1" dirty="0">
                <a:solidFill>
                  <a:prstClr val="white">
                    <a:lumMod val="7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13849" y="190500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今</a:t>
            </a:r>
            <a:r>
              <a:rPr lang="zh-CN" altLang="en-US" sz="4400" b="1" dirty="0" smtClean="0">
                <a:solidFill>
                  <a:srgbClr val="C0000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天的选择</a:t>
            </a:r>
            <a:endParaRPr lang="zh-CN" altLang="en-US" sz="4400" b="1" dirty="0">
              <a:solidFill>
                <a:srgbClr val="C00000"/>
              </a:solidFill>
              <a:effectLst>
                <a:glow rad="228600">
                  <a:srgbClr val="9BBB59">
                    <a:satMod val="175000"/>
                    <a:alpha val="4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62800" y="1303972"/>
            <a:ext cx="197202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弗</a:t>
            </a:r>
            <a:r>
              <a:rPr lang="en-US" altLang="zh-CN" sz="22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4:22 </a:t>
            </a:r>
            <a:r>
              <a:rPr lang="zh-CN" altLang="en-US" sz="22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就要脱去你们从前行为上的旧人，这旧人是因私慾的迷惑渐渐变坏</a:t>
            </a:r>
            <a:r>
              <a:rPr lang="zh-CN" altLang="en-US" sz="2200" b="1" dirty="0" smtClean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22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(which is corrupt according to the deceitful lusts</a:t>
            </a:r>
            <a:r>
              <a:rPr lang="en-US" altLang="zh-CN" sz="2200" b="1" dirty="0" smtClean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200" b="1" dirty="0" smtClean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sz="2200" b="1" dirty="0">
              <a:ln w="12700">
                <a:solidFill>
                  <a:prstClr val="black"/>
                </a:solidFill>
              </a:ln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1129248"/>
            <a:ext cx="2133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弗</a:t>
            </a:r>
            <a:r>
              <a:rPr lang="en-US" altLang="zh-CN" sz="22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4:24 </a:t>
            </a:r>
            <a:r>
              <a:rPr lang="zh-CN" altLang="en-US" sz="22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并且穿上新人；这新人是照着神的形象造的，有真理的仁义和圣洁</a:t>
            </a:r>
            <a:r>
              <a:rPr lang="zh-CN" altLang="en-US" sz="2200" b="1" dirty="0" smtClean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200" b="1" dirty="0" smtClean="0">
              <a:ln w="12700">
                <a:solidFill>
                  <a:prstClr val="black"/>
                </a:solidFill>
              </a:ln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200" b="1" dirty="0" smtClean="0">
              <a:ln w="12700">
                <a:solidFill>
                  <a:prstClr val="black"/>
                </a:solidFill>
              </a:ln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2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</a:t>
            </a:r>
            <a:r>
              <a:rPr lang="en-US" altLang="zh-CN" sz="22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3:10 </a:t>
            </a:r>
            <a:r>
              <a:rPr lang="zh-CN" altLang="en-US" sz="22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穿上了新人。这新人在知识上渐渐更新，正如造他主的形象。</a:t>
            </a:r>
            <a:endParaRPr lang="en-US" sz="2200" b="1" dirty="0">
              <a:ln w="12700">
                <a:solidFill>
                  <a:prstClr val="black"/>
                </a:solidFill>
              </a:ln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263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http://upload.wikimedia.org/wikipedia/commons/thumb/4/42/Love_Heart_SVG.svg/645px-Love_Heart_SVG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79805"/>
            <a:ext cx="5334000" cy="472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076547" y="1066800"/>
            <a:ext cx="7086600" cy="1714501"/>
            <a:chOff x="787705" y="2667000"/>
            <a:chExt cx="8025790" cy="2286000"/>
          </a:xfrm>
        </p:grpSpPr>
        <p:sp>
          <p:nvSpPr>
            <p:cNvPr id="8" name="Oval 7"/>
            <p:cNvSpPr/>
            <p:nvPr/>
          </p:nvSpPr>
          <p:spPr>
            <a:xfrm>
              <a:off x="787705" y="2667000"/>
              <a:ext cx="25908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91797" y="2836333"/>
              <a:ext cx="1295399" cy="176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solidFill>
                    <a:srgbClr val="00B050"/>
                  </a:solidFill>
                  <a:latin typeface="微软雅黑" pitchFamily="34" charset="-122"/>
                  <a:ea typeface="微软雅黑" pitchFamily="34" charset="-122"/>
                </a:rPr>
                <a:t>灵</a:t>
              </a:r>
              <a:endParaRPr lang="en-US" sz="8000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222695" y="2667000"/>
              <a:ext cx="2590800" cy="2285999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505200" y="2667000"/>
              <a:ext cx="25908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817606" y="2836333"/>
              <a:ext cx="1219200" cy="1764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体</a:t>
              </a:r>
              <a:endParaRPr lang="en-US" sz="8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53359" y="2937933"/>
              <a:ext cx="1295400" cy="176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魂</a:t>
              </a:r>
              <a:endParaRPr lang="en-US" sz="80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45" name="Picture 2" descr="http://www.flowserve.com/files/Files/Images/Products/Flowcontrol/Argus/ARAPH0002-W-FK75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7770" y="2669289"/>
            <a:ext cx="880448" cy="73370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52985" y="3350383"/>
            <a:ext cx="4369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</a:t>
            </a:r>
            <a:r>
              <a:rPr lang="zh-CN" altLang="en-US" sz="4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心相信的话语</a:t>
            </a:r>
            <a:endParaRPr lang="en-US" sz="4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Left-Right Arrow 51"/>
          <p:cNvSpPr/>
          <p:nvPr/>
        </p:nvSpPr>
        <p:spPr>
          <a:xfrm rot="5400000">
            <a:off x="1710371" y="2740076"/>
            <a:ext cx="850013" cy="449724"/>
          </a:xfrm>
          <a:prstGeom prst="leftRightArrow">
            <a:avLst>
              <a:gd name="adj1" fmla="val 55104"/>
              <a:gd name="adj2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Left-Right Arrow 55"/>
          <p:cNvSpPr/>
          <p:nvPr/>
        </p:nvSpPr>
        <p:spPr>
          <a:xfrm rot="5400000">
            <a:off x="4229203" y="2714745"/>
            <a:ext cx="850013" cy="449724"/>
          </a:xfrm>
          <a:prstGeom prst="leftRightArrow">
            <a:avLst>
              <a:gd name="adj1" fmla="val 55104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Left-Right Arrow 56"/>
          <p:cNvSpPr/>
          <p:nvPr/>
        </p:nvSpPr>
        <p:spPr>
          <a:xfrm rot="7979851">
            <a:off x="5019514" y="2648098"/>
            <a:ext cx="1668299" cy="449724"/>
          </a:xfrm>
          <a:prstGeom prst="leftRightArrow">
            <a:avLst>
              <a:gd name="adj1" fmla="val 55104"/>
              <a:gd name="adj2" fmla="val 50000"/>
            </a:avLst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762000" y="-38100"/>
            <a:ext cx="7620000" cy="74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defRPr/>
            </a:pPr>
            <a:r>
              <a:rPr lang="zh-CN" altLang="en-US" sz="5600" b="1" kern="0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人心：真正的属灵战场</a:t>
            </a:r>
            <a:endParaRPr lang="zh-CN" altLang="en-US" sz="5600" b="1" kern="0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64795" y="3866001"/>
            <a:ext cx="6710103" cy="1670610"/>
            <a:chOff x="1282802" y="3930090"/>
            <a:chExt cx="6710103" cy="1670610"/>
          </a:xfrm>
        </p:grpSpPr>
        <p:sp>
          <p:nvSpPr>
            <p:cNvPr id="22" name="TextBox 21"/>
            <p:cNvSpPr txBox="1"/>
            <p:nvPr/>
          </p:nvSpPr>
          <p:spPr>
            <a:xfrm>
              <a:off x="1282802" y="4075066"/>
              <a:ext cx="436974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500" b="1" i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</a:t>
              </a:r>
              <a:r>
                <a:rPr lang="zh-CN" altLang="en-US" sz="2500" b="1" i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心相信的话语</a:t>
              </a:r>
              <a:endParaRPr lang="en-US" sz="2500" b="1" i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3" name="Picture 4" descr="http://fc06.deviantart.net/images/i/2003/4/c/a/Big_Devil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526" y="3930090"/>
              <a:ext cx="1690379" cy="1670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Left-Right Arrow 23"/>
            <p:cNvSpPr/>
            <p:nvPr/>
          </p:nvSpPr>
          <p:spPr>
            <a:xfrm rot="11977005">
              <a:off x="4609808" y="4408251"/>
              <a:ext cx="1668299" cy="449724"/>
            </a:xfrm>
            <a:prstGeom prst="leftRightArrow">
              <a:avLst>
                <a:gd name="adj1" fmla="val 55104"/>
                <a:gd name="adj2" fmla="val 5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12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http://upload.wikimedia.org/wikipedia/commons/thumb/4/42/Love_Heart_SVG.svg/645px-Love_Heart_SVG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79805"/>
            <a:ext cx="5334000" cy="472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371600" y="1066800"/>
            <a:ext cx="7086600" cy="1714501"/>
            <a:chOff x="787705" y="2667000"/>
            <a:chExt cx="8025790" cy="2286000"/>
          </a:xfrm>
        </p:grpSpPr>
        <p:sp>
          <p:nvSpPr>
            <p:cNvPr id="8" name="Oval 7"/>
            <p:cNvSpPr/>
            <p:nvPr/>
          </p:nvSpPr>
          <p:spPr>
            <a:xfrm>
              <a:off x="787705" y="2667000"/>
              <a:ext cx="25908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91797" y="2836333"/>
              <a:ext cx="1295399" cy="176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solidFill>
                    <a:srgbClr val="00B050"/>
                  </a:solidFill>
                  <a:latin typeface="微软雅黑" pitchFamily="34" charset="-122"/>
                  <a:ea typeface="微软雅黑" pitchFamily="34" charset="-122"/>
                </a:rPr>
                <a:t>灵</a:t>
              </a:r>
              <a:endParaRPr lang="en-US" sz="8000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222695" y="2667000"/>
              <a:ext cx="2590800" cy="2285999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505200" y="2667000"/>
              <a:ext cx="25908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817606" y="2836333"/>
              <a:ext cx="1219200" cy="1764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体</a:t>
              </a:r>
              <a:endParaRPr lang="en-US" sz="8000" b="1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53359" y="2937933"/>
              <a:ext cx="1295400" cy="176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魂</a:t>
              </a:r>
              <a:endParaRPr lang="en-US" sz="80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76200" y="3601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仇</a:t>
            </a:r>
            <a:r>
              <a:rPr lang="zh-CN" altLang="en-US" sz="4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敌如何影响我们的人生</a:t>
            </a:r>
            <a:endParaRPr lang="en-US" altLang="zh-CN" sz="4800" b="1" spc="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5" name="Picture 2" descr="http://www.flowserve.com/files/Files/Images/Products/Flowcontrol/Argus/ARAPH0002-W-FK75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2823" y="2669289"/>
            <a:ext cx="880448" cy="73370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48038" y="3350383"/>
            <a:ext cx="4369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</a:t>
            </a:r>
            <a:r>
              <a:rPr lang="zh-CN" altLang="en-US" sz="4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心相信的话语</a:t>
            </a:r>
            <a:endParaRPr lang="en-US" sz="4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Left-Right Arrow 51"/>
          <p:cNvSpPr/>
          <p:nvPr/>
        </p:nvSpPr>
        <p:spPr>
          <a:xfrm rot="5400000">
            <a:off x="2005424" y="2740076"/>
            <a:ext cx="850013" cy="449724"/>
          </a:xfrm>
          <a:prstGeom prst="leftRightArrow">
            <a:avLst>
              <a:gd name="adj1" fmla="val 55104"/>
              <a:gd name="adj2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Left-Right Arrow 55"/>
          <p:cNvSpPr/>
          <p:nvPr/>
        </p:nvSpPr>
        <p:spPr>
          <a:xfrm rot="5400000">
            <a:off x="4524256" y="2714745"/>
            <a:ext cx="850013" cy="449724"/>
          </a:xfrm>
          <a:prstGeom prst="leftRightArrow">
            <a:avLst>
              <a:gd name="adj1" fmla="val 55104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Left-Right Arrow 56"/>
          <p:cNvSpPr/>
          <p:nvPr/>
        </p:nvSpPr>
        <p:spPr>
          <a:xfrm rot="7979851">
            <a:off x="5314567" y="2648098"/>
            <a:ext cx="1668299" cy="449724"/>
          </a:xfrm>
          <a:prstGeom prst="leftRightArrow">
            <a:avLst>
              <a:gd name="adj1" fmla="val 55104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079852" y="2785727"/>
            <a:ext cx="691616" cy="5923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057400" y="2810622"/>
            <a:ext cx="691616" cy="5923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Picture 4" descr="http://fc06.deviantart.net/images/i/2003/4/c/a/Big_Devi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437" y="3930090"/>
            <a:ext cx="1690379" cy="167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94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-0.00472 L -0.04132 -0.14889 L -0.0651 -0.00472 L -0.08993 -0.14889 L -0.11493 -0.00472 L -0.13837 -0.14889 L -0.1632 -0.00472 L -0.18681 -0.14889 L -0.21181 -0.00472 L -0.23663 -0.14889 L -0.26024 -0.00472 L -0.28507 -0.14889 L -0.30851 -0.00472 L -0.33351 -0.14889 L -0.35833 -0.00472 L -0.38212 -0.14889 L -0.40729 -0.00472 " pathEditMode="relative" rAng="10800000" ptsTypes="AAAAAAAAAAAA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7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http://upload.wikimedia.org/wikipedia/commons/thumb/4/42/Love_Heart_SVG.svg/645px-Love_Heart_SVG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26258"/>
            <a:ext cx="5334000" cy="472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219200" y="1181100"/>
            <a:ext cx="7086600" cy="1714501"/>
            <a:chOff x="787705" y="2667000"/>
            <a:chExt cx="8025790" cy="2286000"/>
          </a:xfrm>
        </p:grpSpPr>
        <p:sp>
          <p:nvSpPr>
            <p:cNvPr id="8" name="Oval 7"/>
            <p:cNvSpPr/>
            <p:nvPr/>
          </p:nvSpPr>
          <p:spPr>
            <a:xfrm>
              <a:off x="787705" y="2667000"/>
              <a:ext cx="25908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91797" y="2836333"/>
              <a:ext cx="1295399" cy="176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solidFill>
                    <a:srgbClr val="00B050"/>
                  </a:solidFill>
                  <a:latin typeface="微软雅黑" pitchFamily="34" charset="-122"/>
                  <a:ea typeface="微软雅黑" pitchFamily="34" charset="-122"/>
                </a:rPr>
                <a:t>灵</a:t>
              </a:r>
              <a:endParaRPr lang="en-US" sz="8000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222695" y="2667000"/>
              <a:ext cx="2590800" cy="2285999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505200" y="2667000"/>
              <a:ext cx="25908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817606" y="2836333"/>
              <a:ext cx="1219200" cy="1764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solidFill>
                    <a:srgbClr val="336600"/>
                  </a:solidFill>
                  <a:effectLst>
                    <a:glow rad="127000">
                      <a:prstClr val="black"/>
                    </a:glow>
                  </a:effectLst>
                  <a:latin typeface="微软雅黑" pitchFamily="34" charset="-122"/>
                  <a:ea typeface="微软雅黑" pitchFamily="34" charset="-122"/>
                </a:rPr>
                <a:t>体</a:t>
              </a:r>
              <a:endParaRPr lang="en-US" sz="8000" b="1" dirty="0">
                <a:solidFill>
                  <a:srgbClr val="336600"/>
                </a:solidFill>
                <a:effectLst>
                  <a:glow rad="127000">
                    <a:prstClr val="black"/>
                  </a:glo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53359" y="2937933"/>
              <a:ext cx="1295400" cy="176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solidFill>
                    <a:srgbClr val="336600"/>
                  </a:solidFill>
                  <a:effectLst>
                    <a:glow rad="127000">
                      <a:prstClr val="black"/>
                    </a:glow>
                  </a:effectLst>
                  <a:latin typeface="微软雅黑" pitchFamily="34" charset="-122"/>
                  <a:ea typeface="微软雅黑" pitchFamily="34" charset="-122"/>
                </a:rPr>
                <a:t>魂</a:t>
              </a:r>
              <a:endParaRPr lang="en-US" sz="8000" b="1" dirty="0">
                <a:solidFill>
                  <a:srgbClr val="336600"/>
                </a:solidFill>
                <a:effectLst>
                  <a:glow rad="127000">
                    <a:prstClr val="black"/>
                  </a:glo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95635" y="2933700"/>
            <a:ext cx="4369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</a:t>
            </a:r>
            <a:r>
              <a:rPr lang="zh-CN" altLang="en-US" sz="40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心相信的话语</a:t>
            </a:r>
            <a:endParaRPr lang="en-US" sz="40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95635" y="3543300"/>
            <a:ext cx="4369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</a:t>
            </a:r>
            <a:r>
              <a:rPr lang="zh-CN" altLang="en-US" sz="4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心相信</a:t>
            </a:r>
            <a:endParaRPr lang="en-US" altLang="zh-CN" sz="40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的话语</a:t>
            </a:r>
            <a:endParaRPr lang="en-US" sz="4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601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4800" b="1" spc="50" dirty="0" smtClean="0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心意更新</a:t>
            </a:r>
            <a:endParaRPr lang="en-US" altLang="zh-CN" sz="4800" b="1" spc="50" dirty="0" smtClean="0">
              <a:ln w="11430"/>
              <a:solidFill>
                <a:srgbClr val="00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1204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" y="889000"/>
            <a:ext cx="8915400" cy="377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35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帖前 </a:t>
            </a:r>
            <a:r>
              <a:rPr lang="en-US" altLang="zh-CN" sz="35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5:23</a:t>
            </a:r>
            <a:r>
              <a:rPr lang="zh-CN" altLang="en-US" sz="35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愿赐平安的神亲自使你们全然成圣！又愿你们的</a:t>
            </a:r>
            <a:r>
              <a:rPr lang="zh-CN" altLang="en-US" sz="35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灵与魂与身子</a:t>
            </a:r>
            <a:r>
              <a:rPr lang="zh-CN" altLang="en-US" sz="35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得蒙保守，在我主耶稣基督降临的时候，完全无可指摘！ </a:t>
            </a:r>
            <a:endParaRPr lang="en-US" altLang="zh-CN" sz="35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35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2 The 5:23 And </a:t>
            </a:r>
            <a:r>
              <a:rPr lang="en-US" altLang="zh-CN" sz="35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the very God of peace sanctify you wholly; and I </a:t>
            </a:r>
            <a:r>
              <a:rPr lang="en-US" altLang="zh-CN" sz="3500" b="1" i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pray God </a:t>
            </a:r>
            <a:r>
              <a:rPr lang="en-US" altLang="zh-CN" sz="35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your whole spirit and soul and body </a:t>
            </a:r>
            <a:r>
              <a:rPr lang="en-US" altLang="zh-CN" sz="35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be preserved blameless unto the coming of our Lord Jesus Christ. </a:t>
            </a:r>
            <a:endParaRPr lang="zh-TW" altLang="en-US" sz="3500" b="1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28600" y="784962"/>
            <a:ext cx="8686800" cy="793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63238" y="13991"/>
            <a:ext cx="4114800" cy="74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defRPr/>
            </a:pPr>
            <a:r>
              <a:rPr lang="zh-CN" altLang="en-US" sz="4400" b="1" kern="0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灵魂体的概念</a:t>
            </a:r>
            <a:endParaRPr lang="en-US" altLang="zh-CN" sz="4400" b="1" kern="0" dirty="0" smtClean="0">
              <a:solidFill>
                <a:srgbClr val="7030A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5655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http://upload.wikimedia.org/wikipedia/commons/thumb/4/42/Love_Heart_SVG.svg/645px-Love_Heart_SVG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26258"/>
            <a:ext cx="5334000" cy="472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219200" y="1181100"/>
            <a:ext cx="7086600" cy="1714501"/>
            <a:chOff x="787705" y="2667000"/>
            <a:chExt cx="8025790" cy="2286000"/>
          </a:xfrm>
        </p:grpSpPr>
        <p:sp>
          <p:nvSpPr>
            <p:cNvPr id="8" name="Oval 7"/>
            <p:cNvSpPr/>
            <p:nvPr/>
          </p:nvSpPr>
          <p:spPr>
            <a:xfrm>
              <a:off x="787705" y="2667000"/>
              <a:ext cx="25908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91797" y="2836333"/>
              <a:ext cx="1295399" cy="176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solidFill>
                    <a:srgbClr val="00B050"/>
                  </a:solidFill>
                  <a:latin typeface="微软雅黑" pitchFamily="34" charset="-122"/>
                  <a:ea typeface="微软雅黑" pitchFamily="34" charset="-122"/>
                </a:rPr>
                <a:t>灵</a:t>
              </a:r>
              <a:endParaRPr lang="en-US" sz="8000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222695" y="2667000"/>
              <a:ext cx="2590800" cy="2285999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505200" y="2667000"/>
              <a:ext cx="25908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817606" y="2836333"/>
              <a:ext cx="1219200" cy="1764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solidFill>
                    <a:srgbClr val="336600"/>
                  </a:solidFill>
                  <a:effectLst>
                    <a:glow rad="127000">
                      <a:prstClr val="white">
                        <a:lumMod val="75000"/>
                      </a:prstClr>
                    </a:glow>
                  </a:effectLst>
                  <a:latin typeface="微软雅黑" pitchFamily="34" charset="-122"/>
                  <a:ea typeface="微软雅黑" pitchFamily="34" charset="-122"/>
                </a:rPr>
                <a:t>体</a:t>
              </a:r>
              <a:endParaRPr lang="en-US" sz="8000" b="1" dirty="0">
                <a:solidFill>
                  <a:srgbClr val="336600"/>
                </a:solidFill>
                <a:effectLst>
                  <a:glow rad="127000">
                    <a:prstClr val="white">
                      <a:lumMod val="75000"/>
                    </a:prstClr>
                  </a:glo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53359" y="2937933"/>
              <a:ext cx="1295400" cy="1764585"/>
            </a:xfrm>
            <a:prstGeom prst="rect">
              <a:avLst/>
            </a:prstGeom>
            <a:noFill/>
            <a:effectLst>
              <a:glow rad="139700">
                <a:srgbClr val="336600"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 smtClean="0">
                  <a:solidFill>
                    <a:srgbClr val="009900"/>
                  </a:solidFill>
                  <a:effectLst>
                    <a:glow rad="127000">
                      <a:prstClr val="white">
                        <a:lumMod val="65000"/>
                      </a:prstClr>
                    </a:glow>
                  </a:effectLst>
                  <a:latin typeface="微软雅黑" pitchFamily="34" charset="-122"/>
                  <a:ea typeface="微软雅黑" pitchFamily="34" charset="-122"/>
                </a:rPr>
                <a:t>魂</a:t>
              </a:r>
              <a:endParaRPr lang="en-US" sz="8000" b="1" dirty="0">
                <a:solidFill>
                  <a:srgbClr val="009900"/>
                </a:solidFill>
                <a:effectLst>
                  <a:glow rad="127000">
                    <a:prstClr val="white">
                      <a:lumMod val="65000"/>
                    </a:prstClr>
                  </a:glo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95635" y="2857500"/>
            <a:ext cx="43697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5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</a:t>
            </a:r>
            <a:r>
              <a:rPr lang="zh-CN" altLang="en-US" sz="55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心相信</a:t>
            </a:r>
            <a:endParaRPr lang="en-US" altLang="zh-CN" sz="5500" b="1" dirty="0" smtClean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55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的话语</a:t>
            </a:r>
            <a:endParaRPr lang="en-US" sz="55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95635" y="4533900"/>
            <a:ext cx="4369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心相信</a:t>
            </a:r>
            <a:endParaRPr lang="en-US" altLang="zh-CN" sz="20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的话语</a:t>
            </a:r>
            <a:endParaRPr lang="en-US" sz="2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601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4800" b="1" spc="50" dirty="0" smtClean="0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心意更新</a:t>
            </a:r>
            <a:endParaRPr lang="en-US" altLang="zh-CN" sz="4800" b="1" spc="50" dirty="0" smtClean="0">
              <a:ln w="11430"/>
              <a:solidFill>
                <a:srgbClr val="00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7023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rainingtruthprayer.files.wordpress.com/2009/04/jesus-pray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2" y="0"/>
            <a:ext cx="9165771" cy="654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538192"/>
            <a:ext cx="2514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b="1" dirty="0" smtClean="0"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3600" b="1" dirty="0" smtClean="0"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4:1 </a:t>
            </a:r>
            <a:r>
              <a:rPr lang="zh-CN" altLang="en-US" sz="3600" b="1" dirty="0" smtClean="0"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当时，耶稣被圣灵引到旷野，受魔鬼的试探。</a:t>
            </a:r>
            <a:r>
              <a:rPr lang="en-US" altLang="zh-CN" sz="3600" b="1" dirty="0" smtClean="0"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4:2 </a:t>
            </a:r>
            <a:r>
              <a:rPr lang="zh-CN" altLang="en-US" sz="3600" b="1" dirty="0" smtClean="0"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他禁食四十昼夜，后来就饿了。</a:t>
            </a:r>
            <a:endParaRPr lang="en-US" altLang="zh-CN" sz="3600" b="1" dirty="0">
              <a:solidFill>
                <a:prstClr val="black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37351"/>
            <a:ext cx="259088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2569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9525"/>
            <a:ext cx="10291044" cy="57932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538192"/>
            <a:ext cx="2514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b="1" dirty="0" smtClean="0"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3600" b="1" dirty="0"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4:3 </a:t>
            </a:r>
            <a:r>
              <a:rPr lang="zh-CN" altLang="en-US" sz="3600" b="1" dirty="0"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那试探人的进前来，对他说：你若是神的儿子，可以吩咐这些石头变成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食物</a:t>
            </a:r>
            <a:r>
              <a:rPr lang="zh-CN" altLang="en-US" sz="3600" b="1" dirty="0" smtClean="0"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3600" b="1" dirty="0">
              <a:solidFill>
                <a:prstClr val="black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37351"/>
            <a:ext cx="259088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9993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9525"/>
            <a:ext cx="10291044" cy="57932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538192"/>
            <a:ext cx="2514600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b="1" dirty="0" smtClean="0"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3600" b="1" dirty="0" smtClean="0"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4:4 </a:t>
            </a:r>
            <a:r>
              <a:rPr lang="zh-CN" altLang="en-US" sz="3600" b="1" dirty="0"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耶稣却回答说：经上记着说：</a:t>
            </a:r>
            <a:r>
              <a:rPr lang="zh-CN" altLang="en-US" sz="3600" b="1" dirty="0">
                <a:solidFill>
                  <a:srgbClr val="FF00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人活着，不是单靠食物，乃是靠神口里所出的一切话。</a:t>
            </a:r>
            <a:endParaRPr lang="en-US" altLang="zh-CN" sz="3600" b="1" dirty="0">
              <a:solidFill>
                <a:srgbClr val="FF0000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1800"/>
              </a:spcAft>
            </a:pPr>
            <a:endParaRPr lang="en-US" altLang="zh-CN" sz="3600" b="1" dirty="0">
              <a:solidFill>
                <a:prstClr val="black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0" y="2705100"/>
            <a:ext cx="2362200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500" b="1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25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3:17 </a:t>
            </a:r>
            <a:r>
              <a:rPr lang="zh-CN" altLang="en-US" sz="25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从天上有声音说：这是我的爱子，我所喜悦的</a:t>
            </a:r>
            <a:endParaRPr lang="en-US" sz="2500" b="1" dirty="0">
              <a:ln w="9525">
                <a:solidFill>
                  <a:prstClr val="black"/>
                </a:solidFill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37351"/>
            <a:ext cx="259088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89952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ivefoldministryireland.files.wordpress.com/2014/03/satan-atop-temp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9525"/>
            <a:ext cx="10344313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4012" y="2629912"/>
            <a:ext cx="847708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300" b="1" dirty="0" smtClean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33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4:5 </a:t>
            </a:r>
            <a:r>
              <a:rPr lang="zh-CN" altLang="en-US" sz="33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魔鬼就带他进了圣城，叫他站在殿</a:t>
            </a:r>
            <a:r>
              <a:rPr lang="zh-CN" altLang="en-US" sz="3300" b="1" dirty="0" smtClean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顶上，</a:t>
            </a:r>
            <a:r>
              <a:rPr lang="en-US" altLang="zh-CN" sz="3300" b="1" dirty="0" smtClean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4:6 </a:t>
            </a:r>
            <a:r>
              <a:rPr lang="zh-CN" altLang="en-US" sz="3300" b="1" dirty="0" smtClean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</a:t>
            </a:r>
            <a:r>
              <a:rPr lang="zh-CN" altLang="en-US" sz="33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他说：你若是神的儿子，可以跳下去，因为经上记着说：主要为你吩咐他的使者用手托着你，免得你的脚碰在石头上</a:t>
            </a:r>
            <a:r>
              <a:rPr lang="zh-CN" altLang="en-US" sz="3300" b="1" dirty="0" smtClean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3300" b="1" dirty="0" smtClean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4:7 </a:t>
            </a:r>
            <a:r>
              <a:rPr lang="zh-CN" altLang="en-US" sz="33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耶稣对他说：经上又记着说：不可试探</a:t>
            </a:r>
            <a:r>
              <a:rPr lang="zh-CN" altLang="en-US" sz="3300" b="1" dirty="0" smtClean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主你</a:t>
            </a:r>
            <a:r>
              <a:rPr lang="zh-CN" altLang="en-US" sz="33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的神。</a:t>
            </a:r>
            <a:endParaRPr lang="en-US" sz="3300" b="1" dirty="0">
              <a:ln w="12700">
                <a:solidFill>
                  <a:prstClr val="black"/>
                </a:solidFill>
              </a:ln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37351"/>
            <a:ext cx="259088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91789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gralefrit.files.wordpress.com/2015/04/temptation-of-chri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797" y="-33130"/>
            <a:ext cx="10224704" cy="574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3390900"/>
            <a:ext cx="847708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4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34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4:8 </a:t>
            </a:r>
            <a:r>
              <a:rPr lang="zh-CN" altLang="en-US" sz="34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魔鬼又带他上了一座最高的山，将世上的万国与万国的荣</a:t>
            </a:r>
            <a:r>
              <a:rPr lang="zh-CN" altLang="en-US" sz="3400" b="1" dirty="0" smtClean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华都</a:t>
            </a:r>
            <a:r>
              <a:rPr lang="zh-CN" altLang="en-US" sz="34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指给他看，</a:t>
            </a:r>
            <a:r>
              <a:rPr lang="en-US" altLang="zh-CN" sz="34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4:9 </a:t>
            </a:r>
            <a:r>
              <a:rPr lang="zh-CN" altLang="en-US" sz="34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对他说：你若俯伏拜我，我就把这一切都赐给你。</a:t>
            </a:r>
            <a:endParaRPr lang="en-US" sz="3400" b="1" dirty="0">
              <a:ln w="12700">
                <a:solidFill>
                  <a:prstClr val="black"/>
                </a:solidFill>
              </a:ln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37351"/>
            <a:ext cx="259088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15349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gralefrit.files.wordpress.com/2015/04/temptation-of-chri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797" y="-33130"/>
            <a:ext cx="10224704" cy="574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3390900"/>
            <a:ext cx="847708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4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34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4:10 </a:t>
            </a:r>
            <a:r>
              <a:rPr lang="zh-CN" altLang="en-US" sz="34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耶稣说：撒但（撒但就是抵挡的意思，乃魔鬼的别名），退去罢！因为经上记着说：当拜主你的神，单要事奉他。</a:t>
            </a:r>
            <a:r>
              <a:rPr lang="en-US" altLang="zh-CN" sz="34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4:11 </a:t>
            </a:r>
            <a:r>
              <a:rPr lang="zh-CN" altLang="en-US" sz="3400" b="1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于是，魔鬼离了耶稣，有天使来伺候他。</a:t>
            </a:r>
            <a:endParaRPr lang="en-US" sz="3400" b="1" dirty="0">
              <a:ln w="12700">
                <a:solidFill>
                  <a:prstClr val="black"/>
                </a:solidFill>
              </a:ln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37351"/>
            <a:ext cx="259088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59777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 t="7022"/>
          <a:stretch>
            <a:fillRect/>
          </a:stretch>
        </p:blipFill>
        <p:spPr bwMode="auto">
          <a:xfrm>
            <a:off x="0" y="-190500"/>
            <a:ext cx="9144000" cy="706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37351"/>
            <a:ext cx="259088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47519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07" y="3369838"/>
            <a:ext cx="7980311" cy="2363384"/>
          </a:xfrm>
          <a:prstGeom prst="rect">
            <a:avLst/>
          </a:prstGeom>
        </p:spPr>
      </p:pic>
      <p:pic>
        <p:nvPicPr>
          <p:cNvPr id="1028" name="Picture 4" descr="http://www.truthinlove.com/gallery/parable_sower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/>
        </p:blipFill>
        <p:spPr bwMode="auto">
          <a:xfrm>
            <a:off x="688707" y="190500"/>
            <a:ext cx="7848600" cy="3060954"/>
          </a:xfrm>
          <a:prstGeom prst="rect">
            <a:avLst/>
          </a:prstGeom>
          <a:solidFill>
            <a:schemeClr val="tx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3055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2398079" y="2052220"/>
            <a:ext cx="914400" cy="45720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http://www.cliparthut.com/clip-arts/355/i-am-the-vine-you-are-branches-35567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704850"/>
            <a:ext cx="5238747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3.iconfinder.com/data/icons/pyconic-icons-1-2/512/heart-outline-512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8181">
            <a:off x="3475894" y="2340905"/>
            <a:ext cx="2366180" cy="236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cdn3.iconfinder.com/data/icons/pyconic-icons-1-2/512/heart-outline-51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989">
            <a:off x="2937621" y="1091395"/>
            <a:ext cx="1520598" cy="15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cdn3.iconfinder.com/data/icons/pyconic-icons-1-2/512/heart-outline-512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7379">
            <a:off x="5528324" y="166989"/>
            <a:ext cx="3613512" cy="361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cdn3.iconfinder.com/data/icons/pyconic-icons-1-2/512/heart-outline-512.pn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2790">
            <a:off x="620791" y="2989525"/>
            <a:ext cx="2264923" cy="226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undayschoolsources.com/classmat/images/sow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10" y="315433"/>
            <a:ext cx="2026109" cy="247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714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" y="889000"/>
            <a:ext cx="8915400" cy="377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来 </a:t>
            </a:r>
            <a:r>
              <a:rPr lang="en-US" altLang="zh-CN" sz="32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4:12 </a:t>
            </a:r>
            <a:r>
              <a:rPr lang="zh-CN" altLang="en-US" sz="32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神</a:t>
            </a:r>
            <a:r>
              <a:rPr lang="zh-CN" altLang="en-US" sz="32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的道是活泼的，是有功效的，比一切两刃的剑更快，甚至</a:t>
            </a:r>
            <a:r>
              <a:rPr lang="zh-CN" altLang="en-US" sz="3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魂与灵</a:t>
            </a:r>
            <a:r>
              <a:rPr lang="zh-CN" altLang="en-US" sz="32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，骨节与骨髓，都能刺入、剖开，连心中的思念和主意都能辨明</a:t>
            </a:r>
            <a:r>
              <a:rPr lang="zh-CN" altLang="en-US" sz="32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Heb</a:t>
            </a:r>
            <a:r>
              <a:rPr lang="zh-CN" altLang="en-US" sz="32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4:12 For </a:t>
            </a:r>
            <a:r>
              <a:rPr lang="en-US" altLang="zh-CN" sz="3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the word of God </a:t>
            </a:r>
            <a:r>
              <a:rPr lang="en-US" altLang="zh-CN" sz="3200" b="1" i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en-US" altLang="zh-CN" sz="3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quick, and powerful, and sharper than any </a:t>
            </a:r>
            <a:r>
              <a:rPr lang="en-US" altLang="zh-CN" sz="3200" b="1" dirty="0" err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twoedged</a:t>
            </a:r>
            <a:r>
              <a:rPr lang="en-US" altLang="zh-CN" sz="3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sword, </a:t>
            </a:r>
            <a:r>
              <a:rPr lang="en-US" altLang="zh-CN" sz="3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piercing even to the dividing asunder of soul and spirit</a:t>
            </a:r>
            <a:r>
              <a:rPr lang="en-US" altLang="zh-CN" sz="3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, and of the joints and marrow, and </a:t>
            </a:r>
            <a:r>
              <a:rPr lang="en-US" altLang="zh-CN" sz="3200" b="1" i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en-US" altLang="zh-CN" sz="3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a discerner of the thoughts and intents of the heart. </a:t>
            </a:r>
            <a:endParaRPr lang="zh-TW" altLang="en-US" sz="3200" b="1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28600" y="784962"/>
            <a:ext cx="8686800" cy="793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63238" y="13991"/>
            <a:ext cx="4114800" cy="74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defRPr/>
            </a:pPr>
            <a:r>
              <a:rPr lang="zh-CN" altLang="en-US" sz="4400" b="1" kern="0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灵魂体的概念</a:t>
            </a:r>
            <a:endParaRPr lang="en-US" altLang="zh-CN" sz="4400" b="1" kern="0" dirty="0" smtClean="0">
              <a:solidFill>
                <a:srgbClr val="7030A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478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199" y="1028700"/>
            <a:ext cx="5791201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</a:t>
            </a:r>
            <a:r>
              <a:rPr lang="en-US" altLang="zh-CN" sz="36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8:8 </a:t>
            </a:r>
            <a:r>
              <a:rPr lang="zh-CN" altLang="en-US" sz="36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又有落在好土里的，生长起来，结实百倍。耶稣说了这些话，就大声说：有耳可听的，就应当听！</a:t>
            </a:r>
            <a:endParaRPr lang="en-US" altLang="zh-CN" sz="36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1800"/>
              </a:spcAft>
            </a:pPr>
            <a:r>
              <a:rPr lang="zh-CN" altLang="en-US" sz="36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</a:t>
            </a:r>
            <a:r>
              <a:rPr lang="en-US" altLang="zh-CN" sz="3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8:15 </a:t>
            </a:r>
            <a:r>
              <a:rPr lang="zh-CN" altLang="en-US" sz="3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那落在好土里的，就是人听了道，持守在诚实善良的心里，并且忍耐着结实。</a:t>
            </a:r>
            <a:endParaRPr lang="en-US" altLang="zh-CN" sz="36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7649" y="190500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撒种的比喻</a:t>
            </a:r>
            <a:endParaRPr lang="zh-CN" altLang="en-US" sz="4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1028700"/>
            <a:ext cx="9036205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2" descr="Inline 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5000" y="1233128"/>
            <a:ext cx="3276600" cy="43404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208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66900"/>
            <a:ext cx="7980311" cy="2363384"/>
          </a:xfrm>
          <a:prstGeom prst="rect">
            <a:avLst/>
          </a:prstGeom>
        </p:spPr>
      </p:pic>
      <p:pic>
        <p:nvPicPr>
          <p:cNvPr id="1026" name="Picture 2" descr="http://www.soulshepherding.org/wp-content/uploads/2011/06/Jesus-praying-submitting-to-Fath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"/>
            <a:ext cx="3603172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472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708566" y="951795"/>
            <a:ext cx="4135700" cy="4064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6"/>
          <p:cNvSpPr/>
          <p:nvPr/>
        </p:nvSpPr>
        <p:spPr>
          <a:xfrm>
            <a:off x="3428999" y="1596628"/>
            <a:ext cx="2738701" cy="27940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5"/>
          <p:cNvSpPr/>
          <p:nvPr/>
        </p:nvSpPr>
        <p:spPr>
          <a:xfrm>
            <a:off x="3987209" y="2221700"/>
            <a:ext cx="1617291" cy="152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59291" y="898129"/>
            <a:ext cx="889987" cy="4324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5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灵</a:t>
            </a:r>
            <a:endParaRPr lang="en-US" altLang="zh-CN" sz="55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sz="55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5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魂</a:t>
            </a:r>
            <a:endParaRPr lang="en-US" sz="55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sz="55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5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</a:t>
            </a:r>
            <a:endParaRPr lang="en-US" sz="55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990077" y="1489713"/>
            <a:ext cx="2538039" cy="1607194"/>
          </a:xfrm>
          <a:prstGeom prst="straightConnector1">
            <a:avLst/>
          </a:prstGeom>
          <a:ln w="76200">
            <a:solidFill>
              <a:srgbClr val="3333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744791" y="3057128"/>
            <a:ext cx="1651000" cy="317500"/>
          </a:xfrm>
          <a:prstGeom prst="straightConnector1">
            <a:avLst/>
          </a:prstGeom>
          <a:ln w="76200">
            <a:solidFill>
              <a:srgbClr val="3333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808291" y="4327128"/>
            <a:ext cx="1651000" cy="381000"/>
          </a:xfrm>
          <a:prstGeom prst="straightConnector1">
            <a:avLst/>
          </a:prstGeom>
          <a:ln w="76200">
            <a:solidFill>
              <a:srgbClr val="3333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299864" y="3489405"/>
            <a:ext cx="3687345" cy="1983854"/>
            <a:chOff x="70986" y="4343400"/>
            <a:chExt cx="4424814" cy="2380624"/>
          </a:xfrm>
        </p:grpSpPr>
        <p:sp>
          <p:nvSpPr>
            <p:cNvPr id="15" name="Rectangle 14"/>
            <p:cNvSpPr/>
            <p:nvPr/>
          </p:nvSpPr>
          <p:spPr>
            <a:xfrm>
              <a:off x="70986" y="5505229"/>
              <a:ext cx="3003130" cy="121879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zh-CN" altLang="en-US" sz="60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物质界</a:t>
              </a:r>
              <a:endParaRPr lang="en-US" sz="6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3276600" y="4876800"/>
              <a:ext cx="685800" cy="676365"/>
            </a:xfrm>
            <a:prstGeom prst="straightConnector1">
              <a:avLst/>
            </a:prstGeom>
            <a:ln w="63500">
              <a:solidFill>
                <a:schemeClr val="accent5">
                  <a:lumMod val="75000"/>
                </a:schemeClr>
              </a:solidFill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3505200" y="5181600"/>
              <a:ext cx="685800" cy="676365"/>
            </a:xfrm>
            <a:prstGeom prst="straightConnector1">
              <a:avLst/>
            </a:prstGeom>
            <a:ln w="63500">
              <a:solidFill>
                <a:schemeClr val="accent5">
                  <a:lumMod val="75000"/>
                </a:schemeClr>
              </a:solidFill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2971800" y="4648200"/>
              <a:ext cx="685800" cy="676365"/>
            </a:xfrm>
            <a:prstGeom prst="straightConnector1">
              <a:avLst/>
            </a:prstGeom>
            <a:ln w="63500">
              <a:solidFill>
                <a:schemeClr val="accent5">
                  <a:lumMod val="75000"/>
                </a:schemeClr>
              </a:solidFill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3810000" y="5410200"/>
              <a:ext cx="685800" cy="676365"/>
            </a:xfrm>
            <a:prstGeom prst="straightConnector1">
              <a:avLst/>
            </a:prstGeom>
            <a:ln w="63500">
              <a:solidFill>
                <a:schemeClr val="accent5">
                  <a:lumMod val="75000"/>
                </a:schemeClr>
              </a:solidFill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2743200" y="4343400"/>
              <a:ext cx="685800" cy="676365"/>
            </a:xfrm>
            <a:prstGeom prst="straightConnector1">
              <a:avLst/>
            </a:prstGeom>
            <a:ln w="63500">
              <a:solidFill>
                <a:schemeClr val="accent5">
                  <a:lumMod val="75000"/>
                </a:schemeClr>
              </a:solidFill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758134" y="283160"/>
            <a:ext cx="4005970" cy="2777099"/>
            <a:chOff x="374436" y="248881"/>
            <a:chExt cx="4807164" cy="3332519"/>
          </a:xfrm>
        </p:grpSpPr>
        <p:grpSp>
          <p:nvGrpSpPr>
            <p:cNvPr id="32" name="Group 31"/>
            <p:cNvGrpSpPr/>
            <p:nvPr/>
          </p:nvGrpSpPr>
          <p:grpSpPr>
            <a:xfrm>
              <a:off x="501893" y="248881"/>
              <a:ext cx="4679707" cy="3332519"/>
              <a:chOff x="273293" y="1468081"/>
              <a:chExt cx="4679707" cy="333251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73293" y="1468081"/>
                <a:ext cx="2075953" cy="1218796"/>
              </a:xfrm>
              <a:prstGeom prst="rect">
                <a:avLst/>
              </a:prstGeom>
              <a:ln w="22225">
                <a:prstDash val="dash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zh-CN" altLang="en-US" sz="6000" b="1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灵界</a:t>
                </a:r>
                <a:endParaRPr lang="en-US" sz="6000" b="1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2514600" y="2514600"/>
                <a:ext cx="2438400" cy="2286000"/>
                <a:chOff x="2514600" y="2514600"/>
                <a:chExt cx="2438400" cy="2286000"/>
              </a:xfrm>
            </p:grpSpPr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2743200" y="2514600"/>
                  <a:ext cx="2209800" cy="1981200"/>
                </a:xfrm>
                <a:prstGeom prst="straightConnector1">
                  <a:avLst/>
                </a:prstGeom>
                <a:ln w="63500">
                  <a:solidFill>
                    <a:schemeClr val="bg2">
                      <a:lumMod val="50000"/>
                    </a:schemeClr>
                  </a:solidFill>
                  <a:headEnd type="arrow"/>
                  <a:tailEnd type="arrow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2514600" y="2819400"/>
                  <a:ext cx="2133600" cy="1981200"/>
                </a:xfrm>
                <a:prstGeom prst="straightConnector1">
                  <a:avLst/>
                </a:prstGeom>
                <a:ln w="63500">
                  <a:solidFill>
                    <a:schemeClr val="bg2">
                      <a:lumMod val="50000"/>
                    </a:schemeClr>
                  </a:solidFill>
                  <a:headEnd type="arrow"/>
                  <a:tailEnd type="arrow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051" name="Picture 3" descr="C:\Users\zhao\AppData\Local\Microsoft\Windows\Temporary Internet Files\Content.IE5\JLPLXSYE\MC900311116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4436" y="1516911"/>
              <a:ext cx="2286000" cy="668100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</p:pic>
      </p:grpSp>
    </p:spTree>
    <p:extLst>
      <p:ext uri="{BB962C8B-B14F-4D97-AF65-F5344CB8AC3E}">
        <p14:creationId xmlns:p14="http://schemas.microsoft.com/office/powerpoint/2010/main" val="354342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743200" y="38100"/>
            <a:ext cx="4393690" cy="4064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429000" y="736600"/>
            <a:ext cx="2945890" cy="27940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114800" y="1371600"/>
            <a:ext cx="1676400" cy="152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2" name="Group 36"/>
          <p:cNvGrpSpPr/>
          <p:nvPr/>
        </p:nvGrpSpPr>
        <p:grpSpPr>
          <a:xfrm>
            <a:off x="4079051" y="1371600"/>
            <a:ext cx="1752600" cy="1587500"/>
            <a:chOff x="0" y="1828800"/>
            <a:chExt cx="1066800" cy="1219200"/>
          </a:xfrm>
        </p:grpSpPr>
        <p:sp>
          <p:nvSpPr>
            <p:cNvPr id="35" name="Oval 34"/>
            <p:cNvSpPr/>
            <p:nvPr/>
          </p:nvSpPr>
          <p:spPr>
            <a:xfrm>
              <a:off x="0" y="1828800"/>
              <a:ext cx="1066800" cy="1219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6" name="Picture 2" descr="C:\Users\YZ\AppData\Local\Microsoft\Windows\Temporary Internet Files\Content.IE5\TZWPV73P\MC900436392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600" y="1828800"/>
              <a:ext cx="889000" cy="1219200"/>
            </a:xfrm>
            <a:prstGeom prst="rect">
              <a:avLst/>
            </a:prstGeom>
            <a:noFill/>
          </p:spPr>
        </p:pic>
      </p:grpSp>
      <p:sp>
        <p:nvSpPr>
          <p:cNvPr id="38" name="TextBox 37"/>
          <p:cNvSpPr txBox="1"/>
          <p:nvPr/>
        </p:nvSpPr>
        <p:spPr>
          <a:xfrm>
            <a:off x="1" y="-47774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重生前</a:t>
            </a:r>
            <a:endParaRPr lang="en-US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075" y="-38100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重生</a:t>
            </a:r>
            <a:endParaRPr lang="en-US" sz="72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334002" y="571500"/>
            <a:ext cx="2590799" cy="1778000"/>
          </a:xfrm>
          <a:prstGeom prst="straightConnector1">
            <a:avLst/>
          </a:prstGeom>
          <a:ln w="76200">
            <a:solidFill>
              <a:srgbClr val="3333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867400" y="2197100"/>
            <a:ext cx="1981200" cy="317500"/>
          </a:xfrm>
          <a:prstGeom prst="straightConnector1">
            <a:avLst/>
          </a:prstGeom>
          <a:ln w="76200">
            <a:solidFill>
              <a:srgbClr val="3333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943600" y="3467100"/>
            <a:ext cx="1981200" cy="381000"/>
          </a:xfrm>
          <a:prstGeom prst="straightConnector1">
            <a:avLst/>
          </a:prstGeom>
          <a:ln w="76200">
            <a:solidFill>
              <a:srgbClr val="3333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33412" y="-63500"/>
            <a:ext cx="1210588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灵</a:t>
            </a:r>
            <a:endParaRPr lang="en-US" altLang="zh-CN" sz="66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sz="40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80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魂</a:t>
            </a:r>
            <a:endParaRPr lang="en-US" sz="80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sz="40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66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体</a:t>
            </a:r>
            <a:endParaRPr lang="en-US" sz="66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019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" y="-47774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重生</a:t>
            </a:r>
            <a:endParaRPr lang="en-US" sz="72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2400" y="1028700"/>
            <a:ext cx="25908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加 </a:t>
            </a:r>
            <a:r>
              <a:rPr lang="en-US" altLang="zh-CN" sz="3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4:6-7 </a:t>
            </a:r>
            <a:r>
              <a:rPr lang="zh-CN" altLang="en-US" sz="3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你们既为儿子，</a:t>
            </a:r>
            <a:r>
              <a:rPr lang="zh-CN" altLang="en-US" sz="3400" b="1" dirty="0" smtClean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神就差他儿子的灵进入你们</a:t>
            </a:r>
            <a:r>
              <a:rPr lang="zh-CN" altLang="en-US" sz="3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（原文作我们）</a:t>
            </a:r>
            <a:r>
              <a:rPr lang="zh-CN" altLang="en-US" sz="3400" b="1" dirty="0" smtClean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的</a:t>
            </a:r>
            <a:endParaRPr lang="en-US" sz="3400" b="1" dirty="0">
              <a:solidFill>
                <a:srgbClr val="00B05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0" y="4076700"/>
            <a:ext cx="8001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400" b="1" dirty="0" smtClean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心</a:t>
            </a:r>
            <a:r>
              <a:rPr lang="zh-CN" altLang="en-US" sz="3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，呼叫：阿爸！父！可见，</a:t>
            </a:r>
            <a:r>
              <a:rPr lang="zh-CN" altLang="en-US" sz="3400" b="1" dirty="0" smtClean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从此以后，你不是奴仆，乃是儿子了</a:t>
            </a:r>
            <a:r>
              <a:rPr lang="zh-CN" altLang="en-US" sz="3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；既是儿子，就靠着神为后嗣。</a:t>
            </a:r>
            <a:endParaRPr lang="en-US" sz="3400" b="1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43200" y="38100"/>
            <a:ext cx="4393690" cy="4064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429000" y="736600"/>
            <a:ext cx="2945890" cy="27940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14800" y="1371600"/>
            <a:ext cx="1676400" cy="152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24" name="Group 36"/>
          <p:cNvGrpSpPr/>
          <p:nvPr/>
        </p:nvGrpSpPr>
        <p:grpSpPr>
          <a:xfrm>
            <a:off x="4079051" y="1371600"/>
            <a:ext cx="1752600" cy="1587500"/>
            <a:chOff x="0" y="1828800"/>
            <a:chExt cx="1066800" cy="1219200"/>
          </a:xfrm>
        </p:grpSpPr>
        <p:sp>
          <p:nvSpPr>
            <p:cNvPr id="25" name="Oval 24"/>
            <p:cNvSpPr/>
            <p:nvPr/>
          </p:nvSpPr>
          <p:spPr>
            <a:xfrm>
              <a:off x="0" y="1828800"/>
              <a:ext cx="1066800" cy="1219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6" name="Picture 2" descr="C:\Users\YZ\AppData\Local\Microsoft\Windows\Temporary Internet Files\Content.IE5\TZWPV73P\MC900436392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600" y="1828800"/>
              <a:ext cx="889000" cy="1219200"/>
            </a:xfrm>
            <a:prstGeom prst="rect">
              <a:avLst/>
            </a:prstGeom>
            <a:noFill/>
          </p:spPr>
        </p:pic>
      </p:grpSp>
      <p:cxnSp>
        <p:nvCxnSpPr>
          <p:cNvPr id="27" name="Straight Arrow Connector 26"/>
          <p:cNvCxnSpPr/>
          <p:nvPr/>
        </p:nvCxnSpPr>
        <p:spPr>
          <a:xfrm flipH="1">
            <a:off x="5334002" y="571500"/>
            <a:ext cx="2590799" cy="1778000"/>
          </a:xfrm>
          <a:prstGeom prst="straightConnector1">
            <a:avLst/>
          </a:prstGeom>
          <a:ln w="76200">
            <a:solidFill>
              <a:srgbClr val="3333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5867400" y="2197100"/>
            <a:ext cx="1981200" cy="317500"/>
          </a:xfrm>
          <a:prstGeom prst="straightConnector1">
            <a:avLst/>
          </a:prstGeom>
          <a:ln w="76200">
            <a:solidFill>
              <a:srgbClr val="3333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5943600" y="3467100"/>
            <a:ext cx="1981200" cy="381000"/>
          </a:xfrm>
          <a:prstGeom prst="straightConnector1">
            <a:avLst/>
          </a:prstGeom>
          <a:ln w="76200">
            <a:solidFill>
              <a:srgbClr val="3333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933412" y="-63500"/>
            <a:ext cx="1210588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灵</a:t>
            </a:r>
            <a:endParaRPr lang="en-US" altLang="zh-CN" sz="66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sz="40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80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魂</a:t>
            </a:r>
            <a:endParaRPr lang="en-US" sz="80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sz="40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66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体</a:t>
            </a:r>
            <a:endParaRPr lang="en-US" sz="66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6454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" y="-47774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重生</a:t>
            </a:r>
            <a:endParaRPr lang="en-US" sz="72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2400" y="1028700"/>
            <a:ext cx="25908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约</a:t>
            </a:r>
            <a:r>
              <a:rPr lang="en-US" altLang="zh-CN" sz="3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1:12 </a:t>
            </a:r>
            <a:r>
              <a:rPr lang="zh-CN" altLang="en-US" sz="3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凡接待他的，就是信他名的人，他就赐他们权柄，作神的儿女</a:t>
            </a:r>
            <a:r>
              <a:rPr lang="zh-CN" altLang="en-US" sz="3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sz="3400" b="1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0" y="4233327"/>
            <a:ext cx="8534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1:13 </a:t>
            </a:r>
            <a:r>
              <a:rPr lang="zh-CN" altLang="en-US" sz="3400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这等人</a:t>
            </a:r>
            <a:r>
              <a:rPr lang="zh-CN" altLang="en-US" sz="3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不是从血气生的，不是从情慾生的，也不是从人意生的，乃</a:t>
            </a:r>
            <a:r>
              <a:rPr lang="zh-CN" altLang="en-US" sz="3400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是从神生的。</a:t>
            </a:r>
            <a:endParaRPr lang="en-US" sz="3400" b="1" dirty="0">
              <a:solidFill>
                <a:srgbClr val="00B05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43200" y="38100"/>
            <a:ext cx="4393690" cy="4064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429000" y="736600"/>
            <a:ext cx="2945890" cy="27940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14800" y="1371600"/>
            <a:ext cx="1676400" cy="152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24" name="Group 36"/>
          <p:cNvGrpSpPr/>
          <p:nvPr/>
        </p:nvGrpSpPr>
        <p:grpSpPr>
          <a:xfrm>
            <a:off x="4079051" y="1371600"/>
            <a:ext cx="1752600" cy="1587500"/>
            <a:chOff x="0" y="1828800"/>
            <a:chExt cx="1066800" cy="1219200"/>
          </a:xfrm>
        </p:grpSpPr>
        <p:sp>
          <p:nvSpPr>
            <p:cNvPr id="25" name="Oval 24"/>
            <p:cNvSpPr/>
            <p:nvPr/>
          </p:nvSpPr>
          <p:spPr>
            <a:xfrm>
              <a:off x="0" y="1828800"/>
              <a:ext cx="1066800" cy="1219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6" name="Picture 2" descr="C:\Users\YZ\AppData\Local\Microsoft\Windows\Temporary Internet Files\Content.IE5\TZWPV73P\MC900436392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600" y="1828800"/>
              <a:ext cx="889000" cy="1219200"/>
            </a:xfrm>
            <a:prstGeom prst="rect">
              <a:avLst/>
            </a:prstGeom>
            <a:noFill/>
          </p:spPr>
        </p:pic>
      </p:grpSp>
      <p:cxnSp>
        <p:nvCxnSpPr>
          <p:cNvPr id="27" name="Straight Arrow Connector 26"/>
          <p:cNvCxnSpPr/>
          <p:nvPr/>
        </p:nvCxnSpPr>
        <p:spPr>
          <a:xfrm flipH="1">
            <a:off x="5334002" y="571500"/>
            <a:ext cx="2590799" cy="1778000"/>
          </a:xfrm>
          <a:prstGeom prst="straightConnector1">
            <a:avLst/>
          </a:prstGeom>
          <a:ln w="76200">
            <a:solidFill>
              <a:srgbClr val="3333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5867400" y="2197100"/>
            <a:ext cx="1981200" cy="317500"/>
          </a:xfrm>
          <a:prstGeom prst="straightConnector1">
            <a:avLst/>
          </a:prstGeom>
          <a:ln w="76200">
            <a:solidFill>
              <a:srgbClr val="3333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5943600" y="3467100"/>
            <a:ext cx="1981200" cy="381000"/>
          </a:xfrm>
          <a:prstGeom prst="straightConnector1">
            <a:avLst/>
          </a:prstGeom>
          <a:ln w="76200">
            <a:solidFill>
              <a:srgbClr val="3333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933412" y="-63500"/>
            <a:ext cx="1210588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灵</a:t>
            </a:r>
            <a:endParaRPr lang="en-US" altLang="zh-CN" sz="66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sz="40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80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魂</a:t>
            </a:r>
            <a:endParaRPr lang="en-US" sz="80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sz="40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66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体</a:t>
            </a:r>
            <a:endParaRPr lang="en-US" sz="66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4428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09452"/>
            <a:ext cx="7239000" cy="4375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28600" y="38100"/>
            <a:ext cx="8763000" cy="113877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约</a:t>
            </a:r>
            <a:r>
              <a:rPr lang="en-US" altLang="zh-CN" sz="3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6:63 </a:t>
            </a:r>
            <a:r>
              <a:rPr lang="zh-CN" altLang="en-US" sz="3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叫人活着的乃是灵，肉体是无益的。我对你们所说的话就是灵，就是生命。</a:t>
            </a:r>
            <a:endParaRPr lang="en-US" sz="3400" b="1" dirty="0">
              <a:solidFill>
                <a:srgbClr val="00B05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8908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09452"/>
            <a:ext cx="7239000" cy="4375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76200" y="38100"/>
            <a:ext cx="8915400" cy="11387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创</a:t>
            </a:r>
            <a:r>
              <a:rPr lang="en-US" altLang="zh-CN" sz="3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2:7 </a:t>
            </a:r>
            <a:r>
              <a:rPr lang="zh-CN" altLang="en-US" sz="3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耶和</a:t>
            </a:r>
            <a:r>
              <a:rPr lang="zh-CN" altLang="en-US" sz="3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华神</a:t>
            </a:r>
            <a:r>
              <a:rPr lang="zh-CN" altLang="en-US" sz="3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用地上的尘土造人，将生气吹在他鼻孔里，他就成了有灵的活人，名叫亚当。</a:t>
            </a:r>
            <a:endParaRPr lang="en-US" sz="3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3305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50CF762AE7594886EEB61DBC512435" ma:contentTypeVersion="0" ma:contentTypeDescription="Create a new document." ma:contentTypeScope="" ma:versionID="d8f4c1aefbd99dc43b46264d915c264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3b2ae8c724367d98fccaf8422d7d00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DE7E33A-768C-4DE3-B8B7-8F053A7CEF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B81EEF0-C477-4DE5-A8BD-E3E11713BD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192CEE-5900-482E-BE20-28652FF1739B}">
  <ds:schemaRefs>
    <ds:schemaRef ds:uri="http://www.w3.org/XML/1998/namespace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2066</TotalTime>
  <Words>829</Words>
  <Application>Microsoft Macintosh PowerPoint</Application>
  <PresentationFormat>On-screen Show (16:10)</PresentationFormat>
  <Paragraphs>121</Paragraphs>
  <Slides>31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Office Theme</vt:lpstr>
      <vt:lpstr>4_Office Theme</vt:lpstr>
      <vt:lpstr>2_Office Theme</vt:lpstr>
      <vt:lpstr>5_Office Theme</vt:lpstr>
      <vt:lpstr>8_Office Theme</vt:lpstr>
      <vt:lpstr>9_Office Theme</vt:lpstr>
      <vt:lpstr>3_Office Theme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YZ</dc:creator>
  <cp:lastModifiedBy>Dean Lin</cp:lastModifiedBy>
  <cp:revision>237</cp:revision>
  <dcterms:created xsi:type="dcterms:W3CDTF">2011-09-04T18:01:24Z</dcterms:created>
  <dcterms:modified xsi:type="dcterms:W3CDTF">2015-11-09T04:32:48Z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0x0101009650CF762AE7594886EEB61DBC512435</vt:lpwstr>
  </property>
  <property fmtid="{D5CDD505-2E9C-101B-9397-08002B2CF9AE}" pid="3" name="IsMyDocuments">
    <vt:bool>true</vt:bool>
  </property>
</Properties>
</file>