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744" r:id="rId5"/>
    <p:sldMasterId id="2147483756" r:id="rId6"/>
  </p:sldMasterIdLst>
  <p:notesMasterIdLst>
    <p:notesMasterId r:id="rId31"/>
  </p:notesMasterIdLst>
  <p:sldIdLst>
    <p:sldId id="447" r:id="rId7"/>
    <p:sldId id="476" r:id="rId8"/>
    <p:sldId id="517" r:id="rId9"/>
    <p:sldId id="477" r:id="rId10"/>
    <p:sldId id="515" r:id="rId11"/>
    <p:sldId id="516" r:id="rId12"/>
    <p:sldId id="503" r:id="rId13"/>
    <p:sldId id="538" r:id="rId14"/>
    <p:sldId id="521" r:id="rId15"/>
    <p:sldId id="522" r:id="rId16"/>
    <p:sldId id="519" r:id="rId17"/>
    <p:sldId id="520" r:id="rId18"/>
    <p:sldId id="530" r:id="rId19"/>
    <p:sldId id="534" r:id="rId20"/>
    <p:sldId id="535" r:id="rId21"/>
    <p:sldId id="536" r:id="rId22"/>
    <p:sldId id="537" r:id="rId23"/>
    <p:sldId id="539" r:id="rId24"/>
    <p:sldId id="513" r:id="rId25"/>
    <p:sldId id="524" r:id="rId26"/>
    <p:sldId id="502" r:id="rId27"/>
    <p:sldId id="523" r:id="rId28"/>
    <p:sldId id="499" r:id="rId29"/>
    <p:sldId id="498" r:id="rId30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08" y="-75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-318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F0BC0-C258-4143-80A7-62AF4EC59403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47654-ACFE-458A-85AD-C598074A1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07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31E5-FA2B-4A77-95E0-532711A0CF59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388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B6E9D-CD08-4417-9E81-65D5DD475A4A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886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B6E9D-CD08-4417-9E81-65D5DD475A4A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71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B6E9D-CD08-4417-9E81-65D5DD475A4A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452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B6E9D-CD08-4417-9E81-65D5DD475A4A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9490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B6E9D-CD08-4417-9E81-65D5DD475A4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0773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B6E9D-CD08-4417-9E81-65D5DD475A4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36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9/20/2015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0801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9/20/2015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47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9/20/2015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038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9/20/2015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046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9/20/2015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0002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9/20/2015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0319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9/20/2015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8045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9/20/2015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591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9/20/2015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9262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9/20/2015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591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9/20/2015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6866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8376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0313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0729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4793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2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2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9385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4219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761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6697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8678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9025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816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48A81-1217-4603-BECF-21BE9C9D1DB8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t="-2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48A81-1217-4603-BECF-21BE9C9D1DB8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9/20/2015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AE579-F5D8-4740-994C-2EEFAA7CB57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1882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A564F-B806-4D89-BA12-F9F1782715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53A40-B461-4794-B6DA-674FF3EC62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93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723900"/>
            <a:ext cx="8263801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7000" b="1" dirty="0">
                <a:solidFill>
                  <a:srgbClr val="00FFFF"/>
                </a:solidFill>
                <a:effectLst>
                  <a:glow rad="139700">
                    <a:srgbClr val="C0504D">
                      <a:satMod val="175000"/>
                      <a:alpha val="40000"/>
                    </a:srgb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人活着不是单靠食</a:t>
            </a:r>
            <a:r>
              <a:rPr lang="zh-CN" altLang="en-US" sz="7000" b="1" dirty="0" smtClean="0">
                <a:solidFill>
                  <a:srgbClr val="00FFFF"/>
                </a:solidFill>
                <a:effectLst>
                  <a:glow rad="139700">
                    <a:srgbClr val="C0504D">
                      <a:satMod val="175000"/>
                      <a:alpha val="40000"/>
                    </a:srgb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物</a:t>
            </a:r>
            <a:endParaRPr lang="en-US" altLang="zh-CN" sz="7000" b="1" dirty="0" smtClean="0">
              <a:solidFill>
                <a:srgbClr val="00FFFF"/>
              </a:solidFill>
              <a:effectLst>
                <a:glow rad="139700">
                  <a:srgbClr val="C0504D">
                    <a:satMod val="175000"/>
                    <a:alpha val="40000"/>
                  </a:srgbClr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en-US" altLang="zh-CN" sz="7000" b="1" dirty="0" smtClean="0">
              <a:solidFill>
                <a:srgbClr val="00FFFF"/>
              </a:solidFill>
              <a:effectLst>
                <a:glow rad="139700">
                  <a:srgbClr val="C0504D">
                    <a:satMod val="175000"/>
                    <a:alpha val="40000"/>
                  </a:srgbClr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7000" b="1" dirty="0" smtClean="0">
                <a:solidFill>
                  <a:srgbClr val="00FFFF"/>
                </a:solidFill>
                <a:effectLst>
                  <a:glow rad="139700">
                    <a:srgbClr val="C0504D">
                      <a:satMod val="175000"/>
                      <a:alpha val="40000"/>
                    </a:srgb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7000" b="1" dirty="0" smtClean="0">
                <a:solidFill>
                  <a:srgbClr val="00FFFF"/>
                </a:solidFill>
                <a:effectLst>
                  <a:glow rad="139700">
                    <a:srgbClr val="C0504D">
                      <a:satMod val="175000"/>
                      <a:alpha val="40000"/>
                    </a:srgb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7000" b="1" dirty="0" smtClean="0">
                <a:solidFill>
                  <a:srgbClr val="00FFFF"/>
                </a:solidFill>
                <a:effectLst>
                  <a:glow rad="139700">
                    <a:srgbClr val="C0504D">
                      <a:satMod val="175000"/>
                      <a:alpha val="40000"/>
                    </a:srgb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sz="7000" b="1" dirty="0">
              <a:solidFill>
                <a:srgbClr val="00FFFF"/>
              </a:solidFill>
              <a:effectLst>
                <a:glow rad="139700">
                  <a:srgbClr val="C0504D">
                    <a:satMod val="175000"/>
                    <a:alpha val="40000"/>
                  </a:srgbClr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2887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2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199" y="1028700"/>
            <a:ext cx="4800601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路</a:t>
            </a:r>
            <a:r>
              <a:rPr lang="en-US" altLang="zh-CN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8:7 </a:t>
            </a: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有落在荆棘里的，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荆棘一同生长</a:t>
            </a: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，把它挤住了。</a:t>
            </a:r>
            <a:endParaRPr lang="en-US" altLang="zh-CN" sz="36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Aft>
                <a:spcPts val="1800"/>
              </a:spcAft>
            </a:pP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路</a:t>
            </a:r>
            <a:r>
              <a:rPr lang="en-US" altLang="zh-CN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8:14 </a:t>
            </a: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那落在荆棘里的，就是人听了道，走开以后，被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今生的思虑、钱财、宴乐</a:t>
            </a: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挤住了，便结不出成熟的子粒来。</a:t>
            </a:r>
            <a:endParaRPr lang="en-US" altLang="zh-CN" sz="36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37649" y="190500"/>
            <a:ext cx="30059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撒种的比喻</a:t>
            </a:r>
            <a:endParaRPr lang="zh-CN" altLang="en-US" sz="44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6200" y="1028700"/>
            <a:ext cx="9036205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29201" y="1184850"/>
            <a:ext cx="3962399" cy="433965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 smtClean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相关概念</a:t>
            </a:r>
            <a:endParaRPr lang="en-US" altLang="zh-CN" sz="3600" b="1" dirty="0" smtClean="0">
              <a:solidFill>
                <a:srgbClr val="FFFF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30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太</a:t>
            </a:r>
            <a:r>
              <a:rPr lang="en-US" altLang="zh-CN" sz="30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6:30 </a:t>
            </a:r>
            <a:r>
              <a:rPr lang="zh-CN" altLang="en-US" sz="30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你们这小信的人哪！野地里的草今天还在，明天就丢在炉里，神还给他这样的妆饰，何况你们呢！</a:t>
            </a:r>
            <a:r>
              <a:rPr lang="en-US" altLang="zh-CN" sz="30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6:31 </a:t>
            </a:r>
            <a:r>
              <a:rPr lang="zh-CN" altLang="en-US" sz="30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所以，不要忧虑说：吃甚么？喝甚么？穿甚么？</a:t>
            </a:r>
            <a:endParaRPr lang="zh-CN" altLang="en-US" sz="3000" b="1" dirty="0">
              <a:solidFill>
                <a:srgbClr val="7030A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2372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2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199" y="1028700"/>
            <a:ext cx="4800601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路</a:t>
            </a:r>
            <a:r>
              <a:rPr lang="en-US" altLang="zh-CN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8:7 </a:t>
            </a: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有落在荆棘里的，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荆棘一同生长</a:t>
            </a: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，把它挤住了。</a:t>
            </a:r>
            <a:endParaRPr lang="en-US" altLang="zh-CN" sz="36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Aft>
                <a:spcPts val="1800"/>
              </a:spcAft>
            </a:pP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路</a:t>
            </a:r>
            <a:r>
              <a:rPr lang="en-US" altLang="zh-CN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8:14 </a:t>
            </a: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那落在荆棘里的，就是人听了道，走开以后，被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今生的思虑、钱财、宴乐</a:t>
            </a: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挤住了，便结不出成熟的子粒来。</a:t>
            </a:r>
            <a:endParaRPr lang="en-US" altLang="zh-CN" sz="36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37649" y="190500"/>
            <a:ext cx="30059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撒种的比喻</a:t>
            </a:r>
            <a:endParaRPr lang="zh-CN" altLang="en-US" sz="44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6200" y="1028700"/>
            <a:ext cx="9036205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29201" y="1184850"/>
            <a:ext cx="3962399" cy="433965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 smtClean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相关概念</a:t>
            </a:r>
            <a:endParaRPr lang="en-US" altLang="zh-CN" sz="3600" b="1" dirty="0" smtClean="0">
              <a:solidFill>
                <a:srgbClr val="FFFF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30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太</a:t>
            </a:r>
            <a:r>
              <a:rPr lang="en-US" altLang="zh-CN" sz="30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6:32 </a:t>
            </a:r>
            <a:r>
              <a:rPr lang="zh-CN" altLang="en-US" sz="30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这都是外邦人所求的 </a:t>
            </a:r>
            <a:r>
              <a:rPr lang="en-US" altLang="zh-CN" sz="3000" b="1" dirty="0">
                <a:solidFill>
                  <a:srgbClr val="7030A0"/>
                </a:solidFill>
                <a:latin typeface="Arial Narrow" panose="020B0606020202030204" pitchFamily="34" charset="0"/>
                <a:ea typeface="楷体" panose="02010609060101010101" pitchFamily="49" charset="-122"/>
              </a:rPr>
              <a:t>(seek or search for)</a:t>
            </a:r>
            <a:r>
              <a:rPr lang="zh-CN" altLang="en-US" sz="30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，你们需用的这一切东西，你们的天父是知道的 </a:t>
            </a:r>
            <a:r>
              <a:rPr lang="en-US" altLang="zh-CN" sz="3000" b="1" dirty="0">
                <a:solidFill>
                  <a:srgbClr val="7030A0"/>
                </a:solidFill>
                <a:latin typeface="Arial Narrow" panose="020B0606020202030204" pitchFamily="34" charset="0"/>
                <a:ea typeface="楷体" panose="02010609060101010101" pitchFamily="49" charset="-122"/>
              </a:rPr>
              <a:t>(your heavenly Father </a:t>
            </a:r>
            <a:r>
              <a:rPr lang="en-US" altLang="zh-CN" sz="3000" b="1" dirty="0" err="1">
                <a:solidFill>
                  <a:srgbClr val="7030A0"/>
                </a:solidFill>
                <a:latin typeface="Arial Narrow" panose="020B0606020202030204" pitchFamily="34" charset="0"/>
                <a:ea typeface="楷体" panose="02010609060101010101" pitchFamily="49" charset="-122"/>
              </a:rPr>
              <a:t>knoweth</a:t>
            </a:r>
            <a:r>
              <a:rPr lang="en-US" altLang="zh-CN" sz="3000" b="1" dirty="0">
                <a:solidFill>
                  <a:srgbClr val="7030A0"/>
                </a:solidFill>
                <a:latin typeface="Arial Narrow" panose="020B0606020202030204" pitchFamily="34" charset="0"/>
                <a:ea typeface="楷体" panose="02010609060101010101" pitchFamily="49" charset="-122"/>
              </a:rPr>
              <a:t> that ye have need of all these things)</a:t>
            </a:r>
            <a:r>
              <a:rPr lang="zh-CN" altLang="en-US" sz="3000" b="1" dirty="0">
                <a:solidFill>
                  <a:srgbClr val="7030A0"/>
                </a:solidFill>
                <a:latin typeface="Arial Narrow" panose="020B0606020202030204" pitchFamily="34" charset="0"/>
                <a:ea typeface="楷体" panose="02010609060101010101" pitchFamily="49" charset="-122"/>
              </a:rPr>
              <a:t>。</a:t>
            </a:r>
            <a:endParaRPr lang="zh-CN" altLang="en-US" sz="3000" b="1" dirty="0">
              <a:solidFill>
                <a:srgbClr val="FFFF00"/>
              </a:solidFill>
              <a:latin typeface="Arial Narrow" panose="020B0606020202030204" pitchFamily="34" charset="0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0048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2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199" y="1028700"/>
            <a:ext cx="4800601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路</a:t>
            </a:r>
            <a:r>
              <a:rPr lang="en-US" altLang="zh-CN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8:7 </a:t>
            </a: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有落在荆棘里的，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荆棘一同生长</a:t>
            </a: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，把它挤住了。</a:t>
            </a:r>
            <a:endParaRPr lang="en-US" altLang="zh-CN" sz="36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Aft>
                <a:spcPts val="1800"/>
              </a:spcAft>
            </a:pP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路</a:t>
            </a:r>
            <a:r>
              <a:rPr lang="en-US" altLang="zh-CN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8:14 </a:t>
            </a: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那落在荆棘里的，就是人听了道，走开以后，被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今生的思虑、钱财、宴乐</a:t>
            </a: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挤住了，便结不出成熟的子粒来。</a:t>
            </a:r>
            <a:endParaRPr lang="en-US" altLang="zh-CN" sz="36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37649" y="190500"/>
            <a:ext cx="30059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撒种的比喻</a:t>
            </a:r>
            <a:endParaRPr lang="zh-CN" altLang="en-US" sz="44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6200" y="1028700"/>
            <a:ext cx="9036205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29200" y="1181100"/>
            <a:ext cx="3962399" cy="37856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太</a:t>
            </a:r>
            <a:r>
              <a:rPr lang="en-US" altLang="zh-CN" sz="4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6:33 </a:t>
            </a:r>
            <a:r>
              <a:rPr lang="zh-CN" altLang="en-US" sz="4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你们要先求他的国和他的义，这些东西都要加给你们了</a:t>
            </a:r>
            <a:r>
              <a:rPr lang="zh-CN" altLang="en-US" sz="4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4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7303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2400" y="723900"/>
            <a:ext cx="8991600" cy="3143030"/>
          </a:xfrm>
          <a:prstGeom prst="rect">
            <a:avLst/>
          </a:prstGeom>
        </p:spPr>
        <p:txBody>
          <a:bodyPr vert="horz" lIns="76200" tIns="38100" rIns="76200" bIns="38100" rtlCol="0">
            <a:noAutofit/>
          </a:bodyPr>
          <a:lstStyle/>
          <a:p>
            <a:pPr marR="375"/>
            <a:r>
              <a:rPr lang="en-US" altLang="zh-CN" sz="4000" b="1" baseline="30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 </a:t>
            </a:r>
            <a:r>
              <a:rPr lang="zh-CN" altLang="en-US" sz="4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你若留意听从耶和华</a:t>
            </a:r>
            <a:r>
              <a:rPr lang="en-US" altLang="zh-CN" sz="4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―</a:t>
            </a:r>
            <a:r>
              <a:rPr lang="zh-CN" altLang="en-US" sz="4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你　神的话，谨守遵行他的一切诫命，就是我今日所吩咐你的，他必使你超乎天下万民之上。</a:t>
            </a:r>
            <a:r>
              <a:rPr lang="en-US" altLang="zh-CN" sz="4000" b="1" baseline="30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 </a:t>
            </a:r>
            <a:r>
              <a:rPr lang="zh-CN" altLang="en-US" sz="4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你若听从耶和华</a:t>
            </a:r>
            <a:r>
              <a:rPr lang="en-US" altLang="zh-CN" sz="4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―</a:t>
            </a:r>
            <a:r>
              <a:rPr lang="zh-CN" altLang="en-US" sz="4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你　神的话，这以下的福必追随你，临到你身上：</a:t>
            </a:r>
            <a:r>
              <a:rPr lang="en-US" altLang="zh-CN" sz="4000" b="1" baseline="30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 </a:t>
            </a:r>
            <a:r>
              <a:rPr lang="zh-CN" altLang="en-US" sz="4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你在城里必蒙福，在田间也必蒙福。</a:t>
            </a:r>
            <a:r>
              <a:rPr lang="en-US" altLang="zh-CN" sz="4000" b="1" baseline="30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 </a:t>
            </a:r>
            <a:r>
              <a:rPr lang="zh-CN" altLang="en-US" sz="4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你身所生的，地所产的，牲畜所下的，以及牛犊、羊羔，都必蒙福。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14500" y="114300"/>
            <a:ext cx="5651500" cy="68217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3833" b="1" spc="42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申命记</a:t>
            </a:r>
            <a:r>
              <a:rPr lang="en-US" altLang="zh-CN" sz="3833" b="1" spc="42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28</a:t>
            </a:r>
            <a:r>
              <a:rPr lang="zh-CN" altLang="en-US" sz="3833" b="1" spc="42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章</a:t>
            </a:r>
            <a:endParaRPr lang="en-US" sz="3833" b="1" spc="42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8338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2400" y="723900"/>
            <a:ext cx="8991600" cy="3143030"/>
          </a:xfrm>
          <a:prstGeom prst="rect">
            <a:avLst/>
          </a:prstGeom>
        </p:spPr>
        <p:txBody>
          <a:bodyPr vert="horz" lIns="76200" tIns="38100" rIns="76200" bIns="38100" rtlCol="0">
            <a:noAutofit/>
          </a:bodyPr>
          <a:lstStyle/>
          <a:p>
            <a:r>
              <a:rPr lang="en-US" altLang="zh-CN" sz="4000" b="1" baseline="30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 </a:t>
            </a:r>
            <a:r>
              <a:rPr lang="zh-CN" altLang="en-US" sz="4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你的筐子和你的抟麵盆都必蒙福。</a:t>
            </a:r>
          </a:p>
          <a:p>
            <a:r>
              <a:rPr lang="en-US" altLang="zh-CN" sz="4000" b="1" baseline="30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 </a:t>
            </a:r>
            <a:r>
              <a:rPr lang="zh-CN" altLang="en-US" sz="4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你出也蒙福，入也蒙福。</a:t>
            </a:r>
          </a:p>
          <a:p>
            <a:r>
              <a:rPr lang="en-US" altLang="zh-CN" sz="4000" b="1" baseline="30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 </a:t>
            </a:r>
            <a:r>
              <a:rPr lang="zh-CN" altLang="en-US" sz="4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仇敌起来攻击你，耶和华必使他们在你面前被你杀败；他们从一条路来攻击你，必从七条路逃跑。</a:t>
            </a:r>
          </a:p>
          <a:p>
            <a:r>
              <a:rPr lang="en-US" altLang="zh-CN" sz="4000" b="1" baseline="30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 </a:t>
            </a:r>
            <a:r>
              <a:rPr lang="zh-CN" altLang="en-US" sz="4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在你仓房里，并你手所办的一切事上，耶和华所命的福必临到你。耶和华</a:t>
            </a:r>
            <a:r>
              <a:rPr lang="en-US" altLang="zh-CN" sz="4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―</a:t>
            </a:r>
            <a:r>
              <a:rPr lang="zh-CN" altLang="en-US" sz="4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你　神也要在所给你的地上赐福与你。</a:t>
            </a:r>
            <a:endParaRPr lang="zh-CN" altLang="en-US" sz="40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14500" y="114300"/>
            <a:ext cx="5651500" cy="68217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3833" b="1" spc="42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申命记</a:t>
            </a:r>
            <a:r>
              <a:rPr lang="en-US" altLang="zh-CN" sz="3833" b="1" spc="42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28</a:t>
            </a:r>
            <a:r>
              <a:rPr lang="zh-CN" altLang="en-US" sz="3833" b="1" spc="42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章</a:t>
            </a:r>
            <a:endParaRPr lang="en-US" sz="3833" b="1" spc="42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7013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2400" y="723900"/>
            <a:ext cx="8991600" cy="3143030"/>
          </a:xfrm>
          <a:prstGeom prst="rect">
            <a:avLst/>
          </a:prstGeom>
        </p:spPr>
        <p:txBody>
          <a:bodyPr vert="horz" lIns="76200" tIns="38100" rIns="76200" bIns="38100" rtlCol="0">
            <a:noAutofit/>
          </a:bodyPr>
          <a:lstStyle/>
          <a:p>
            <a:r>
              <a:rPr lang="en-US" altLang="zh-CN" sz="4000" b="1" baseline="30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 </a:t>
            </a:r>
            <a:r>
              <a:rPr lang="zh-CN" altLang="en-US" sz="4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你若谨守耶和华</a:t>
            </a:r>
            <a:r>
              <a:rPr lang="en-US" altLang="zh-CN" sz="4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―</a:t>
            </a:r>
            <a:r>
              <a:rPr lang="zh-CN" altLang="en-US" sz="4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你　神的诫命，遵行他的道，他必照着向你所起的誓立你作为自己的圣民。</a:t>
            </a:r>
          </a:p>
          <a:p>
            <a:r>
              <a:rPr lang="en-US" altLang="zh-CN" sz="4000" b="1" baseline="30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 </a:t>
            </a:r>
            <a:r>
              <a:rPr lang="zh-CN" altLang="en-US" sz="4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天下万民见你归在耶和华的名下，就要惧怕你。</a:t>
            </a:r>
          </a:p>
          <a:p>
            <a:r>
              <a:rPr lang="en-US" altLang="zh-CN" sz="4000" b="1" baseline="30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11 </a:t>
            </a:r>
            <a:r>
              <a:rPr lang="zh-CN" altLang="en-US" sz="4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你在耶和华向你列祖起誓应许赐你的地上，他必使你身所生的，牲畜所下的，地所产的，都绰绰有余。</a:t>
            </a:r>
            <a:endParaRPr lang="zh-CN" altLang="en-US" sz="40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14500" y="114300"/>
            <a:ext cx="5651500" cy="68217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3833" b="1" spc="42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申命记</a:t>
            </a:r>
            <a:r>
              <a:rPr lang="en-US" altLang="zh-CN" sz="3833" b="1" spc="42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28</a:t>
            </a:r>
            <a:r>
              <a:rPr lang="zh-CN" altLang="en-US" sz="3833" b="1" spc="42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章</a:t>
            </a:r>
            <a:endParaRPr lang="en-US" sz="3833" b="1" spc="42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7077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2400" y="723900"/>
            <a:ext cx="8991600" cy="3143030"/>
          </a:xfrm>
          <a:prstGeom prst="rect">
            <a:avLst/>
          </a:prstGeom>
        </p:spPr>
        <p:txBody>
          <a:bodyPr vert="horz" lIns="76200" tIns="38100" rIns="76200" bIns="38100" rtlCol="0">
            <a:noAutofit/>
          </a:bodyPr>
          <a:lstStyle/>
          <a:p>
            <a:r>
              <a:rPr lang="en-US" altLang="zh-CN" sz="4000" b="1" baseline="30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 </a:t>
            </a:r>
            <a:r>
              <a:rPr lang="zh-CN" altLang="en-US" sz="4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耶和华必为你开天上的府库，按时降雨在你的地上。在你手里所办的一切事上赐福与你。你必借给许多国民，却不至向他们借贷。</a:t>
            </a:r>
          </a:p>
          <a:p>
            <a:r>
              <a:rPr lang="en-US" altLang="zh-CN" sz="4000" b="1" baseline="30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13 </a:t>
            </a:r>
            <a:r>
              <a:rPr lang="zh-CN" altLang="en-US" sz="4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你若听从耶和华</a:t>
            </a:r>
            <a:r>
              <a:rPr lang="en-US" altLang="zh-CN" sz="4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―</a:t>
            </a:r>
            <a:r>
              <a:rPr lang="zh-CN" altLang="en-US" sz="4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你　神的诫命，就是我今日所吩咐你的，谨守遵行，不偏左右，也不随从事奉别神，耶和华就必使你作首不作尾，但居上不居下。</a:t>
            </a:r>
            <a:endParaRPr lang="zh-CN" altLang="en-US" sz="40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14500" y="114300"/>
            <a:ext cx="5651500" cy="68217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3833" b="1" spc="42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申命记</a:t>
            </a:r>
            <a:r>
              <a:rPr lang="en-US" altLang="zh-CN" sz="3833" b="1" spc="42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28</a:t>
            </a:r>
            <a:r>
              <a:rPr lang="zh-CN" altLang="en-US" sz="3833" b="1" spc="42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章</a:t>
            </a:r>
            <a:endParaRPr lang="en-US" sz="3833" b="1" spc="42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0854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96850" y="342900"/>
            <a:ext cx="8686800" cy="3143030"/>
          </a:xfrm>
          <a:prstGeom prst="rect">
            <a:avLst/>
          </a:prstGeom>
        </p:spPr>
        <p:txBody>
          <a:bodyPr vert="horz" lIns="76200" tIns="38100" rIns="76200" bIns="38100" rtlCol="0">
            <a:noAutofit/>
          </a:bodyPr>
          <a:lstStyle/>
          <a:p>
            <a:r>
              <a:rPr lang="zh-CN" altLang="en-US" sz="45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林后 </a:t>
            </a:r>
            <a:r>
              <a:rPr lang="en-US" altLang="zh-CN" sz="45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1:20 </a:t>
            </a:r>
            <a:r>
              <a:rPr lang="zh-CN" altLang="en-US" sz="45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神</a:t>
            </a:r>
            <a:r>
              <a:rPr lang="zh-CN" altLang="en-US" sz="45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的应许，不论有多少，在基督都是是的。所以藉着他也都是实在（实在：原文是阿们）的，叫神因我们得荣耀。 </a:t>
            </a:r>
            <a:endParaRPr lang="en-US" altLang="zh-CN" sz="4500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sz="4500" b="1" dirty="0" smtClean="0">
                <a:solidFill>
                  <a:schemeClr val="bg1"/>
                </a:solidFill>
              </a:rPr>
              <a:t>2 </a:t>
            </a:r>
            <a:r>
              <a:rPr lang="en-US" altLang="zh-CN" sz="4500" b="1" dirty="0" err="1">
                <a:solidFill>
                  <a:schemeClr val="bg1"/>
                </a:solidFill>
              </a:rPr>
              <a:t>Cor</a:t>
            </a:r>
            <a:r>
              <a:rPr lang="en-US" sz="4500" b="1" dirty="0">
                <a:solidFill>
                  <a:schemeClr val="bg1"/>
                </a:solidFill>
              </a:rPr>
              <a:t> 1:20 </a:t>
            </a:r>
            <a:r>
              <a:rPr lang="en-US" sz="4500" b="1" dirty="0">
                <a:solidFill>
                  <a:schemeClr val="bg1"/>
                </a:solidFill>
              </a:rPr>
              <a:t>For all the promises of God in him </a:t>
            </a:r>
            <a:r>
              <a:rPr lang="en-US" sz="4500" b="1" i="1" dirty="0">
                <a:solidFill>
                  <a:schemeClr val="bg1"/>
                </a:solidFill>
              </a:rPr>
              <a:t>are</a:t>
            </a:r>
            <a:r>
              <a:rPr lang="en-US" sz="4500" b="1" dirty="0">
                <a:solidFill>
                  <a:schemeClr val="bg1"/>
                </a:solidFill>
              </a:rPr>
              <a:t> yea, and in him Amen, unto the glory of God by us.</a:t>
            </a:r>
          </a:p>
        </p:txBody>
      </p:sp>
    </p:spTree>
    <p:extLst>
      <p:ext uri="{BB962C8B-B14F-4D97-AF65-F5344CB8AC3E}">
        <p14:creationId xmlns:p14="http://schemas.microsoft.com/office/powerpoint/2010/main" val="372486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96850" y="342900"/>
            <a:ext cx="8686800" cy="3143030"/>
          </a:xfrm>
          <a:prstGeom prst="rect">
            <a:avLst/>
          </a:prstGeom>
        </p:spPr>
        <p:txBody>
          <a:bodyPr vert="horz" lIns="76200" tIns="38100" rIns="76200" bIns="38100" rtlCol="0">
            <a:noAutofit/>
          </a:bodyPr>
          <a:lstStyle/>
          <a:p>
            <a:r>
              <a:rPr lang="zh-CN" altLang="en-US" sz="45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林后 </a:t>
            </a:r>
            <a:r>
              <a:rPr lang="en-US" altLang="zh-CN" sz="45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1:20 </a:t>
            </a:r>
            <a:r>
              <a:rPr lang="zh-CN" altLang="en-US" sz="45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神</a:t>
            </a:r>
            <a:r>
              <a:rPr lang="zh-CN" altLang="en-US" sz="45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的应许，不论有多少，</a:t>
            </a:r>
            <a:r>
              <a:rPr lang="zh-CN" altLang="en-US" sz="45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在基督</a:t>
            </a:r>
            <a:r>
              <a:rPr lang="zh-CN" altLang="en-US" sz="45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都是是的。所以</a:t>
            </a:r>
            <a:r>
              <a:rPr lang="zh-CN" altLang="en-US" sz="45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藉着他</a:t>
            </a:r>
            <a:r>
              <a:rPr lang="zh-CN" altLang="en-US" sz="45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也都是实在（实在：原文是阿们）的，叫神因我们得荣耀。 </a:t>
            </a:r>
            <a:endParaRPr lang="en-US" altLang="zh-CN" sz="4500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sz="4500" b="1" dirty="0" smtClean="0">
                <a:solidFill>
                  <a:schemeClr val="bg1"/>
                </a:solidFill>
              </a:rPr>
              <a:t>2 </a:t>
            </a:r>
            <a:r>
              <a:rPr lang="en-US" altLang="zh-CN" sz="4500" b="1" dirty="0" err="1">
                <a:solidFill>
                  <a:schemeClr val="bg1"/>
                </a:solidFill>
              </a:rPr>
              <a:t>Cor</a:t>
            </a:r>
            <a:r>
              <a:rPr lang="en-US" sz="4500" b="1" dirty="0">
                <a:solidFill>
                  <a:schemeClr val="bg1"/>
                </a:solidFill>
              </a:rPr>
              <a:t> 1:20 </a:t>
            </a:r>
            <a:r>
              <a:rPr lang="en-US" sz="4500" b="1" dirty="0">
                <a:solidFill>
                  <a:schemeClr val="bg1"/>
                </a:solidFill>
              </a:rPr>
              <a:t>For all the promises of God in him </a:t>
            </a:r>
            <a:r>
              <a:rPr lang="en-US" sz="4500" b="1" i="1" dirty="0">
                <a:solidFill>
                  <a:schemeClr val="bg1"/>
                </a:solidFill>
              </a:rPr>
              <a:t>are</a:t>
            </a:r>
            <a:r>
              <a:rPr lang="en-US" sz="4500" b="1" dirty="0">
                <a:solidFill>
                  <a:schemeClr val="bg1"/>
                </a:solidFill>
              </a:rPr>
              <a:t> yea, and in him Amen, unto the glory of God by us.</a:t>
            </a:r>
          </a:p>
        </p:txBody>
      </p:sp>
    </p:spTree>
    <p:extLst>
      <p:ext uri="{BB962C8B-B14F-4D97-AF65-F5344CB8AC3E}">
        <p14:creationId xmlns:p14="http://schemas.microsoft.com/office/powerpoint/2010/main" val="182768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2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199" y="1028700"/>
            <a:ext cx="4800601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路</a:t>
            </a:r>
            <a:r>
              <a:rPr lang="en-US" altLang="zh-CN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8:7 </a:t>
            </a: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有落在荆棘里的，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荆棘一同生长</a:t>
            </a: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，把它挤住了。</a:t>
            </a:r>
            <a:endParaRPr lang="en-US" altLang="zh-CN" sz="36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Aft>
                <a:spcPts val="1800"/>
              </a:spcAft>
            </a:pP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路</a:t>
            </a:r>
            <a:r>
              <a:rPr lang="en-US" altLang="zh-CN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8:14 </a:t>
            </a: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那落在荆棘里的，就是人听了道，走开以后，被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今生的思虑、钱财、宴乐</a:t>
            </a: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挤住了，便结不出成熟的子粒来。</a:t>
            </a:r>
            <a:endParaRPr lang="en-US" altLang="zh-CN" sz="36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37649" y="190500"/>
            <a:ext cx="30059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撒种的比喻</a:t>
            </a:r>
            <a:endParaRPr lang="zh-CN" altLang="en-US" sz="44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6200" y="1028700"/>
            <a:ext cx="9036205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1714500"/>
            <a:ext cx="3505200" cy="309872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141029" y="3045065"/>
            <a:ext cx="14694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</a:t>
            </a:r>
            <a:r>
              <a:rPr lang="zh-CN" altLang="en-US" sz="2400" b="1" dirty="0" smtClean="0">
                <a:solidFill>
                  <a:schemeClr val="tx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心相信的谎言</a:t>
            </a:r>
            <a:endParaRPr lang="en-US" sz="2400" b="1" dirty="0">
              <a:solidFill>
                <a:schemeClr val="tx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1200" y="3066057"/>
            <a:ext cx="1578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33CC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</a:t>
            </a:r>
            <a:r>
              <a:rPr lang="zh-CN" altLang="en-US" sz="2400" b="1" dirty="0" smtClean="0">
                <a:solidFill>
                  <a:srgbClr val="33CC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心相信的真理</a:t>
            </a:r>
            <a:endParaRPr lang="en-US" sz="2400" b="1" dirty="0">
              <a:solidFill>
                <a:srgbClr val="33CC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94302" y="2139229"/>
            <a:ext cx="62698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 smtClean="0">
                <a:solidFill>
                  <a:srgbClr val="3333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</a:t>
            </a:r>
            <a:endParaRPr lang="en-US" sz="4500" b="1" dirty="0">
              <a:solidFill>
                <a:srgbClr val="3333FF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2729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44444E-6 C 0.00156 -0.01889 0.004 -0.03695 0.00903 -0.03695 C 0.01476 -0.03695 0.0165 -0.01889 0.01823 4.44444E-6 C 0.02084 0.02111 0.02275 0.04194 0.029 0.04194 C 0.03455 0.04194 0.03629 0.02111 0.03889 4.44444E-6 C 0.04011 -0.01889 0.04254 -0.03695 0.04809 -0.03695 C 0.05313 -0.03695 0.05538 -0.01889 0.05747 4.44444E-6 C 0.0592 0.02111 0.06181 0.04194 0.06736 0.04194 C 0.07292 0.04194 0.07743 4.44444E-6 0.07743 0.00027 C 0.07917 -0.01889 0.08108 -0.03695 0.08663 -0.03695 C 0.09219 -0.03695 0.0941 -0.01889 0.09584 4.44444E-6 C 0.09844 0.02111 0.10018 0.04194 0.10643 0.04194 C 0.11198 0.04194 0.11389 0.02111 0.1158 4.44444E-6 C 0.11823 -0.01889 0.12014 -0.03695 0.1257 -0.03695 C 0.13073 -0.03695 0.13299 -0.01889 0.13507 4.44444E-6 C 0.13681 0.02111 0.13941 0.04194 0.14497 0.04194 C 0.15052 0.04194 0.15243 0.02111 0.15504 4.44444E-6 " pathEditMode="relative" rAng="0" ptsTypes="AAAAAAAAAAAAAAA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43" y="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truthinlove.com/gallery/parable_sow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00"/>
          <a:stretch/>
        </p:blipFill>
        <p:spPr bwMode="auto">
          <a:xfrm>
            <a:off x="1496621" y="3009900"/>
            <a:ext cx="6324600" cy="2466594"/>
          </a:xfrm>
          <a:prstGeom prst="rect">
            <a:avLst/>
          </a:prstGeom>
          <a:solidFill>
            <a:schemeClr val="tx1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1926442" y="190500"/>
            <a:ext cx="54649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神的道 </a:t>
            </a:r>
            <a:r>
              <a:rPr lang="en-US" altLang="zh-CN" sz="44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 </a:t>
            </a:r>
            <a:r>
              <a:rPr lang="zh-CN" altLang="en-US" sz="44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心灵的食物</a:t>
            </a:r>
            <a:endParaRPr lang="zh-CN" altLang="en-US" sz="44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181100"/>
            <a:ext cx="516038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zh-CN" altLang="en-US" sz="32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种子（福音）是有生命的</a:t>
            </a:r>
            <a:endParaRPr lang="en-US" altLang="zh-CN" sz="3200" b="1" dirty="0" smtClean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zh-CN" altLang="en-US" sz="32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人心领受神的道需要悔改</a:t>
            </a:r>
            <a:endParaRPr lang="en-US" altLang="zh-CN" sz="3200" b="1" dirty="0" smtClean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18229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2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199" y="1028700"/>
            <a:ext cx="4800601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路</a:t>
            </a:r>
            <a:r>
              <a:rPr lang="en-US" altLang="zh-CN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8:7 </a:t>
            </a: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有落在荆棘里的，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荆棘一同生长</a:t>
            </a: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，把它挤住了。</a:t>
            </a:r>
            <a:endParaRPr lang="en-US" altLang="zh-CN" sz="36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Aft>
                <a:spcPts val="1800"/>
              </a:spcAft>
            </a:pP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路</a:t>
            </a:r>
            <a:r>
              <a:rPr lang="en-US" altLang="zh-CN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8:14 </a:t>
            </a: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那落在荆棘里的，就是人听了道，走开以后，被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今生的思虑、钱财、宴乐</a:t>
            </a: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挤住了，便结不出成熟的子粒来。</a:t>
            </a:r>
            <a:endParaRPr lang="en-US" altLang="zh-CN" sz="36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37649" y="190500"/>
            <a:ext cx="30059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撒种的比喻</a:t>
            </a:r>
            <a:endParaRPr lang="zh-CN" altLang="en-US" sz="44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6200" y="1028700"/>
            <a:ext cx="9036205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1714500"/>
            <a:ext cx="3505200" cy="309872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141029" y="3045065"/>
            <a:ext cx="14694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</a:t>
            </a:r>
            <a:r>
              <a:rPr lang="zh-CN" altLang="en-US" sz="2400" b="1" dirty="0" smtClean="0">
                <a:solidFill>
                  <a:schemeClr val="tx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心相信的谎言</a:t>
            </a:r>
            <a:endParaRPr lang="en-US" sz="2400" b="1" dirty="0">
              <a:solidFill>
                <a:schemeClr val="tx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1200" y="3066057"/>
            <a:ext cx="1578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33CC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</a:t>
            </a:r>
            <a:r>
              <a:rPr lang="zh-CN" altLang="en-US" sz="2400" b="1" dirty="0" smtClean="0">
                <a:solidFill>
                  <a:srgbClr val="33CC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心相信的真理</a:t>
            </a:r>
            <a:endParaRPr lang="en-US" sz="2400" b="1" dirty="0">
              <a:solidFill>
                <a:srgbClr val="33CC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0" y="2260235"/>
            <a:ext cx="62698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 smtClean="0">
                <a:solidFill>
                  <a:srgbClr val="3333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</a:t>
            </a:r>
            <a:endParaRPr lang="en-US" sz="4500" b="1" dirty="0">
              <a:solidFill>
                <a:srgbClr val="3333FF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4596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33333E-6 C 0.00156 -0.01889 0.00416 -0.03695 0.00955 -0.03695 C 0.0158 -0.03695 0.01771 -0.01889 0.01944 3.33333E-6 C 0.02239 0.02111 0.0243 0.04194 0.03107 0.04194 C 0.03698 0.04194 0.03889 0.02111 0.04166 3.33333E-6 C 0.04305 -0.01889 0.04566 -0.03695 0.05156 -0.03695 C 0.05694 -0.03695 0.05937 -0.01889 0.06163 3.33333E-6 C 0.06354 0.02111 0.06632 0.04194 0.07239 0.04194 C 0.0783 0.04194 0.08316 3.33333E-6 0.08316 0.00027 C 0.08507 -0.01889 0.08715 -0.03695 0.09305 -0.03695 C 0.09896 -0.03695 0.10104 -0.01889 0.10295 3.33333E-6 C 0.10573 0.02111 0.10764 0.04194 0.11423 0.04194 C 0.12031 0.04194 0.12239 0.02111 0.12448 3.33333E-6 C 0.12708 -0.01889 0.12899 -0.03695 0.13507 -0.03695 C 0.14045 -0.03695 0.14288 -0.01889 0.14514 3.33333E-6 C 0.14705 0.02111 0.14982 0.04194 0.15573 0.04194 C 0.1618 0.04194 0.16371 0.02111 0.16666 3.33333E-6 " pathEditMode="relative" rAng="0" ptsTypes="AAAAAAAAAAAAAAA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3" y="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2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199" y="1028700"/>
            <a:ext cx="4800601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36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路</a:t>
            </a:r>
            <a:r>
              <a:rPr lang="en-US" altLang="zh-CN" sz="36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8:7 </a:t>
            </a:r>
            <a:r>
              <a:rPr lang="zh-CN" altLang="en-US" sz="36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有落在荆棘里的，</a:t>
            </a:r>
            <a:r>
              <a:rPr lang="zh-CN" altLang="en-US" sz="36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荆棘一同生长</a:t>
            </a:r>
            <a:r>
              <a:rPr lang="zh-CN" altLang="en-US" sz="36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，把它挤住了。</a:t>
            </a:r>
            <a:endParaRPr lang="en-US" altLang="zh-CN" sz="3600" b="1" dirty="0" smtClean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Aft>
                <a:spcPts val="1800"/>
              </a:spcAft>
            </a:pPr>
            <a:r>
              <a:rPr lang="zh-CN" altLang="en-US" sz="36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路</a:t>
            </a:r>
            <a:r>
              <a:rPr lang="en-US" altLang="zh-CN" sz="36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8:14 </a:t>
            </a:r>
            <a:r>
              <a:rPr lang="zh-CN" altLang="en-US" sz="36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那落在荆棘里的，就是人听了道，走开以后，被</a:t>
            </a:r>
            <a:r>
              <a:rPr lang="zh-CN" altLang="en-US" sz="36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今生的思虑、钱财、宴乐</a:t>
            </a:r>
            <a:r>
              <a:rPr lang="zh-CN" altLang="en-US" sz="36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挤住了，便结不出成熟的子粒来。</a:t>
            </a:r>
            <a:endParaRPr lang="en-US" altLang="zh-CN" sz="36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37649" y="190500"/>
            <a:ext cx="30059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撒种的比喻</a:t>
            </a:r>
            <a:endParaRPr lang="zh-CN" altLang="en-US" sz="44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6200" y="1028700"/>
            <a:ext cx="9036205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876799" y="1184850"/>
            <a:ext cx="4235606" cy="433965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 smtClean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相关概念</a:t>
            </a:r>
            <a:endParaRPr lang="en-US" altLang="zh-CN" sz="3600" b="1" dirty="0" smtClean="0">
              <a:solidFill>
                <a:srgbClr val="FFFF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30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太</a:t>
            </a:r>
            <a:r>
              <a:rPr lang="en-US" altLang="zh-CN" sz="30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6:21 </a:t>
            </a:r>
            <a:r>
              <a:rPr lang="zh-CN" altLang="en-US" sz="30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因为你的财宝在那里，你的心也在那里。</a:t>
            </a:r>
            <a:r>
              <a:rPr lang="en-US" altLang="zh-CN" sz="30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6:22 </a:t>
            </a:r>
            <a:r>
              <a:rPr lang="zh-CN" altLang="en-US" sz="30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眼睛就是身上的灯。你的眼睛若瞭亮，全身就光明；</a:t>
            </a:r>
            <a:r>
              <a:rPr lang="en-US" altLang="zh-CN" sz="30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6:23 </a:t>
            </a:r>
            <a:r>
              <a:rPr lang="zh-CN" altLang="en-US" sz="30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你的眼睛若昏花，全身就黑暗。你里头的光若黑暗了，那黑暗是何等大呢！</a:t>
            </a:r>
          </a:p>
        </p:txBody>
      </p:sp>
    </p:spTree>
    <p:extLst>
      <p:ext uri="{BB962C8B-B14F-4D97-AF65-F5344CB8AC3E}">
        <p14:creationId xmlns:p14="http://schemas.microsoft.com/office/powerpoint/2010/main" val="46565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2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199" y="1028700"/>
            <a:ext cx="4800601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路</a:t>
            </a:r>
            <a:r>
              <a:rPr lang="en-US" altLang="zh-CN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8:7 </a:t>
            </a: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有落在荆棘里的，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荆棘一同生长</a:t>
            </a: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，把它挤住了。</a:t>
            </a:r>
            <a:endParaRPr lang="en-US" altLang="zh-CN" sz="36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Aft>
                <a:spcPts val="1800"/>
              </a:spcAft>
            </a:pP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路</a:t>
            </a:r>
            <a:r>
              <a:rPr lang="en-US" altLang="zh-CN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8:14 </a:t>
            </a: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那落在荆棘里的，就是人听了道，走开以后，被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今生的思虑、钱财、宴乐</a:t>
            </a: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挤住了，便结不出成熟的子粒来。</a:t>
            </a:r>
            <a:endParaRPr lang="en-US" altLang="zh-CN" sz="36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37649" y="190500"/>
            <a:ext cx="30059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撒种的比喻</a:t>
            </a:r>
            <a:endParaRPr lang="zh-CN" altLang="en-US" sz="44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6200" y="1028700"/>
            <a:ext cx="9036205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29201" y="1184850"/>
            <a:ext cx="3962399" cy="433965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 smtClean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相关概念</a:t>
            </a:r>
            <a:endParaRPr lang="en-US" altLang="zh-CN" sz="3600" b="1" dirty="0" smtClean="0">
              <a:solidFill>
                <a:srgbClr val="FFFF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30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腓</a:t>
            </a:r>
            <a:r>
              <a:rPr lang="en-US" altLang="zh-CN" sz="30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4:6 </a:t>
            </a:r>
            <a:r>
              <a:rPr lang="zh-CN" altLang="en-US" sz="30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应当一无挂虑，只要凡事藉着祷告、祈求，和感谢，将你们所要的告诉神。</a:t>
            </a:r>
            <a:r>
              <a:rPr lang="en-US" altLang="zh-CN" sz="30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4:7 </a:t>
            </a:r>
            <a:r>
              <a:rPr lang="zh-CN" altLang="en-US" sz="30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神所赐、出人意外的平安必在基督耶稣里保守你们的心怀意</a:t>
            </a:r>
            <a:r>
              <a:rPr lang="zh-CN" altLang="en-US" sz="3000" b="1" dirty="0" smtClean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念</a:t>
            </a:r>
            <a:r>
              <a:rPr lang="en-US" altLang="zh-CN" sz="3000" b="1" dirty="0" smtClean="0">
                <a:solidFill>
                  <a:srgbClr val="7030A0"/>
                </a:solidFill>
                <a:latin typeface="Arial Narrow" panose="020B0606020202030204" pitchFamily="34" charset="0"/>
                <a:ea typeface="楷体" panose="02010609060101010101" pitchFamily="49" charset="-122"/>
              </a:rPr>
              <a:t>(</a:t>
            </a:r>
            <a:r>
              <a:rPr lang="en-US" altLang="zh-CN" sz="3000" b="1" dirty="0" err="1" smtClean="0">
                <a:solidFill>
                  <a:srgbClr val="7030A0"/>
                </a:solidFill>
                <a:latin typeface="Arial Narrow" panose="020B0606020202030204" pitchFamily="34" charset="0"/>
                <a:ea typeface="楷体" panose="02010609060101010101" pitchFamily="49" charset="-122"/>
              </a:rPr>
              <a:t>noema</a:t>
            </a:r>
            <a:r>
              <a:rPr lang="en-US" altLang="zh-CN" sz="3000" b="1" dirty="0">
                <a:solidFill>
                  <a:srgbClr val="7030A0"/>
                </a:solidFill>
                <a:latin typeface="Arial Narrow" panose="020B0606020202030204" pitchFamily="34" charset="0"/>
                <a:ea typeface="楷体" panose="02010609060101010101" pitchFamily="49" charset="-122"/>
              </a:rPr>
              <a:t> </a:t>
            </a:r>
            <a:r>
              <a:rPr lang="en-US" altLang="zh-CN" sz="3000" b="1" dirty="0" smtClean="0">
                <a:solidFill>
                  <a:srgbClr val="7030A0"/>
                </a:solidFill>
                <a:latin typeface="Arial Narrow" panose="020B0606020202030204" pitchFamily="34" charset="0"/>
                <a:ea typeface="楷体" panose="02010609060101010101" pitchFamily="49" charset="-122"/>
              </a:rPr>
              <a:t>or perception)</a:t>
            </a:r>
            <a:r>
              <a:rPr lang="zh-CN" altLang="en-US" sz="3000" b="1" dirty="0" smtClean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3000" b="1" dirty="0">
              <a:solidFill>
                <a:srgbClr val="FFFF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4725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2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199" y="1028700"/>
            <a:ext cx="4800601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路</a:t>
            </a:r>
            <a:r>
              <a:rPr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8:7 </a:t>
            </a:r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有落在荆棘里的，荆棘一同生长，把它挤住了。</a:t>
            </a:r>
            <a:endParaRPr lang="en-US" altLang="zh-CN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Aft>
                <a:spcPts val="1800"/>
              </a:spcAft>
            </a:pPr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路</a:t>
            </a:r>
            <a:r>
              <a:rPr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8:14 </a:t>
            </a:r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那落在荆棘里的，就是人听了道，走开以后，被今生的思虑、钱财、宴乐挤住了，便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结不出成熟的子粒来。</a:t>
            </a:r>
            <a:endParaRPr lang="en-US" altLang="zh-CN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37649" y="190500"/>
            <a:ext cx="30059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撒种的比喻</a:t>
            </a:r>
            <a:endParaRPr lang="zh-CN" altLang="en-US" sz="44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6200" y="1028700"/>
            <a:ext cx="9036205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29201" y="1184850"/>
            <a:ext cx="4038600" cy="433965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 smtClean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相关概念</a:t>
            </a:r>
            <a:endParaRPr lang="en-US" altLang="zh-CN" sz="3600" b="1" dirty="0" smtClean="0">
              <a:solidFill>
                <a:srgbClr val="FFFF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30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路</a:t>
            </a:r>
            <a:r>
              <a:rPr lang="en-US" altLang="zh-CN" sz="30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1:35 </a:t>
            </a:r>
            <a:r>
              <a:rPr lang="zh-CN" altLang="en-US" sz="30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天使回答说：圣灵要临到你身上，至高者的能力要荫庇你，因此所要生的圣者必称为神的儿子。</a:t>
            </a:r>
            <a:r>
              <a:rPr lang="en-US" altLang="zh-CN" sz="30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1:36 </a:t>
            </a:r>
            <a:r>
              <a:rPr lang="zh-CN" altLang="en-US" sz="30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况且你的亲戚以利沙伯，在年老的时候也怀了男胎，就是那素来称为不</a:t>
            </a:r>
          </a:p>
        </p:txBody>
      </p:sp>
    </p:spTree>
    <p:extLst>
      <p:ext uri="{BB962C8B-B14F-4D97-AF65-F5344CB8AC3E}">
        <p14:creationId xmlns:p14="http://schemas.microsoft.com/office/powerpoint/2010/main" val="66889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2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199" y="1028700"/>
            <a:ext cx="4800601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路</a:t>
            </a:r>
            <a:r>
              <a:rPr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8:7 </a:t>
            </a:r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有落在荆棘里的，荆棘一同生长，把它挤住了。</a:t>
            </a:r>
            <a:endParaRPr lang="en-US" altLang="zh-CN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Aft>
                <a:spcPts val="1800"/>
              </a:spcAft>
            </a:pPr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路</a:t>
            </a:r>
            <a:r>
              <a:rPr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8:14 </a:t>
            </a:r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那落在荆棘里的，就是人听了道，走开以后，被今生的思虑、钱财、宴乐挤住了，便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结不出成熟的子粒来。</a:t>
            </a:r>
            <a:endParaRPr lang="en-US" altLang="zh-CN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37649" y="190500"/>
            <a:ext cx="30059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撒种的比喻</a:t>
            </a:r>
            <a:endParaRPr lang="zh-CN" altLang="en-US" sz="44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6200" y="1028700"/>
            <a:ext cx="9036205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29201" y="1184850"/>
            <a:ext cx="4038600" cy="433965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 smtClean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相关概念</a:t>
            </a:r>
            <a:endParaRPr lang="en-US" altLang="zh-CN" sz="3600" b="1" dirty="0" smtClean="0">
              <a:solidFill>
                <a:srgbClr val="FFFF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30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生育的，现在有孕六个月了。</a:t>
            </a:r>
            <a:r>
              <a:rPr lang="en-US" altLang="zh-CN" sz="30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1:37 </a:t>
            </a:r>
            <a:r>
              <a:rPr lang="zh-CN" altLang="en-US" sz="30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因为，出于神的话，没有一句不带能力的。</a:t>
            </a:r>
            <a:r>
              <a:rPr lang="en-US" altLang="zh-CN" sz="30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1:38 </a:t>
            </a:r>
            <a:r>
              <a:rPr lang="zh-CN" altLang="en-US" sz="30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马利亚说：我是主的使女，情愿照你的话成就在我身上。天使就离开他去了。</a:t>
            </a:r>
          </a:p>
        </p:txBody>
      </p:sp>
    </p:spTree>
    <p:extLst>
      <p:ext uri="{BB962C8B-B14F-4D97-AF65-F5344CB8AC3E}">
        <p14:creationId xmlns:p14="http://schemas.microsoft.com/office/powerpoint/2010/main" val="362351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cdn2.hubspot.net/hub/342184/file-1972202167-gif/Blog_Photos_To_Use/reasons-yellow-pages-advertising-does-not-work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7848600" cy="5572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20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2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199" y="1028700"/>
            <a:ext cx="8686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太</a:t>
            </a:r>
            <a:r>
              <a:rPr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13:7 </a:t>
            </a:r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有落在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荆棘</a:t>
            </a:r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里的，荆棘长起来，</a:t>
            </a:r>
            <a:r>
              <a:rPr lang="zh-CN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把</a:t>
            </a:r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它</a:t>
            </a:r>
            <a:r>
              <a:rPr lang="zh-CN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挤</a:t>
            </a:r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住</a:t>
            </a:r>
            <a:r>
              <a:rPr lang="zh-CN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了</a:t>
            </a:r>
            <a:r>
              <a:rPr lang="zh-CN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36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37649" y="190500"/>
            <a:ext cx="30059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撒种的比喻</a:t>
            </a:r>
            <a:endParaRPr lang="zh-CN" altLang="en-US" sz="44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6200" y="1028700"/>
            <a:ext cx="9036205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4" descr="http://www.truthinlove.com/gallery/parable_sower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00"/>
          <a:stretch/>
        </p:blipFill>
        <p:spPr bwMode="auto">
          <a:xfrm>
            <a:off x="609600" y="2400300"/>
            <a:ext cx="7738375" cy="3017966"/>
          </a:xfrm>
          <a:prstGeom prst="rect">
            <a:avLst/>
          </a:prstGeom>
          <a:solidFill>
            <a:schemeClr val="tx1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28390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199" y="1028700"/>
            <a:ext cx="9036206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</a:t>
            </a:r>
            <a:r>
              <a:rPr lang="en-US" altLang="zh-CN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3:17 </a:t>
            </a: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又对亚当说：你既听从妻子的话，吃了我所吩咐你不可吃的那树上的果子，地必为你的缘故受咒诅；你必终身劳苦纔能从地里得吃的。</a:t>
            </a:r>
            <a:r>
              <a:rPr lang="en-US" altLang="zh-CN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3:18 </a:t>
            </a: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地必给你长出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荆棘</a:t>
            </a: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和蒺藜来；你也要吃田间的菜蔬。</a:t>
            </a:r>
            <a:r>
              <a:rPr lang="en-US" altLang="zh-CN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3:19 </a:t>
            </a: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你必汗流满面纔得糊口，直到你归了土，因为你是从土而出的。你本是尘土，仍要归于尘土。</a:t>
            </a:r>
          </a:p>
          <a:p>
            <a:pPr>
              <a:spcAft>
                <a:spcPts val="1800"/>
              </a:spcAft>
            </a:pPr>
            <a:endParaRPr lang="zh-CN" altLang="en-US" sz="36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78192" y="190500"/>
            <a:ext cx="35702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荆</a:t>
            </a:r>
            <a:r>
              <a:rPr lang="zh-CN" altLang="en-US" sz="44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棘指什么？</a:t>
            </a:r>
            <a:endParaRPr lang="zh-CN" altLang="en-US" sz="44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6200" y="1028700"/>
            <a:ext cx="9036205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566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199" y="1028700"/>
            <a:ext cx="903620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3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赛</a:t>
            </a:r>
            <a:r>
              <a:rPr lang="en-US" altLang="zh-CN" sz="3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5:3 </a:t>
            </a:r>
            <a:r>
              <a:rPr lang="zh-CN" altLang="en-US" sz="3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耶路撒冷的居民和犹大人哪，请你们现今在我与我的葡萄园中，断定是非。</a:t>
            </a:r>
            <a:r>
              <a:rPr lang="en-US" altLang="zh-CN" sz="3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5:4 </a:t>
            </a:r>
            <a:r>
              <a:rPr lang="zh-CN" altLang="en-US" sz="3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我为我葡萄园所做之外，还有甚么可做的呢？我指望结好葡萄，怎么倒结了野葡萄呢？</a:t>
            </a:r>
            <a:r>
              <a:rPr lang="en-US" altLang="zh-CN" sz="3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5:5 </a:t>
            </a:r>
            <a:r>
              <a:rPr lang="zh-CN" altLang="en-US" sz="3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现在我告诉你们，我要向我葡萄园怎样行：我必撤去篱笆，使它被吞灭，拆毁墙垣，使它被践踏。</a:t>
            </a:r>
            <a:r>
              <a:rPr lang="en-US" altLang="zh-CN" sz="3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5:6 </a:t>
            </a:r>
            <a:r>
              <a:rPr lang="zh-CN" altLang="en-US" sz="3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我必使它荒废，不再修理，不再锄刨，</a:t>
            </a:r>
            <a:r>
              <a:rPr lang="zh-CN" altLang="en-US" sz="3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荆棘</a:t>
            </a:r>
            <a:r>
              <a:rPr lang="zh-CN" altLang="en-US" sz="3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蒺藜倒要生长。我也必命云不降雨在其上。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78192" y="190500"/>
            <a:ext cx="35702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荆</a:t>
            </a:r>
            <a:r>
              <a:rPr lang="zh-CN" altLang="en-US" sz="44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棘指什么？</a:t>
            </a:r>
            <a:endParaRPr lang="zh-CN" altLang="en-US" sz="44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6200" y="1028700"/>
            <a:ext cx="9036205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771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2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199" y="1028700"/>
            <a:ext cx="4800601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路</a:t>
            </a:r>
            <a:r>
              <a:rPr lang="en-US" altLang="zh-CN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8:7 </a:t>
            </a: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有落在荆棘里的，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荆棘一同生长</a:t>
            </a: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，把它挤住了。</a:t>
            </a:r>
            <a:endParaRPr lang="en-US" altLang="zh-CN" sz="36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Aft>
                <a:spcPts val="1800"/>
              </a:spcAft>
            </a:pP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路</a:t>
            </a:r>
            <a:r>
              <a:rPr lang="en-US" altLang="zh-CN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8:14 </a:t>
            </a: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那落在荆棘里的，就是人听了道，走开以后，被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今生的思虑、钱财、宴乐</a:t>
            </a: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挤住了，便结不出成熟的子粒来。</a:t>
            </a:r>
            <a:endParaRPr lang="en-US" altLang="zh-CN" sz="36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37649" y="190500"/>
            <a:ext cx="30059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撒种的比喻</a:t>
            </a:r>
            <a:endParaRPr lang="zh-CN" altLang="en-US" sz="44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6200" y="1028700"/>
            <a:ext cx="9036205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1699214"/>
            <a:ext cx="354227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0829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2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199" y="1028700"/>
            <a:ext cx="4800601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路</a:t>
            </a:r>
            <a:r>
              <a:rPr lang="en-US" altLang="zh-CN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8:7 </a:t>
            </a: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有落在荆棘里的，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荆棘一同生长</a:t>
            </a: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，把它挤住了。</a:t>
            </a:r>
            <a:endParaRPr lang="en-US" altLang="zh-CN" sz="36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Aft>
                <a:spcPts val="1800"/>
              </a:spcAft>
            </a:pP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路</a:t>
            </a:r>
            <a:r>
              <a:rPr lang="en-US" altLang="zh-CN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8:14 </a:t>
            </a: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那落在荆棘里的，就是人听了道，走开以后，被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今生的思虑、钱财、宴乐</a:t>
            </a: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挤住了，便结不出成熟的子粒来。</a:t>
            </a:r>
            <a:endParaRPr lang="en-US" altLang="zh-CN" sz="36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37649" y="190500"/>
            <a:ext cx="30059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撒种的比喻</a:t>
            </a:r>
            <a:endParaRPr lang="zh-CN" altLang="en-US" sz="44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6200" y="1028700"/>
            <a:ext cx="9036205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29201" y="1184850"/>
            <a:ext cx="3962399" cy="34163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 smtClean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相关概念</a:t>
            </a:r>
            <a:endParaRPr lang="en-US" altLang="zh-CN" sz="3600" b="1" dirty="0" smtClean="0">
              <a:solidFill>
                <a:srgbClr val="FFFF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30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太</a:t>
            </a:r>
            <a:r>
              <a:rPr lang="en-US" altLang="zh-CN" sz="30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6:25 </a:t>
            </a:r>
            <a:r>
              <a:rPr lang="zh-CN" altLang="en-US" sz="30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所以我告诉你们，不要为生命忧虑吃甚么，喝甚么；为身体忧虑穿甚么。生命不胜于饮食么？身体不胜于衣裳么？</a:t>
            </a:r>
            <a:endParaRPr lang="zh-CN" altLang="en-US" sz="3000" b="1" dirty="0">
              <a:solidFill>
                <a:srgbClr val="7030A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923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2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199" y="1028700"/>
            <a:ext cx="4800601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路</a:t>
            </a:r>
            <a:r>
              <a:rPr lang="en-US" altLang="zh-CN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8:7 </a:t>
            </a: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有落在荆棘里的，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荆棘一同生长</a:t>
            </a: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，把它挤住了。</a:t>
            </a:r>
            <a:endParaRPr lang="en-US" altLang="zh-CN" sz="36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Aft>
                <a:spcPts val="1800"/>
              </a:spcAft>
            </a:pP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路</a:t>
            </a:r>
            <a:r>
              <a:rPr lang="en-US" altLang="zh-CN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8:14 </a:t>
            </a: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那落在荆棘里的，就是人听了道，走开以后，被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今生的思虑、钱财、宴乐</a:t>
            </a: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挤住了，便结不出成熟的子粒来。</a:t>
            </a:r>
            <a:endParaRPr lang="en-US" altLang="zh-CN" sz="36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37649" y="190500"/>
            <a:ext cx="30059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撒种的比喻</a:t>
            </a:r>
            <a:endParaRPr lang="zh-CN" altLang="en-US" sz="44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6200" y="1028700"/>
            <a:ext cx="9036205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29201" y="1184850"/>
            <a:ext cx="3962399" cy="433965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 smtClean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相关概念</a:t>
            </a:r>
            <a:endParaRPr lang="en-US" altLang="zh-CN" sz="3600" b="1" dirty="0" smtClean="0">
              <a:solidFill>
                <a:srgbClr val="FFFF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3000" b="1" dirty="0" smtClean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太</a:t>
            </a:r>
            <a:r>
              <a:rPr lang="en-US" altLang="zh-CN" sz="3000" b="1" dirty="0" smtClean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6:26 </a:t>
            </a:r>
            <a:r>
              <a:rPr lang="zh-CN" altLang="en-US" sz="30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你们看那天上的飞鸟，也不种，也不收，也不积蓄在仓里，你们的天父尚且养活他。你们不比飞鸟贵重得多么？</a:t>
            </a:r>
            <a:r>
              <a:rPr lang="en-US" altLang="zh-CN" sz="30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6:27 </a:t>
            </a:r>
            <a:r>
              <a:rPr lang="zh-CN" altLang="en-US" sz="30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你们那一个能用思虑使寿数多加一刻</a:t>
            </a:r>
            <a:r>
              <a:rPr lang="zh-CN" altLang="en-US" sz="3000" b="1" dirty="0" smtClean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呢？</a:t>
            </a:r>
            <a:endParaRPr lang="zh-CN" altLang="en-US" sz="3000" b="1" dirty="0">
              <a:solidFill>
                <a:srgbClr val="7030A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1197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50CF762AE7594886EEB61DBC512435" ma:contentTypeVersion="0" ma:contentTypeDescription="Create a new document." ma:contentTypeScope="" ma:versionID="d8f4c1aefbd99dc43b46264d915c264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3b2ae8c724367d98fccaf8422d7d00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DE7E33A-768C-4DE3-B8B7-8F053A7CEF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B81EEF0-C477-4DE5-A8BD-E3E11713BD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192CEE-5900-482E-BE20-28652FF1739B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1864</TotalTime>
  <Words>2296</Words>
  <Application>Microsoft Office PowerPoint</Application>
  <PresentationFormat>On-screen Show (16:10)</PresentationFormat>
  <Paragraphs>96</Paragraphs>
  <Slides>24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Microsoft YaHei</vt:lpstr>
      <vt:lpstr>Microsoft YaHei</vt:lpstr>
      <vt:lpstr>宋体</vt:lpstr>
      <vt:lpstr>楷体</vt:lpstr>
      <vt:lpstr>Arial</vt:lpstr>
      <vt:lpstr>Arial Narrow</vt:lpstr>
      <vt:lpstr>Calibri</vt:lpstr>
      <vt:lpstr>Wingdings</vt:lpstr>
      <vt:lpstr>Office Theme</vt:lpstr>
      <vt:lpstr>4_Office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YZ</dc:creator>
  <cp:lastModifiedBy>Yan Zhao</cp:lastModifiedBy>
  <cp:revision>220</cp:revision>
  <dcterms:created xsi:type="dcterms:W3CDTF">2011-09-04T18:01:24Z</dcterms:created>
  <dcterms:modified xsi:type="dcterms:W3CDTF">2015-09-20T14:44:34Z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0x0101009650CF762AE7594886EEB61DBC512435</vt:lpwstr>
  </property>
  <property fmtid="{D5CDD505-2E9C-101B-9397-08002B2CF9AE}" pid="3" name="IsMyDocuments">
    <vt:bool>true</vt:bool>
  </property>
</Properties>
</file>